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6.xml" ContentType="application/vnd.openxmlformats-officedocument.presentationml.notesSlide+xml"/>
  <Override PartName="/ppt/charts/chart2.xml" ContentType="application/vnd.openxmlformats-officedocument.drawingml.chart+xml"/>
  <Override PartName="/ppt/drawings/drawing2.xml" ContentType="application/vnd.openxmlformats-officedocument.drawingml.chartshape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3.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4.xml" ContentType="application/vnd.openxmlformats-officedocument.drawingml.chart+xml"/>
  <Override PartName="/ppt/drawings/drawing3.xml" ContentType="application/vnd.openxmlformats-officedocument.drawingml.chartshape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 id="2147483651" r:id="rId2"/>
  </p:sldMasterIdLst>
  <p:notesMasterIdLst>
    <p:notesMasterId r:id="rId29"/>
  </p:notesMasterIdLst>
  <p:handoutMasterIdLst>
    <p:handoutMasterId r:id="rId30"/>
  </p:handoutMasterIdLst>
  <p:sldIdLst>
    <p:sldId id="643" r:id="rId3"/>
    <p:sldId id="697" r:id="rId4"/>
    <p:sldId id="674" r:id="rId5"/>
    <p:sldId id="687" r:id="rId6"/>
    <p:sldId id="683" r:id="rId7"/>
    <p:sldId id="684" r:id="rId8"/>
    <p:sldId id="699" r:id="rId9"/>
    <p:sldId id="700" r:id="rId10"/>
    <p:sldId id="631" r:id="rId11"/>
    <p:sldId id="695" r:id="rId12"/>
    <p:sldId id="701" r:id="rId13"/>
    <p:sldId id="703" r:id="rId14"/>
    <p:sldId id="704" r:id="rId15"/>
    <p:sldId id="696" r:id="rId16"/>
    <p:sldId id="628" r:id="rId17"/>
    <p:sldId id="693" r:id="rId18"/>
    <p:sldId id="705" r:id="rId19"/>
    <p:sldId id="685" r:id="rId20"/>
    <p:sldId id="706" r:id="rId21"/>
    <p:sldId id="710" r:id="rId22"/>
    <p:sldId id="712" r:id="rId23"/>
    <p:sldId id="662" r:id="rId24"/>
    <p:sldId id="691" r:id="rId25"/>
    <p:sldId id="711" r:id="rId26"/>
    <p:sldId id="708" r:id="rId27"/>
    <p:sldId id="297" r:id="rId28"/>
  </p:sldIdLst>
  <p:sldSz cx="9144000" cy="6858000" type="screen4x3"/>
  <p:notesSz cx="7010400" cy="9296400"/>
  <p:defaultTextStyle>
    <a:defPPr>
      <a:defRPr lang="en-US"/>
    </a:defPPr>
    <a:lvl1pPr algn="l" rtl="0" fontAlgn="base">
      <a:spcBef>
        <a:spcPct val="20000"/>
      </a:spcBef>
      <a:spcAft>
        <a:spcPct val="0"/>
      </a:spcAft>
      <a:buClr>
        <a:schemeClr val="bg1"/>
      </a:buClr>
      <a:buSzPct val="100000"/>
      <a:buFont typeface="Wingdings" pitchFamily="2" charset="2"/>
      <a:buChar char="•"/>
      <a:defRPr b="1" kern="1200">
        <a:solidFill>
          <a:schemeClr val="tx1"/>
        </a:solidFill>
        <a:latin typeface="Arial" charset="0"/>
        <a:ea typeface="+mn-ea"/>
        <a:cs typeface="+mn-cs"/>
      </a:defRPr>
    </a:lvl1pPr>
    <a:lvl2pPr marL="457200" algn="l" rtl="0" fontAlgn="base">
      <a:spcBef>
        <a:spcPct val="20000"/>
      </a:spcBef>
      <a:spcAft>
        <a:spcPct val="0"/>
      </a:spcAft>
      <a:buClr>
        <a:schemeClr val="bg1"/>
      </a:buClr>
      <a:buSzPct val="100000"/>
      <a:buFont typeface="Wingdings" pitchFamily="2" charset="2"/>
      <a:buChar char="•"/>
      <a:defRPr b="1" kern="1200">
        <a:solidFill>
          <a:schemeClr val="tx1"/>
        </a:solidFill>
        <a:latin typeface="Arial" charset="0"/>
        <a:ea typeface="+mn-ea"/>
        <a:cs typeface="+mn-cs"/>
      </a:defRPr>
    </a:lvl2pPr>
    <a:lvl3pPr marL="914400" algn="l" rtl="0" fontAlgn="base">
      <a:spcBef>
        <a:spcPct val="20000"/>
      </a:spcBef>
      <a:spcAft>
        <a:spcPct val="0"/>
      </a:spcAft>
      <a:buClr>
        <a:schemeClr val="bg1"/>
      </a:buClr>
      <a:buSzPct val="100000"/>
      <a:buFont typeface="Wingdings" pitchFamily="2" charset="2"/>
      <a:buChar char="•"/>
      <a:defRPr b="1" kern="1200">
        <a:solidFill>
          <a:schemeClr val="tx1"/>
        </a:solidFill>
        <a:latin typeface="Arial" charset="0"/>
        <a:ea typeface="+mn-ea"/>
        <a:cs typeface="+mn-cs"/>
      </a:defRPr>
    </a:lvl3pPr>
    <a:lvl4pPr marL="1371600" algn="l" rtl="0" fontAlgn="base">
      <a:spcBef>
        <a:spcPct val="20000"/>
      </a:spcBef>
      <a:spcAft>
        <a:spcPct val="0"/>
      </a:spcAft>
      <a:buClr>
        <a:schemeClr val="bg1"/>
      </a:buClr>
      <a:buSzPct val="100000"/>
      <a:buFont typeface="Wingdings" pitchFamily="2" charset="2"/>
      <a:buChar char="•"/>
      <a:defRPr b="1" kern="1200">
        <a:solidFill>
          <a:schemeClr val="tx1"/>
        </a:solidFill>
        <a:latin typeface="Arial" charset="0"/>
        <a:ea typeface="+mn-ea"/>
        <a:cs typeface="+mn-cs"/>
      </a:defRPr>
    </a:lvl4pPr>
    <a:lvl5pPr marL="1828800" algn="l" rtl="0" fontAlgn="base">
      <a:spcBef>
        <a:spcPct val="20000"/>
      </a:spcBef>
      <a:spcAft>
        <a:spcPct val="0"/>
      </a:spcAft>
      <a:buClr>
        <a:schemeClr val="bg1"/>
      </a:buClr>
      <a:buSzPct val="100000"/>
      <a:buFont typeface="Wingdings" pitchFamily="2" charset="2"/>
      <a:buChar char="•"/>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354">
          <p15:clr>
            <a:srgbClr val="A4A3A4"/>
          </p15:clr>
        </p15:guide>
        <p15:guide id="2" orient="horz" pos="864">
          <p15:clr>
            <a:srgbClr val="A4A3A4"/>
          </p15:clr>
        </p15:guide>
        <p15:guide id="3" orient="horz" pos="2256">
          <p15:clr>
            <a:srgbClr val="A4A3A4"/>
          </p15:clr>
        </p15:guide>
        <p15:guide id="4" orient="horz" pos="2496">
          <p15:clr>
            <a:srgbClr val="A4A3A4"/>
          </p15:clr>
        </p15:guide>
        <p15:guide id="5" orient="horz" pos="672">
          <p15:clr>
            <a:srgbClr val="A4A3A4"/>
          </p15:clr>
        </p15:guide>
        <p15:guide id="6" pos="2742">
          <p15:clr>
            <a:srgbClr val="A4A3A4"/>
          </p15:clr>
        </p15:guide>
        <p15:guide id="7" pos="240">
          <p15:clr>
            <a:srgbClr val="A4A3A4"/>
          </p15:clr>
        </p15:guide>
        <p15:guide id="8" pos="5424">
          <p15:clr>
            <a:srgbClr val="A4A3A4"/>
          </p15:clr>
        </p15:guide>
        <p15:guide id="9" pos="2914">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illiam D. Bishop" initials="WDB" lastIdx="2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227D"/>
    <a:srgbClr val="005370"/>
    <a:srgbClr val="460000"/>
    <a:srgbClr val="FFCCCC"/>
    <a:srgbClr val="CC99FF"/>
    <a:srgbClr val="FF0066"/>
    <a:srgbClr val="5982D5"/>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210" autoAdjust="0"/>
    <p:restoredTop sz="93499" autoAdjust="0"/>
  </p:normalViewPr>
  <p:slideViewPr>
    <p:cSldViewPr>
      <p:cViewPr>
        <p:scale>
          <a:sx n="41" d="100"/>
          <a:sy n="41" d="100"/>
        </p:scale>
        <p:origin x="-1982" y="-1190"/>
      </p:cViewPr>
      <p:guideLst>
        <p:guide orient="horz" pos="2354"/>
        <p:guide orient="horz" pos="864"/>
        <p:guide orient="horz" pos="2256"/>
        <p:guide orient="horz" pos="2496"/>
        <p:guide orient="horz" pos="672"/>
        <p:guide pos="2742"/>
        <p:guide pos="240"/>
        <p:guide pos="5424"/>
        <p:guide pos="2914"/>
      </p:guideLst>
    </p:cSldViewPr>
  </p:slideViewPr>
  <p:notesTextViewPr>
    <p:cViewPr>
      <p:scale>
        <a:sx n="100" d="100"/>
        <a:sy n="100" d="100"/>
      </p:scale>
      <p:origin x="0" y="0"/>
    </p:cViewPr>
  </p:notesTextViewPr>
  <p:sorterViewPr>
    <p:cViewPr varScale="1">
      <p:scale>
        <a:sx n="100" d="100"/>
        <a:sy n="100" d="100"/>
      </p:scale>
      <p:origin x="0" y="229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handoutMaster" Target="handoutMasters/handoutMaster1.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govsrvjsomb\OMB_JNU\OMB-Office\Annual%20Budget%20Folders\16Budget\FY16%20Fiscal%20Stability%20Strategy\Dept%20UGF%20Graphs%20by%20RDU.xls"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doranc-ntap1\atwoodcifs\users\woperry\WP\graph%20for%20gooshwak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solidFill>
                  <a:srgbClr val="05227D"/>
                </a:solidFill>
              </a:defRPr>
            </a:pPr>
            <a:r>
              <a:rPr lang="en-US" sz="1800" b="1" i="0" baseline="0" dirty="0">
                <a:solidFill>
                  <a:srgbClr val="05227D"/>
                </a:solidFill>
                <a:effectLst/>
              </a:rPr>
              <a:t>Top Three Unrestricted General Funds Spending </a:t>
            </a:r>
            <a:r>
              <a:rPr lang="en-US" sz="1800" b="1" i="0" baseline="0" dirty="0" smtClean="0">
                <a:solidFill>
                  <a:srgbClr val="05227D"/>
                </a:solidFill>
                <a:effectLst/>
              </a:rPr>
              <a:t>Categories Total $3.4 billion </a:t>
            </a:r>
          </a:p>
          <a:p>
            <a:pPr>
              <a:defRPr>
                <a:solidFill>
                  <a:srgbClr val="05227D"/>
                </a:solidFill>
              </a:defRPr>
            </a:pPr>
            <a:r>
              <a:rPr lang="en-US" sz="1000" b="1" i="0" baseline="0" dirty="0" smtClean="0">
                <a:solidFill>
                  <a:srgbClr val="05227D"/>
                </a:solidFill>
                <a:effectLst/>
              </a:rPr>
              <a:t>($ </a:t>
            </a:r>
            <a:r>
              <a:rPr lang="en-US" sz="1000" b="1" i="0" baseline="0" dirty="0">
                <a:solidFill>
                  <a:srgbClr val="05227D"/>
                </a:solidFill>
                <a:effectLst/>
              </a:rPr>
              <a:t>Millions)</a:t>
            </a:r>
            <a:endParaRPr lang="en-US" sz="1000" dirty="0">
              <a:solidFill>
                <a:srgbClr val="05227D"/>
              </a:solidFill>
              <a:effectLst/>
            </a:endParaRPr>
          </a:p>
        </c:rich>
      </c:tx>
      <c:layout/>
      <c:overlay val="0"/>
      <c:spPr>
        <a:solidFill>
          <a:sysClr val="window" lastClr="FFFFFF"/>
        </a:solidFill>
      </c:spPr>
    </c:title>
    <c:autoTitleDeleted val="0"/>
    <c:plotArea>
      <c:layout/>
      <c:barChart>
        <c:barDir val="col"/>
        <c:grouping val="stacked"/>
        <c:varyColors val="0"/>
        <c:ser>
          <c:idx val="2"/>
          <c:order val="0"/>
          <c:tx>
            <c:strRef>
              <c:f>'budget by Dept'!$D$2</c:f>
              <c:strCache>
                <c:ptCount val="1"/>
                <c:pt idx="0">
                  <c:v>Debt Service</c:v>
                </c:pt>
              </c:strCache>
            </c:strRef>
          </c:tx>
          <c:spPr>
            <a:solidFill>
              <a:srgbClr val="460000"/>
            </a:solidFill>
          </c:spPr>
          <c:invertIfNegative val="0"/>
          <c:cat>
            <c:strRef>
              <c:f>'budget by Dept'!$A$3:$A$9</c:f>
              <c:strCache>
                <c:ptCount val="3"/>
                <c:pt idx="0">
                  <c:v>Education &amp; Early Development</c:v>
                </c:pt>
                <c:pt idx="1">
                  <c:v>Payments &amp; Obligations</c:v>
                </c:pt>
                <c:pt idx="2">
                  <c:v>Health and Social Services</c:v>
                </c:pt>
              </c:strCache>
            </c:strRef>
          </c:cat>
          <c:val>
            <c:numRef>
              <c:f>'budget by Dept'!$D$3:$D$9</c:f>
              <c:numCache>
                <c:formatCode>"$"#,##0</c:formatCode>
                <c:ptCount val="3"/>
                <c:pt idx="0">
                  <c:v>0</c:v>
                </c:pt>
                <c:pt idx="1">
                  <c:v>208.20910000000001</c:v>
                </c:pt>
                <c:pt idx="2">
                  <c:v>0</c:v>
                </c:pt>
              </c:numCache>
            </c:numRef>
          </c:val>
        </c:ser>
        <c:ser>
          <c:idx val="1"/>
          <c:order val="1"/>
          <c:tx>
            <c:strRef>
              <c:f>'budget by Dept'!$C$2</c:f>
              <c:strCache>
                <c:ptCount val="1"/>
                <c:pt idx="0">
                  <c:v>Retirement</c:v>
                </c:pt>
              </c:strCache>
            </c:strRef>
          </c:tx>
          <c:spPr>
            <a:solidFill>
              <a:srgbClr val="FFC000"/>
            </a:solidFill>
          </c:spPr>
          <c:invertIfNegative val="0"/>
          <c:cat>
            <c:strRef>
              <c:f>'budget by Dept'!$A$3:$A$9</c:f>
              <c:strCache>
                <c:ptCount val="3"/>
                <c:pt idx="0">
                  <c:v>Education &amp; Early Development</c:v>
                </c:pt>
                <c:pt idx="1">
                  <c:v>Payments &amp; Obligations</c:v>
                </c:pt>
                <c:pt idx="2">
                  <c:v>Health and Social Services</c:v>
                </c:pt>
              </c:strCache>
            </c:strRef>
          </c:cat>
          <c:val>
            <c:numRef>
              <c:f>'budget by Dept'!$C$3:$C$9</c:f>
              <c:numCache>
                <c:formatCode>"$"#,##0</c:formatCode>
                <c:ptCount val="3"/>
                <c:pt idx="0">
                  <c:v>0</c:v>
                </c:pt>
                <c:pt idx="1">
                  <c:v>262.51990000000001</c:v>
                </c:pt>
                <c:pt idx="2">
                  <c:v>0</c:v>
                </c:pt>
              </c:numCache>
            </c:numRef>
          </c:val>
        </c:ser>
        <c:ser>
          <c:idx val="0"/>
          <c:order val="2"/>
          <c:tx>
            <c:strRef>
              <c:f>'budget by Dept'!$B$2</c:f>
              <c:strCache>
                <c:ptCount val="1"/>
                <c:pt idx="0">
                  <c:v>Oil Tax Credits</c:v>
                </c:pt>
              </c:strCache>
            </c:strRef>
          </c:tx>
          <c:spPr>
            <a:solidFill>
              <a:srgbClr val="0070C0"/>
            </a:solidFill>
          </c:spPr>
          <c:invertIfNegative val="0"/>
          <c:cat>
            <c:strRef>
              <c:f>'budget by Dept'!$A$3:$A$9</c:f>
              <c:strCache>
                <c:ptCount val="3"/>
                <c:pt idx="0">
                  <c:v>Education &amp; Early Development</c:v>
                </c:pt>
                <c:pt idx="1">
                  <c:v>Payments &amp; Obligations</c:v>
                </c:pt>
                <c:pt idx="2">
                  <c:v>Health and Social Services</c:v>
                </c:pt>
              </c:strCache>
            </c:strRef>
          </c:cat>
          <c:val>
            <c:numRef>
              <c:f>'budget by Dept'!$B$3:$B$9</c:f>
              <c:numCache>
                <c:formatCode>"$"#,##0</c:formatCode>
                <c:ptCount val="3"/>
                <c:pt idx="0">
                  <c:v>0</c:v>
                </c:pt>
                <c:pt idx="1">
                  <c:v>700</c:v>
                </c:pt>
                <c:pt idx="2">
                  <c:v>0</c:v>
                </c:pt>
              </c:numCache>
            </c:numRef>
          </c:val>
        </c:ser>
        <c:ser>
          <c:idx val="3"/>
          <c:order val="3"/>
          <c:tx>
            <c:strRef>
              <c:f>'budget by Dept'!$E$2</c:f>
              <c:strCache>
                <c:ptCount val="1"/>
                <c:pt idx="0">
                  <c:v>Non-Formula</c:v>
                </c:pt>
              </c:strCache>
            </c:strRef>
          </c:tx>
          <c:spPr>
            <a:solidFill>
              <a:srgbClr val="005370"/>
            </a:solidFill>
          </c:spPr>
          <c:invertIfNegative val="0"/>
          <c:cat>
            <c:strRef>
              <c:f>'budget by Dept'!$A$3:$A$9</c:f>
              <c:strCache>
                <c:ptCount val="3"/>
                <c:pt idx="0">
                  <c:v>Education &amp; Early Development</c:v>
                </c:pt>
                <c:pt idx="1">
                  <c:v>Payments &amp; Obligations</c:v>
                </c:pt>
                <c:pt idx="2">
                  <c:v>Health and Social Services</c:v>
                </c:pt>
              </c:strCache>
            </c:strRef>
          </c:cat>
          <c:val>
            <c:numRef>
              <c:f>'budget by Dept'!$E$3:$E$9</c:f>
              <c:numCache>
                <c:formatCode>"$"#,##0</c:formatCode>
                <c:ptCount val="3"/>
                <c:pt idx="0">
                  <c:v>39.333500000000001</c:v>
                </c:pt>
                <c:pt idx="1">
                  <c:v>0</c:v>
                </c:pt>
                <c:pt idx="2">
                  <c:v>361.12790000000001</c:v>
                </c:pt>
              </c:numCache>
            </c:numRef>
          </c:val>
        </c:ser>
        <c:ser>
          <c:idx val="4"/>
          <c:order val="4"/>
          <c:tx>
            <c:strRef>
              <c:f>'budget by Dept'!$F$2</c:f>
              <c:strCache>
                <c:ptCount val="1"/>
                <c:pt idx="0">
                  <c:v>Formula</c:v>
                </c:pt>
              </c:strCache>
            </c:strRef>
          </c:tx>
          <c:spPr>
            <a:solidFill>
              <a:schemeClr val="accent3">
                <a:lumMod val="50000"/>
              </a:schemeClr>
            </a:solidFill>
          </c:spPr>
          <c:invertIfNegative val="0"/>
          <c:cat>
            <c:strRef>
              <c:f>'budget by Dept'!$A$3:$A$9</c:f>
              <c:strCache>
                <c:ptCount val="3"/>
                <c:pt idx="0">
                  <c:v>Education &amp; Early Development</c:v>
                </c:pt>
                <c:pt idx="1">
                  <c:v>Payments &amp; Obligations</c:v>
                </c:pt>
                <c:pt idx="2">
                  <c:v>Health and Social Services</c:v>
                </c:pt>
              </c:strCache>
            </c:strRef>
          </c:cat>
          <c:val>
            <c:numRef>
              <c:f>'budget by Dept'!$F$3:$F$9</c:f>
              <c:numCache>
                <c:formatCode>"$"#,##0</c:formatCode>
                <c:ptCount val="3"/>
                <c:pt idx="0">
                  <c:v>1243.4864</c:v>
                </c:pt>
                <c:pt idx="1">
                  <c:v>0</c:v>
                </c:pt>
                <c:pt idx="2">
                  <c:v>800.01959999999997</c:v>
                </c:pt>
              </c:numCache>
            </c:numRef>
          </c:val>
        </c:ser>
        <c:dLbls>
          <c:showLegendKey val="0"/>
          <c:showVal val="0"/>
          <c:showCatName val="0"/>
          <c:showSerName val="0"/>
          <c:showPercent val="0"/>
          <c:showBubbleSize val="0"/>
        </c:dLbls>
        <c:gapWidth val="150"/>
        <c:overlap val="100"/>
        <c:axId val="8557312"/>
        <c:axId val="8558848"/>
      </c:barChart>
      <c:catAx>
        <c:axId val="8557312"/>
        <c:scaling>
          <c:orientation val="minMax"/>
        </c:scaling>
        <c:delete val="0"/>
        <c:axPos val="b"/>
        <c:numFmt formatCode="General" sourceLinked="1"/>
        <c:majorTickMark val="out"/>
        <c:minorTickMark val="none"/>
        <c:tickLblPos val="nextTo"/>
        <c:txPr>
          <a:bodyPr/>
          <a:lstStyle/>
          <a:p>
            <a:pPr>
              <a:defRPr sz="1100"/>
            </a:pPr>
            <a:endParaRPr lang="en-US"/>
          </a:p>
        </c:txPr>
        <c:crossAx val="8558848"/>
        <c:crosses val="autoZero"/>
        <c:auto val="1"/>
        <c:lblAlgn val="ctr"/>
        <c:lblOffset val="100"/>
        <c:noMultiLvlLbl val="0"/>
      </c:catAx>
      <c:valAx>
        <c:axId val="8558848"/>
        <c:scaling>
          <c:orientation val="minMax"/>
        </c:scaling>
        <c:delete val="0"/>
        <c:axPos val="l"/>
        <c:majorGridlines/>
        <c:numFmt formatCode="&quot;$&quot;#,##0" sourceLinked="1"/>
        <c:majorTickMark val="out"/>
        <c:minorTickMark val="none"/>
        <c:tickLblPos val="nextTo"/>
        <c:crossAx val="8557312"/>
        <c:crosses val="autoZero"/>
        <c:crossBetween val="between"/>
      </c:valAx>
    </c:plotArea>
    <c:plotVisOnly val="1"/>
    <c:dispBlanksAs val="gap"/>
    <c:showDLblsOverMax val="0"/>
  </c:chart>
  <c:spPr>
    <a:ln>
      <a:noFill/>
    </a:ln>
  </c:sp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1800" b="1" i="0" baseline="0">
                <a:effectLst/>
              </a:rPr>
              <a:t>Executive Branch Agencies and Payments &amp; Obligations</a:t>
            </a:r>
            <a:endParaRPr lang="en-US">
              <a:effectLst/>
            </a:endParaRPr>
          </a:p>
          <a:p>
            <a:pPr>
              <a:defRPr/>
            </a:pPr>
            <a:r>
              <a:rPr lang="en-US" sz="1800" b="1" i="0" baseline="0">
                <a:solidFill>
                  <a:schemeClr val="accent1"/>
                </a:solidFill>
                <a:effectLst/>
              </a:rPr>
              <a:t>Unrestricted General Funds </a:t>
            </a:r>
            <a:r>
              <a:rPr lang="en-US" sz="1800" b="1" i="0" baseline="0">
                <a:effectLst/>
              </a:rPr>
              <a:t>($ Millions)</a:t>
            </a:r>
            <a:endParaRPr lang="en-US">
              <a:effectLst/>
            </a:endParaRPr>
          </a:p>
        </c:rich>
      </c:tx>
      <c:layout/>
      <c:overlay val="0"/>
    </c:title>
    <c:autoTitleDeleted val="0"/>
    <c:plotArea>
      <c:layout/>
      <c:barChart>
        <c:barDir val="col"/>
        <c:grouping val="clustered"/>
        <c:varyColors val="0"/>
        <c:ser>
          <c:idx val="0"/>
          <c:order val="0"/>
          <c:tx>
            <c:strRef>
              <c:f>'budget by Dept'!$G$36</c:f>
              <c:strCache>
                <c:ptCount val="1"/>
                <c:pt idx="0">
                  <c:v>UGF</c:v>
                </c:pt>
              </c:strCache>
            </c:strRef>
          </c:tx>
          <c:spPr>
            <a:effectLst>
              <a:innerShdw blurRad="63500" dist="50800" dir="18900000">
                <a:prstClr val="black">
                  <a:alpha val="50000"/>
                </a:prstClr>
              </a:innerShdw>
            </a:effectLst>
            <a:scene3d>
              <a:camera prst="orthographicFront"/>
              <a:lightRig rig="threePt" dir="t">
                <a:rot lat="0" lon="0" rev="1800000"/>
              </a:lightRig>
            </a:scene3d>
          </c:spPr>
          <c:invertIfNegative val="0"/>
          <c:cat>
            <c:strRef>
              <c:f>'budget by Dept'!$A$37:$A$58</c:f>
              <c:strCache>
                <c:ptCount val="18"/>
                <c:pt idx="0">
                  <c:v>Education &amp; Early Development</c:v>
                </c:pt>
                <c:pt idx="1">
                  <c:v>Payments &amp; Obligations</c:v>
                </c:pt>
                <c:pt idx="2">
                  <c:v>Health and Social Services</c:v>
                </c:pt>
                <c:pt idx="3">
                  <c:v>University</c:v>
                </c:pt>
                <c:pt idx="4">
                  <c:v>Corrections</c:v>
                </c:pt>
                <c:pt idx="5">
                  <c:v>Transportation &amp; Public Facilities</c:v>
                </c:pt>
                <c:pt idx="6">
                  <c:v>Public Safety</c:v>
                </c:pt>
                <c:pt idx="7">
                  <c:v>Capital Budget</c:v>
                </c:pt>
                <c:pt idx="8">
                  <c:v>Administration</c:v>
                </c:pt>
                <c:pt idx="9">
                  <c:v>Natural Resources</c:v>
                </c:pt>
                <c:pt idx="10">
                  <c:v>Fish and Game</c:v>
                </c:pt>
                <c:pt idx="11">
                  <c:v>Law</c:v>
                </c:pt>
                <c:pt idx="12">
                  <c:v>Revenue</c:v>
                </c:pt>
                <c:pt idx="13">
                  <c:v>Commerce, Community, &amp;</c:v>
                </c:pt>
                <c:pt idx="14">
                  <c:v>Labor &amp; Workforce Development</c:v>
                </c:pt>
                <c:pt idx="15">
                  <c:v>Office of the Governor</c:v>
                </c:pt>
                <c:pt idx="16">
                  <c:v>Environmental Conservation</c:v>
                </c:pt>
                <c:pt idx="17">
                  <c:v>Military and Veterans Affairs</c:v>
                </c:pt>
              </c:strCache>
            </c:strRef>
          </c:cat>
          <c:val>
            <c:numRef>
              <c:f>'budget by Dept'!$G$37:$G$58</c:f>
              <c:numCache>
                <c:formatCode>"$"#,##0</c:formatCode>
                <c:ptCount val="18"/>
                <c:pt idx="0">
                  <c:v>1282.8199</c:v>
                </c:pt>
                <c:pt idx="1">
                  <c:v>1170.729</c:v>
                </c:pt>
                <c:pt idx="2">
                  <c:v>1161.1475</c:v>
                </c:pt>
                <c:pt idx="3">
                  <c:v>340.714</c:v>
                </c:pt>
                <c:pt idx="4">
                  <c:v>278.72790000000003</c:v>
                </c:pt>
                <c:pt idx="5">
                  <c:v>244.82</c:v>
                </c:pt>
                <c:pt idx="6">
                  <c:v>161.81660000000002</c:v>
                </c:pt>
                <c:pt idx="7">
                  <c:v>118.418036</c:v>
                </c:pt>
                <c:pt idx="8">
                  <c:v>77.165600000000012</c:v>
                </c:pt>
                <c:pt idx="9">
                  <c:v>70.402300000000011</c:v>
                </c:pt>
                <c:pt idx="10">
                  <c:v>65.095399999999998</c:v>
                </c:pt>
                <c:pt idx="11">
                  <c:v>53.0456</c:v>
                </c:pt>
                <c:pt idx="12">
                  <c:v>28.983000000000001</c:v>
                </c:pt>
                <c:pt idx="13">
                  <c:v>27.368200000000002</c:v>
                </c:pt>
                <c:pt idx="14">
                  <c:v>26.014299999999999</c:v>
                </c:pt>
                <c:pt idx="15">
                  <c:v>23.150000000000002</c:v>
                </c:pt>
                <c:pt idx="16">
                  <c:v>20.093299999999999</c:v>
                </c:pt>
                <c:pt idx="17">
                  <c:v>17.3263</c:v>
                </c:pt>
              </c:numCache>
            </c:numRef>
          </c:val>
        </c:ser>
        <c:dLbls>
          <c:showLegendKey val="0"/>
          <c:showVal val="0"/>
          <c:showCatName val="0"/>
          <c:showSerName val="0"/>
          <c:showPercent val="0"/>
          <c:showBubbleSize val="0"/>
        </c:dLbls>
        <c:gapWidth val="150"/>
        <c:axId val="41900288"/>
        <c:axId val="8531968"/>
      </c:barChart>
      <c:catAx>
        <c:axId val="41900288"/>
        <c:scaling>
          <c:orientation val="minMax"/>
        </c:scaling>
        <c:delete val="0"/>
        <c:axPos val="b"/>
        <c:numFmt formatCode="General" sourceLinked="1"/>
        <c:majorTickMark val="out"/>
        <c:minorTickMark val="none"/>
        <c:tickLblPos val="nextTo"/>
        <c:crossAx val="8531968"/>
        <c:crosses val="autoZero"/>
        <c:auto val="1"/>
        <c:lblAlgn val="ctr"/>
        <c:lblOffset val="100"/>
        <c:noMultiLvlLbl val="0"/>
      </c:catAx>
      <c:valAx>
        <c:axId val="8531968"/>
        <c:scaling>
          <c:orientation val="minMax"/>
        </c:scaling>
        <c:delete val="0"/>
        <c:axPos val="l"/>
        <c:majorGridlines/>
        <c:numFmt formatCode="&quot;$&quot;#,##0" sourceLinked="1"/>
        <c:majorTickMark val="out"/>
        <c:minorTickMark val="none"/>
        <c:tickLblPos val="nextTo"/>
        <c:crossAx val="41900288"/>
        <c:crosses val="autoZero"/>
        <c:crossBetween val="between"/>
      </c:valAx>
    </c:plotArea>
    <c:plotVisOnly val="1"/>
    <c:dispBlanksAs val="gap"/>
    <c:showDLblsOverMax val="0"/>
  </c:chart>
  <c:spPr>
    <a:ln>
      <a:noFill/>
    </a:ln>
  </c:sp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3621496742718205E-2"/>
          <c:y val="4.9842961548998296E-2"/>
          <c:w val="0.90637850325728175"/>
          <c:h val="0.84345997154396102"/>
        </c:manualLayout>
      </c:layout>
      <c:barChart>
        <c:barDir val="col"/>
        <c:grouping val="stacked"/>
        <c:varyColors val="0"/>
        <c:ser>
          <c:idx val="0"/>
          <c:order val="0"/>
          <c:spPr>
            <a:solidFill>
              <a:schemeClr val="tx2">
                <a:lumMod val="60000"/>
                <a:lumOff val="40000"/>
              </a:schemeClr>
            </a:solidFill>
            <a:ln>
              <a:solidFill>
                <a:srgbClr val="002060"/>
              </a:solidFill>
            </a:ln>
          </c:spPr>
          <c:invertIfNegative val="0"/>
          <c:dPt>
            <c:idx val="0"/>
            <c:invertIfNegative val="0"/>
            <c:bubble3D val="0"/>
            <c:spPr>
              <a:solidFill>
                <a:schemeClr val="tx2">
                  <a:lumMod val="75000"/>
                </a:schemeClr>
              </a:solidFill>
              <a:ln>
                <a:solidFill>
                  <a:srgbClr val="002060"/>
                </a:solidFill>
              </a:ln>
            </c:spPr>
          </c:dPt>
          <c:dPt>
            <c:idx val="1"/>
            <c:invertIfNegative val="0"/>
            <c:bubble3D val="0"/>
            <c:spPr>
              <a:solidFill>
                <a:schemeClr val="tx2">
                  <a:lumMod val="75000"/>
                </a:schemeClr>
              </a:solidFill>
              <a:ln>
                <a:solidFill>
                  <a:srgbClr val="002060"/>
                </a:solidFill>
              </a:ln>
            </c:spPr>
          </c:dPt>
          <c:dPt>
            <c:idx val="2"/>
            <c:invertIfNegative val="0"/>
            <c:bubble3D val="0"/>
            <c:spPr>
              <a:solidFill>
                <a:schemeClr val="tx2">
                  <a:lumMod val="75000"/>
                </a:schemeClr>
              </a:solidFill>
              <a:ln>
                <a:solidFill>
                  <a:srgbClr val="002060"/>
                </a:solidFill>
              </a:ln>
            </c:spPr>
          </c:dPt>
          <c:dPt>
            <c:idx val="3"/>
            <c:invertIfNegative val="0"/>
            <c:bubble3D val="0"/>
            <c:spPr>
              <a:solidFill>
                <a:schemeClr val="tx2">
                  <a:lumMod val="75000"/>
                </a:schemeClr>
              </a:solidFill>
              <a:ln>
                <a:solidFill>
                  <a:srgbClr val="002060"/>
                </a:solidFill>
              </a:ln>
            </c:spPr>
          </c:dPt>
          <c:dLbls>
            <c:dLbl>
              <c:idx val="0"/>
              <c:layout>
                <c:manualLayout>
                  <c:x val="0"/>
                  <c:y val="-0.36959481074966638"/>
                </c:manualLayout>
              </c:layout>
              <c:tx>
                <c:rich>
                  <a:bodyPr/>
                  <a:lstStyle/>
                  <a:p>
                    <a:r>
                      <a:rPr lang="en-US" sz="2000">
                        <a:solidFill>
                          <a:sysClr val="windowText" lastClr="000000"/>
                        </a:solidFill>
                      </a:rPr>
                      <a:t>$8.0 billion</a:t>
                    </a:r>
                    <a:endParaRPr lang="en-US">
                      <a:solidFill>
                        <a:schemeClr val="bg1"/>
                      </a:solidFill>
                    </a:endParaRPr>
                  </a:p>
                </c:rich>
              </c:tx>
              <c:dLblPos val="ctr"/>
              <c:showLegendKey val="0"/>
              <c:showVal val="0"/>
              <c:showCatName val="0"/>
              <c:showSerName val="0"/>
              <c:showPercent val="0"/>
              <c:showBubbleSize val="0"/>
              <c:extLst>
                <c:ext xmlns:c15="http://schemas.microsoft.com/office/drawing/2012/chart" uri="{CE6537A1-D6FC-4f65-9D91-7224C49458BB}"/>
              </c:extLst>
            </c:dLbl>
            <c:dLbl>
              <c:idx val="1"/>
              <c:layout>
                <c:manualLayout>
                  <c:x val="0"/>
                  <c:y val="-0.3306789681592831"/>
                </c:manualLayout>
              </c:layout>
              <c:tx>
                <c:rich>
                  <a:bodyPr/>
                  <a:lstStyle/>
                  <a:p>
                    <a:r>
                      <a:rPr lang="en-US" sz="2000">
                        <a:solidFill>
                          <a:sysClr val="windowText" lastClr="000000"/>
                        </a:solidFill>
                      </a:rPr>
                      <a:t>$7.1</a:t>
                    </a:r>
                    <a:r>
                      <a:rPr lang="en-US" sz="2000" baseline="0">
                        <a:solidFill>
                          <a:sysClr val="windowText" lastClr="000000"/>
                        </a:solidFill>
                      </a:rPr>
                      <a:t> billion</a:t>
                    </a:r>
                    <a:endParaRPr lang="en-US">
                      <a:solidFill>
                        <a:schemeClr val="bg1"/>
                      </a:solidFill>
                    </a:endParaRPr>
                  </a:p>
                </c:rich>
              </c:tx>
              <c:dLblPos val="ctr"/>
              <c:showLegendKey val="0"/>
              <c:showVal val="0"/>
              <c:showCatName val="0"/>
              <c:showSerName val="0"/>
              <c:showPercent val="0"/>
              <c:showBubbleSize val="0"/>
              <c:extLst>
                <c:ext xmlns:c15="http://schemas.microsoft.com/office/drawing/2012/chart" uri="{CE6537A1-D6FC-4f65-9D91-7224C49458BB}"/>
              </c:extLst>
            </c:dLbl>
            <c:dLbl>
              <c:idx val="2"/>
              <c:layout>
                <c:manualLayout>
                  <c:x val="2.7879423032047507E-3"/>
                  <c:y val="-0.29631785925749177"/>
                </c:manualLayout>
              </c:layout>
              <c:tx>
                <c:rich>
                  <a:bodyPr/>
                  <a:lstStyle/>
                  <a:p>
                    <a:r>
                      <a:rPr lang="en-US" sz="2000">
                        <a:solidFill>
                          <a:sysClr val="windowText" lastClr="000000"/>
                        </a:solidFill>
                      </a:rPr>
                      <a:t>$6.1 billion</a:t>
                    </a:r>
                    <a:endParaRPr lang="en-US">
                      <a:solidFill>
                        <a:schemeClr val="bg1"/>
                      </a:solidFill>
                    </a:endParaRPr>
                  </a:p>
                </c:rich>
              </c:tx>
              <c:dLblPos val="ctr"/>
              <c:showLegendKey val="0"/>
              <c:showVal val="0"/>
              <c:showCatName val="0"/>
              <c:showSerName val="0"/>
              <c:showPercent val="0"/>
              <c:showBubbleSize val="0"/>
              <c:extLst>
                <c:ext xmlns:c15="http://schemas.microsoft.com/office/drawing/2012/chart" uri="{CE6537A1-D6FC-4f65-9D91-7224C49458BB}"/>
              </c:extLst>
            </c:dLbl>
            <c:dLbl>
              <c:idx val="3"/>
              <c:layout>
                <c:manualLayout>
                  <c:x val="0"/>
                  <c:y val="-0.27110439477893544"/>
                </c:manualLayout>
              </c:layout>
              <c:tx>
                <c:rich>
                  <a:bodyPr/>
                  <a:lstStyle/>
                  <a:p>
                    <a:r>
                      <a:rPr lang="en-US" sz="2000" dirty="0" smtClean="0">
                        <a:solidFill>
                          <a:sysClr val="windowText" lastClr="000000"/>
                        </a:solidFill>
                      </a:rPr>
                      <a:t>$4.9 </a:t>
                    </a:r>
                    <a:r>
                      <a:rPr lang="en-US" sz="2000" dirty="0">
                        <a:solidFill>
                          <a:sysClr val="windowText" lastClr="000000"/>
                        </a:solidFill>
                      </a:rPr>
                      <a:t>billion</a:t>
                    </a:r>
                    <a:endParaRPr lang="en-US" dirty="0">
                      <a:solidFill>
                        <a:schemeClr val="bg1"/>
                      </a:solidFill>
                    </a:endParaRPr>
                  </a:p>
                </c:rich>
              </c:tx>
              <c:dLblPos val="ctr"/>
              <c:showLegendKey val="0"/>
              <c:showVal val="0"/>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2000" b="1">
                    <a:solidFill>
                      <a:sysClr val="windowText" lastClr="000000"/>
                    </a:solidFill>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'GF total budget'!$B$40:$B$43</c:f>
              <c:strCache>
                <c:ptCount val="4"/>
                <c:pt idx="0">
                  <c:v>FY2013</c:v>
                </c:pt>
                <c:pt idx="1">
                  <c:v>FY2014</c:v>
                </c:pt>
                <c:pt idx="2">
                  <c:v>FY2015</c:v>
                </c:pt>
                <c:pt idx="3">
                  <c:v>FY2016</c:v>
                </c:pt>
              </c:strCache>
            </c:strRef>
          </c:cat>
          <c:val>
            <c:numRef>
              <c:f>'GF total budget'!$C$40:$C$43</c:f>
              <c:numCache>
                <c:formatCode>"$"#,##0.0</c:formatCode>
                <c:ptCount val="4"/>
                <c:pt idx="0">
                  <c:v>8</c:v>
                </c:pt>
                <c:pt idx="1">
                  <c:v>7.0519999999999996</c:v>
                </c:pt>
                <c:pt idx="2">
                  <c:v>6.1055999999999999</c:v>
                </c:pt>
                <c:pt idx="3">
                  <c:v>5.37</c:v>
                </c:pt>
              </c:numCache>
            </c:numRef>
          </c:val>
        </c:ser>
        <c:ser>
          <c:idx val="1"/>
          <c:order val="1"/>
          <c:spPr>
            <a:solidFill>
              <a:schemeClr val="accent1">
                <a:lumMod val="40000"/>
                <a:lumOff val="60000"/>
              </a:schemeClr>
            </a:solidFill>
            <a:ln>
              <a:solidFill>
                <a:schemeClr val="accent6">
                  <a:lumMod val="75000"/>
                </a:schemeClr>
              </a:solidFill>
            </a:ln>
          </c:spPr>
          <c:invertIfNegative val="0"/>
          <c:cat>
            <c:strRef>
              <c:f>'GF total budget'!$B$40:$B$43</c:f>
              <c:strCache>
                <c:ptCount val="4"/>
                <c:pt idx="0">
                  <c:v>FY2013</c:v>
                </c:pt>
                <c:pt idx="1">
                  <c:v>FY2014</c:v>
                </c:pt>
                <c:pt idx="2">
                  <c:v>FY2015</c:v>
                </c:pt>
                <c:pt idx="3">
                  <c:v>FY2016</c:v>
                </c:pt>
              </c:strCache>
            </c:strRef>
          </c:cat>
          <c:val>
            <c:numRef>
              <c:f>'GF total budget'!$D$40:$D$43</c:f>
              <c:numCache>
                <c:formatCode>General</c:formatCode>
                <c:ptCount val="4"/>
                <c:pt idx="0">
                  <c:v>0</c:v>
                </c:pt>
                <c:pt idx="1">
                  <c:v>0</c:v>
                </c:pt>
                <c:pt idx="2">
                  <c:v>3</c:v>
                </c:pt>
                <c:pt idx="3">
                  <c:v>0</c:v>
                </c:pt>
              </c:numCache>
            </c:numRef>
          </c:val>
        </c:ser>
        <c:dLbls>
          <c:showLegendKey val="0"/>
          <c:showVal val="0"/>
          <c:showCatName val="0"/>
          <c:showSerName val="0"/>
          <c:showPercent val="0"/>
          <c:showBubbleSize val="0"/>
        </c:dLbls>
        <c:gapWidth val="74"/>
        <c:overlap val="100"/>
        <c:axId val="44861312"/>
        <c:axId val="44862848"/>
      </c:barChart>
      <c:catAx>
        <c:axId val="44861312"/>
        <c:scaling>
          <c:orientation val="minMax"/>
        </c:scaling>
        <c:delete val="0"/>
        <c:axPos val="b"/>
        <c:numFmt formatCode="General" sourceLinked="1"/>
        <c:majorTickMark val="out"/>
        <c:minorTickMark val="none"/>
        <c:tickLblPos val="nextTo"/>
        <c:txPr>
          <a:bodyPr/>
          <a:lstStyle/>
          <a:p>
            <a:pPr>
              <a:defRPr sz="1200" b="1"/>
            </a:pPr>
            <a:endParaRPr lang="en-US"/>
          </a:p>
        </c:txPr>
        <c:crossAx val="44862848"/>
        <c:crosses val="autoZero"/>
        <c:auto val="1"/>
        <c:lblAlgn val="ctr"/>
        <c:lblOffset val="100"/>
        <c:noMultiLvlLbl val="0"/>
      </c:catAx>
      <c:valAx>
        <c:axId val="44862848"/>
        <c:scaling>
          <c:orientation val="minMax"/>
        </c:scaling>
        <c:delete val="0"/>
        <c:axPos val="l"/>
        <c:numFmt formatCode="&quot;$&quot;#,##0.0" sourceLinked="1"/>
        <c:majorTickMark val="none"/>
        <c:minorTickMark val="none"/>
        <c:tickLblPos val="nextTo"/>
        <c:txPr>
          <a:bodyPr/>
          <a:lstStyle/>
          <a:p>
            <a:pPr>
              <a:defRPr>
                <a:solidFill>
                  <a:schemeClr val="bg1"/>
                </a:solidFill>
              </a:defRPr>
            </a:pPr>
            <a:endParaRPr lang="en-US"/>
          </a:p>
        </c:txPr>
        <c:crossAx val="44861312"/>
        <c:crosses val="autoZero"/>
        <c:crossBetween val="between"/>
      </c:valAx>
      <c:spPr>
        <a:ln>
          <a:noFill/>
        </a:ln>
      </c:spPr>
    </c:plotArea>
    <c:plotVisOnly val="1"/>
    <c:dispBlanksAs val="gap"/>
    <c:showDLblsOverMax val="0"/>
  </c:chart>
  <c:spPr>
    <a:ln>
      <a:noFill/>
    </a:ln>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856018366420087E-2"/>
          <c:y val="0.10967768739668458"/>
          <c:w val="0.92957062490020315"/>
          <c:h val="0.7619083961860349"/>
        </c:manualLayout>
      </c:layout>
      <c:lineChart>
        <c:grouping val="standard"/>
        <c:varyColors val="0"/>
        <c:ser>
          <c:idx val="1"/>
          <c:order val="0"/>
          <c:tx>
            <c:strRef>
              <c:f>Graph!$M$85</c:f>
              <c:strCache>
                <c:ptCount val="1"/>
                <c:pt idx="0">
                  <c:v>Unrestricted Petroleum Revenue (real)</c:v>
                </c:pt>
              </c:strCache>
            </c:strRef>
          </c:tx>
          <c:spPr>
            <a:ln w="28575" cap="rnd">
              <a:solidFill>
                <a:srgbClr val="C00000"/>
              </a:solidFill>
              <a:round/>
            </a:ln>
            <a:effectLst/>
          </c:spPr>
          <c:marker>
            <c:symbol val="none"/>
          </c:marker>
          <c:cat>
            <c:numRef>
              <c:f>Graph!$K$86:$K$135</c:f>
              <c:numCache>
                <c:formatCode>General</c:formatCode>
                <c:ptCount val="50"/>
                <c:pt idx="0">
                  <c:v>1975</c:v>
                </c:pt>
                <c:pt idx="1">
                  <c:v>1976</c:v>
                </c:pt>
                <c:pt idx="2">
                  <c:v>1977</c:v>
                </c:pt>
                <c:pt idx="3">
                  <c:v>1978</c:v>
                </c:pt>
                <c:pt idx="4">
                  <c:v>1979</c:v>
                </c:pt>
                <c:pt idx="5">
                  <c:v>1980</c:v>
                </c:pt>
                <c:pt idx="6">
                  <c:v>1981</c:v>
                </c:pt>
                <c:pt idx="7">
                  <c:v>1982</c:v>
                </c:pt>
                <c:pt idx="8">
                  <c:v>1983</c:v>
                </c:pt>
                <c:pt idx="9">
                  <c:v>1984</c:v>
                </c:pt>
                <c:pt idx="10">
                  <c:v>1985</c:v>
                </c:pt>
                <c:pt idx="11">
                  <c:v>1986</c:v>
                </c:pt>
                <c:pt idx="12">
                  <c:v>1987</c:v>
                </c:pt>
                <c:pt idx="13">
                  <c:v>1988</c:v>
                </c:pt>
                <c:pt idx="14">
                  <c:v>1989</c:v>
                </c:pt>
                <c:pt idx="15">
                  <c:v>1990</c:v>
                </c:pt>
                <c:pt idx="16">
                  <c:v>1991</c:v>
                </c:pt>
                <c:pt idx="17">
                  <c:v>1992</c:v>
                </c:pt>
                <c:pt idx="18">
                  <c:v>1993</c:v>
                </c:pt>
                <c:pt idx="19">
                  <c:v>1994</c:v>
                </c:pt>
                <c:pt idx="20">
                  <c:v>1995</c:v>
                </c:pt>
                <c:pt idx="21">
                  <c:v>1996</c:v>
                </c:pt>
                <c:pt idx="22">
                  <c:v>1997</c:v>
                </c:pt>
                <c:pt idx="23">
                  <c:v>1998</c:v>
                </c:pt>
                <c:pt idx="24">
                  <c:v>1999</c:v>
                </c:pt>
                <c:pt idx="25">
                  <c:v>2000</c:v>
                </c:pt>
                <c:pt idx="26">
                  <c:v>2001</c:v>
                </c:pt>
                <c:pt idx="27">
                  <c:v>2002</c:v>
                </c:pt>
                <c:pt idx="28">
                  <c:v>2003</c:v>
                </c:pt>
                <c:pt idx="29">
                  <c:v>2004</c:v>
                </c:pt>
                <c:pt idx="30">
                  <c:v>2005</c:v>
                </c:pt>
                <c:pt idx="31">
                  <c:v>2006</c:v>
                </c:pt>
                <c:pt idx="32">
                  <c:v>2007</c:v>
                </c:pt>
                <c:pt idx="33">
                  <c:v>2008</c:v>
                </c:pt>
                <c:pt idx="34">
                  <c:v>2009</c:v>
                </c:pt>
                <c:pt idx="35">
                  <c:v>2010</c:v>
                </c:pt>
                <c:pt idx="36">
                  <c:v>2011</c:v>
                </c:pt>
                <c:pt idx="37">
                  <c:v>2012</c:v>
                </c:pt>
                <c:pt idx="38">
                  <c:v>2013</c:v>
                </c:pt>
                <c:pt idx="39">
                  <c:v>2014</c:v>
                </c:pt>
                <c:pt idx="40">
                  <c:v>2015</c:v>
                </c:pt>
                <c:pt idx="41">
                  <c:v>2016</c:v>
                </c:pt>
                <c:pt idx="42">
                  <c:v>2017</c:v>
                </c:pt>
                <c:pt idx="43">
                  <c:v>2018</c:v>
                </c:pt>
                <c:pt idx="44">
                  <c:v>2019</c:v>
                </c:pt>
                <c:pt idx="45">
                  <c:v>2020</c:v>
                </c:pt>
                <c:pt idx="46">
                  <c:v>2021</c:v>
                </c:pt>
                <c:pt idx="47">
                  <c:v>2022</c:v>
                </c:pt>
                <c:pt idx="48">
                  <c:v>2023</c:v>
                </c:pt>
                <c:pt idx="49">
                  <c:v>2024</c:v>
                </c:pt>
              </c:numCache>
            </c:numRef>
          </c:cat>
          <c:val>
            <c:numRef>
              <c:f>Graph!$M$86:$M$126</c:f>
              <c:numCache>
                <c:formatCode>General</c:formatCode>
                <c:ptCount val="41"/>
                <c:pt idx="0">
                  <c:v>0.32455390339030266</c:v>
                </c:pt>
                <c:pt idx="1">
                  <c:v>1.314307262222024</c:v>
                </c:pt>
                <c:pt idx="2">
                  <c:v>1.5184564275474495</c:v>
                </c:pt>
                <c:pt idx="3">
                  <c:v>1.3177855404243564</c:v>
                </c:pt>
                <c:pt idx="4">
                  <c:v>2.2785885331384259</c:v>
                </c:pt>
                <c:pt idx="5">
                  <c:v>5.7559934579362171</c:v>
                </c:pt>
                <c:pt idx="6">
                  <c:v>7.6896288446153536</c:v>
                </c:pt>
                <c:pt idx="7">
                  <c:v>7.7214019886258036</c:v>
                </c:pt>
                <c:pt idx="8">
                  <c:v>6.2261561351268861</c:v>
                </c:pt>
                <c:pt idx="9">
                  <c:v>5.6833631585528988</c:v>
                </c:pt>
                <c:pt idx="10">
                  <c:v>5.2679333643975159</c:v>
                </c:pt>
                <c:pt idx="11">
                  <c:v>4.9740108985266236</c:v>
                </c:pt>
                <c:pt idx="12">
                  <c:v>2.557571051452288</c:v>
                </c:pt>
                <c:pt idx="13">
                  <c:v>3.4707375390426969</c:v>
                </c:pt>
                <c:pt idx="14">
                  <c:v>3.1512212703413827</c:v>
                </c:pt>
                <c:pt idx="15">
                  <c:v>3.5049870845650224</c:v>
                </c:pt>
                <c:pt idx="16">
                  <c:v>4.097511279460992</c:v>
                </c:pt>
                <c:pt idx="17">
                  <c:v>3.1138489618592251</c:v>
                </c:pt>
                <c:pt idx="18">
                  <c:v>2.9847669161227288</c:v>
                </c:pt>
                <c:pt idx="19">
                  <c:v>1.9169184526094138</c:v>
                </c:pt>
                <c:pt idx="20">
                  <c:v>2.3484606987397432</c:v>
                </c:pt>
                <c:pt idx="21">
                  <c:v>2.3706635810412018</c:v>
                </c:pt>
                <c:pt idx="22">
                  <c:v>2.8138106582493769</c:v>
                </c:pt>
                <c:pt idx="23">
                  <c:v>1.839814114592331</c:v>
                </c:pt>
                <c:pt idx="24">
                  <c:v>1.2449717725360219</c:v>
                </c:pt>
                <c:pt idx="25">
                  <c:v>2.1988972514243823</c:v>
                </c:pt>
                <c:pt idx="26">
                  <c:v>2.4643231738976668</c:v>
                </c:pt>
                <c:pt idx="27">
                  <c:v>1.694203842961957</c:v>
                </c:pt>
                <c:pt idx="28">
                  <c:v>2.0670631469979388</c:v>
                </c:pt>
                <c:pt idx="29">
                  <c:v>2.5329900878288805</c:v>
                </c:pt>
                <c:pt idx="30">
                  <c:v>3.4106997545728013</c:v>
                </c:pt>
                <c:pt idx="31">
                  <c:v>4.2852562976315083</c:v>
                </c:pt>
                <c:pt idx="32">
                  <c:v>5.0462039342418059</c:v>
                </c:pt>
                <c:pt idx="33">
                  <c:v>10.973367283452344</c:v>
                </c:pt>
                <c:pt idx="34">
                  <c:v>5.6182606169140969</c:v>
                </c:pt>
                <c:pt idx="35">
                  <c:v>5.2998327279874831</c:v>
                </c:pt>
                <c:pt idx="36">
                  <c:v>7.4667300817046778</c:v>
                </c:pt>
                <c:pt idx="37">
                  <c:v>9.2087729686129745</c:v>
                </c:pt>
                <c:pt idx="38">
                  <c:v>6.490021268564659</c:v>
                </c:pt>
                <c:pt idx="39">
                  <c:v>4.7889452566863637</c:v>
                </c:pt>
                <c:pt idx="40">
                  <c:v>1.6596</c:v>
                </c:pt>
              </c:numCache>
            </c:numRef>
          </c:val>
          <c:smooth val="0"/>
        </c:ser>
        <c:ser>
          <c:idx val="0"/>
          <c:order val="1"/>
          <c:tx>
            <c:strRef>
              <c:f>Graph!$L$85</c:f>
              <c:strCache>
                <c:ptCount val="1"/>
                <c:pt idx="0">
                  <c:v>State Unrestricted Budget (real)</c:v>
                </c:pt>
              </c:strCache>
            </c:strRef>
          </c:tx>
          <c:spPr>
            <a:ln w="28575" cap="rnd">
              <a:solidFill>
                <a:srgbClr val="00B050"/>
              </a:solidFill>
              <a:round/>
            </a:ln>
            <a:effectLst/>
          </c:spPr>
          <c:marker>
            <c:symbol val="none"/>
          </c:marker>
          <c:cat>
            <c:numRef>
              <c:f>Graph!$K$86:$K$135</c:f>
              <c:numCache>
                <c:formatCode>General</c:formatCode>
                <c:ptCount val="50"/>
                <c:pt idx="0">
                  <c:v>1975</c:v>
                </c:pt>
                <c:pt idx="1">
                  <c:v>1976</c:v>
                </c:pt>
                <c:pt idx="2">
                  <c:v>1977</c:v>
                </c:pt>
                <c:pt idx="3">
                  <c:v>1978</c:v>
                </c:pt>
                <c:pt idx="4">
                  <c:v>1979</c:v>
                </c:pt>
                <c:pt idx="5">
                  <c:v>1980</c:v>
                </c:pt>
                <c:pt idx="6">
                  <c:v>1981</c:v>
                </c:pt>
                <c:pt idx="7">
                  <c:v>1982</c:v>
                </c:pt>
                <c:pt idx="8">
                  <c:v>1983</c:v>
                </c:pt>
                <c:pt idx="9">
                  <c:v>1984</c:v>
                </c:pt>
                <c:pt idx="10">
                  <c:v>1985</c:v>
                </c:pt>
                <c:pt idx="11">
                  <c:v>1986</c:v>
                </c:pt>
                <c:pt idx="12">
                  <c:v>1987</c:v>
                </c:pt>
                <c:pt idx="13">
                  <c:v>1988</c:v>
                </c:pt>
                <c:pt idx="14">
                  <c:v>1989</c:v>
                </c:pt>
                <c:pt idx="15">
                  <c:v>1990</c:v>
                </c:pt>
                <c:pt idx="16">
                  <c:v>1991</c:v>
                </c:pt>
                <c:pt idx="17">
                  <c:v>1992</c:v>
                </c:pt>
                <c:pt idx="18">
                  <c:v>1993</c:v>
                </c:pt>
                <c:pt idx="19">
                  <c:v>1994</c:v>
                </c:pt>
                <c:pt idx="20">
                  <c:v>1995</c:v>
                </c:pt>
                <c:pt idx="21">
                  <c:v>1996</c:v>
                </c:pt>
                <c:pt idx="22">
                  <c:v>1997</c:v>
                </c:pt>
                <c:pt idx="23">
                  <c:v>1998</c:v>
                </c:pt>
                <c:pt idx="24">
                  <c:v>1999</c:v>
                </c:pt>
                <c:pt idx="25">
                  <c:v>2000</c:v>
                </c:pt>
                <c:pt idx="26">
                  <c:v>2001</c:v>
                </c:pt>
                <c:pt idx="27">
                  <c:v>2002</c:v>
                </c:pt>
                <c:pt idx="28">
                  <c:v>2003</c:v>
                </c:pt>
                <c:pt idx="29">
                  <c:v>2004</c:v>
                </c:pt>
                <c:pt idx="30">
                  <c:v>2005</c:v>
                </c:pt>
                <c:pt idx="31">
                  <c:v>2006</c:v>
                </c:pt>
                <c:pt idx="32">
                  <c:v>2007</c:v>
                </c:pt>
                <c:pt idx="33">
                  <c:v>2008</c:v>
                </c:pt>
                <c:pt idx="34">
                  <c:v>2009</c:v>
                </c:pt>
                <c:pt idx="35">
                  <c:v>2010</c:v>
                </c:pt>
                <c:pt idx="36">
                  <c:v>2011</c:v>
                </c:pt>
                <c:pt idx="37">
                  <c:v>2012</c:v>
                </c:pt>
                <c:pt idx="38">
                  <c:v>2013</c:v>
                </c:pt>
                <c:pt idx="39">
                  <c:v>2014</c:v>
                </c:pt>
                <c:pt idx="40">
                  <c:v>2015</c:v>
                </c:pt>
                <c:pt idx="41">
                  <c:v>2016</c:v>
                </c:pt>
                <c:pt idx="42">
                  <c:v>2017</c:v>
                </c:pt>
                <c:pt idx="43">
                  <c:v>2018</c:v>
                </c:pt>
                <c:pt idx="44">
                  <c:v>2019</c:v>
                </c:pt>
                <c:pt idx="45">
                  <c:v>2020</c:v>
                </c:pt>
                <c:pt idx="46">
                  <c:v>2021</c:v>
                </c:pt>
                <c:pt idx="47">
                  <c:v>2022</c:v>
                </c:pt>
                <c:pt idx="48">
                  <c:v>2023</c:v>
                </c:pt>
                <c:pt idx="49">
                  <c:v>2024</c:v>
                </c:pt>
              </c:numCache>
            </c:numRef>
          </c:cat>
          <c:val>
            <c:numRef>
              <c:f>Graph!$L$86:$L$135</c:f>
              <c:numCache>
                <c:formatCode>General</c:formatCode>
                <c:ptCount val="50"/>
                <c:pt idx="0">
                  <c:v>1.7800353743293085</c:v>
                </c:pt>
                <c:pt idx="1">
                  <c:v>2.0904516828542188</c:v>
                </c:pt>
                <c:pt idx="2">
                  <c:v>2.2814894620090693</c:v>
                </c:pt>
                <c:pt idx="3">
                  <c:v>2.5137393123506104</c:v>
                </c:pt>
                <c:pt idx="4">
                  <c:v>2.9935753167549994</c:v>
                </c:pt>
                <c:pt idx="5">
                  <c:v>4.4412429249374465</c:v>
                </c:pt>
                <c:pt idx="6">
                  <c:v>4.8362839560137418</c:v>
                </c:pt>
                <c:pt idx="7">
                  <c:v>6.9327060157150067</c:v>
                </c:pt>
                <c:pt idx="8">
                  <c:v>5.75905186276204</c:v>
                </c:pt>
                <c:pt idx="9">
                  <c:v>5.7811764660938758</c:v>
                </c:pt>
                <c:pt idx="10">
                  <c:v>6.7558124462304399</c:v>
                </c:pt>
                <c:pt idx="11">
                  <c:v>5.0664234726482205</c:v>
                </c:pt>
                <c:pt idx="12">
                  <c:v>4.6342198903877501</c:v>
                </c:pt>
                <c:pt idx="13">
                  <c:v>3.6748229947269917</c:v>
                </c:pt>
                <c:pt idx="14">
                  <c:v>4.0914772759800604</c:v>
                </c:pt>
                <c:pt idx="15">
                  <c:v>4.0434552448646937</c:v>
                </c:pt>
                <c:pt idx="16">
                  <c:v>4.0415369262988738</c:v>
                </c:pt>
                <c:pt idx="17">
                  <c:v>4.2846901424718986</c:v>
                </c:pt>
                <c:pt idx="18">
                  <c:v>4.1118759095076509</c:v>
                </c:pt>
                <c:pt idx="19">
                  <c:v>4.5377663736916993</c:v>
                </c:pt>
                <c:pt idx="20">
                  <c:v>3.6021480762447267</c:v>
                </c:pt>
                <c:pt idx="21">
                  <c:v>3.5043623814224176</c:v>
                </c:pt>
                <c:pt idx="22">
                  <c:v>3.36046637643833</c:v>
                </c:pt>
                <c:pt idx="23">
                  <c:v>3.2490504268453022</c:v>
                </c:pt>
                <c:pt idx="24">
                  <c:v>3.149952133472163</c:v>
                </c:pt>
                <c:pt idx="25">
                  <c:v>2.9245827502938244</c:v>
                </c:pt>
                <c:pt idx="26">
                  <c:v>2.9961944792663604</c:v>
                </c:pt>
                <c:pt idx="27">
                  <c:v>3.2226026127599243</c:v>
                </c:pt>
                <c:pt idx="28">
                  <c:v>3.2173547200297414</c:v>
                </c:pt>
                <c:pt idx="29">
                  <c:v>2.9729262334016107</c:v>
                </c:pt>
                <c:pt idx="30">
                  <c:v>3.1674719542058183</c:v>
                </c:pt>
                <c:pt idx="31">
                  <c:v>3.8118505086285954</c:v>
                </c:pt>
                <c:pt idx="32">
                  <c:v>4.7141384021486203</c:v>
                </c:pt>
                <c:pt idx="33">
                  <c:v>5.8868170750781337</c:v>
                </c:pt>
                <c:pt idx="34">
                  <c:v>5.9813906728718109</c:v>
                </c:pt>
                <c:pt idx="35">
                  <c:v>5.4969303237249481</c:v>
                </c:pt>
                <c:pt idx="36">
                  <c:v>5.8044843852824766</c:v>
                </c:pt>
                <c:pt idx="37">
                  <c:v>7.2828106306172282</c:v>
                </c:pt>
                <c:pt idx="38">
                  <c:v>7.9518086471754064</c:v>
                </c:pt>
                <c:pt idx="39">
                  <c:v>7.3709856628895851</c:v>
                </c:pt>
                <c:pt idx="40">
                  <c:v>6.0839999999999996</c:v>
                </c:pt>
                <c:pt idx="41" formatCode="0.00">
                  <c:v>4.6746999999999996</c:v>
                </c:pt>
                <c:pt idx="42" formatCode="0.00">
                  <c:v>4.6103999999999994</c:v>
                </c:pt>
                <c:pt idx="43" formatCode="0.00">
                  <c:v>4.6428000000000003</c:v>
                </c:pt>
                <c:pt idx="44" formatCode="0.00">
                  <c:v>4.7255000000000003</c:v>
                </c:pt>
                <c:pt idx="45" formatCode="0.00">
                  <c:v>4.8064999999999998</c:v>
                </c:pt>
                <c:pt idx="46" formatCode="0.00">
                  <c:v>4.8751000000000007</c:v>
                </c:pt>
                <c:pt idx="47" formatCode="0.00">
                  <c:v>4.9651999999999994</c:v>
                </c:pt>
                <c:pt idx="48" formatCode="0.00">
                  <c:v>5.0510999999999999</c:v>
                </c:pt>
                <c:pt idx="49" formatCode="0.00">
                  <c:v>5.1378000000000004</c:v>
                </c:pt>
              </c:numCache>
            </c:numRef>
          </c:val>
          <c:smooth val="0"/>
        </c:ser>
        <c:dLbls>
          <c:showLegendKey val="0"/>
          <c:showVal val="0"/>
          <c:showCatName val="0"/>
          <c:showSerName val="0"/>
          <c:showPercent val="0"/>
          <c:showBubbleSize val="0"/>
        </c:dLbls>
        <c:marker val="1"/>
        <c:smooth val="0"/>
        <c:axId val="41714048"/>
        <c:axId val="41715584"/>
      </c:lineChart>
      <c:catAx>
        <c:axId val="41714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41715584"/>
        <c:crosses val="autoZero"/>
        <c:auto val="1"/>
        <c:lblAlgn val="ctr"/>
        <c:lblOffset val="100"/>
        <c:tickLblSkip val="3"/>
        <c:noMultiLvlLbl val="0"/>
      </c:catAx>
      <c:valAx>
        <c:axId val="41715584"/>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41714048"/>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0.28598</cdr:x>
      <cdr:y>0.28</cdr:y>
    </cdr:from>
    <cdr:to>
      <cdr:x>0.42897</cdr:x>
      <cdr:y>0.36</cdr:y>
    </cdr:to>
    <cdr:sp macro="" textlink="">
      <cdr:nvSpPr>
        <cdr:cNvPr id="2" name="TextBox 1"/>
        <cdr:cNvSpPr txBox="1"/>
      </cdr:nvSpPr>
      <cdr:spPr>
        <a:xfrm xmlns:a="http://schemas.openxmlformats.org/drawingml/2006/main">
          <a:off x="2438399" y="1600200"/>
          <a:ext cx="1219200" cy="4572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100" dirty="0"/>
            <a:t>K-12 Formula</a:t>
          </a:r>
        </a:p>
      </cdr:txBody>
    </cdr:sp>
  </cdr:relSizeAnchor>
  <cdr:relSizeAnchor xmlns:cdr="http://schemas.openxmlformats.org/drawingml/2006/chartDrawing">
    <cdr:from>
      <cdr:x>0.28598</cdr:x>
      <cdr:y>0.89333</cdr:y>
    </cdr:from>
    <cdr:to>
      <cdr:x>0.44685</cdr:x>
      <cdr:y>0.93535</cdr:y>
    </cdr:to>
    <cdr:sp macro="" textlink="">
      <cdr:nvSpPr>
        <cdr:cNvPr id="3" name="TextBox 2"/>
        <cdr:cNvSpPr txBox="1"/>
      </cdr:nvSpPr>
      <cdr:spPr>
        <a:xfrm xmlns:a="http://schemas.openxmlformats.org/drawingml/2006/main">
          <a:off x="2438399" y="5105399"/>
          <a:ext cx="1371600" cy="24014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100" dirty="0"/>
            <a:t>Non-Formula</a:t>
          </a:r>
        </a:p>
      </cdr:txBody>
    </cdr:sp>
  </cdr:relSizeAnchor>
  <cdr:relSizeAnchor xmlns:cdr="http://schemas.openxmlformats.org/drawingml/2006/chartDrawing">
    <cdr:from>
      <cdr:x>0.88816</cdr:x>
      <cdr:y>0.86761</cdr:y>
    </cdr:from>
    <cdr:to>
      <cdr:x>0.99627</cdr:x>
      <cdr:y>0.90963</cdr:y>
    </cdr:to>
    <cdr:sp macro="" textlink="">
      <cdr:nvSpPr>
        <cdr:cNvPr id="4" name="TextBox 1"/>
        <cdr:cNvSpPr txBox="1"/>
      </cdr:nvSpPr>
      <cdr:spPr>
        <a:xfrm xmlns:a="http://schemas.openxmlformats.org/drawingml/2006/main">
          <a:off x="7701038" y="5463419"/>
          <a:ext cx="937381" cy="26458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100"/>
            <a:t>Non-Formula</a:t>
          </a:r>
        </a:p>
      </cdr:txBody>
    </cdr:sp>
  </cdr:relSizeAnchor>
  <cdr:relSizeAnchor xmlns:cdr="http://schemas.openxmlformats.org/drawingml/2006/chartDrawing">
    <cdr:from>
      <cdr:x>0.5809</cdr:x>
      <cdr:y>0.33192</cdr:y>
    </cdr:from>
    <cdr:to>
      <cdr:x>0.71952</cdr:x>
      <cdr:y>0.37274</cdr:y>
    </cdr:to>
    <cdr:sp macro="" textlink="">
      <cdr:nvSpPr>
        <cdr:cNvPr id="5" name="TextBox 4"/>
        <cdr:cNvSpPr txBox="1"/>
      </cdr:nvSpPr>
      <cdr:spPr>
        <a:xfrm xmlns:a="http://schemas.openxmlformats.org/drawingml/2006/main">
          <a:off x="4952999" y="1905000"/>
          <a:ext cx="1181928" cy="23428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100" dirty="0"/>
            <a:t>Oil Tax Credits</a:t>
          </a:r>
        </a:p>
      </cdr:txBody>
    </cdr:sp>
  </cdr:relSizeAnchor>
  <cdr:relSizeAnchor xmlns:cdr="http://schemas.openxmlformats.org/drawingml/2006/chartDrawing">
    <cdr:from>
      <cdr:x>0.58326</cdr:x>
      <cdr:y>0.73022</cdr:y>
    </cdr:from>
    <cdr:to>
      <cdr:x>0.71055</cdr:x>
      <cdr:y>0.78752</cdr:y>
    </cdr:to>
    <cdr:sp macro="" textlink="">
      <cdr:nvSpPr>
        <cdr:cNvPr id="6" name="TextBox 5"/>
        <cdr:cNvSpPr txBox="1"/>
      </cdr:nvSpPr>
      <cdr:spPr>
        <a:xfrm xmlns:a="http://schemas.openxmlformats.org/drawingml/2006/main">
          <a:off x="4973100" y="4191000"/>
          <a:ext cx="1085324" cy="32884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100" dirty="0"/>
            <a:t>Retirement Contributions</a:t>
          </a:r>
        </a:p>
      </cdr:txBody>
    </cdr:sp>
  </cdr:relSizeAnchor>
  <cdr:relSizeAnchor xmlns:cdr="http://schemas.openxmlformats.org/drawingml/2006/chartDrawing">
    <cdr:from>
      <cdr:x>0.58326</cdr:x>
      <cdr:y>0.86315</cdr:y>
    </cdr:from>
    <cdr:to>
      <cdr:x>0.68963</cdr:x>
      <cdr:y>0.90996</cdr:y>
    </cdr:to>
    <cdr:sp macro="" textlink="">
      <cdr:nvSpPr>
        <cdr:cNvPr id="7" name="TextBox 6"/>
        <cdr:cNvSpPr txBox="1"/>
      </cdr:nvSpPr>
      <cdr:spPr>
        <a:xfrm xmlns:a="http://schemas.openxmlformats.org/drawingml/2006/main">
          <a:off x="5057323" y="5435298"/>
          <a:ext cx="922262" cy="29482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l"/>
          <a:r>
            <a:rPr lang="en-US" sz="1100"/>
            <a:t>Debt Service</a:t>
          </a:r>
        </a:p>
      </cdr:txBody>
    </cdr:sp>
  </cdr:relSizeAnchor>
  <cdr:relSizeAnchor xmlns:cdr="http://schemas.openxmlformats.org/drawingml/2006/chartDrawing">
    <cdr:from>
      <cdr:x>0.89102</cdr:x>
      <cdr:y>0.33373</cdr:y>
    </cdr:from>
    <cdr:to>
      <cdr:x>1</cdr:x>
      <cdr:y>0.55462</cdr:y>
    </cdr:to>
    <cdr:sp macro="" textlink="">
      <cdr:nvSpPr>
        <cdr:cNvPr id="8" name="TextBox 7"/>
        <cdr:cNvSpPr txBox="1"/>
      </cdr:nvSpPr>
      <cdr:spPr>
        <a:xfrm xmlns:a="http://schemas.openxmlformats.org/drawingml/2006/main">
          <a:off x="7725833" y="2101527"/>
          <a:ext cx="944941" cy="139097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nSpc>
              <a:spcPts val="1100"/>
            </a:lnSpc>
          </a:pPr>
          <a:r>
            <a:rPr lang="en-US" sz="1100" dirty="0"/>
            <a:t>Medicaid</a:t>
          </a:r>
          <a:r>
            <a:rPr lang="en-US" sz="1100" baseline="0" dirty="0"/>
            <a:t> and Other Formula Programs</a:t>
          </a:r>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0.65724</cdr:x>
      <cdr:y>0.78157</cdr:y>
    </cdr:from>
    <cdr:to>
      <cdr:x>0.83001</cdr:x>
      <cdr:y>0.83079</cdr:y>
    </cdr:to>
    <cdr:sp macro="" textlink="">
      <cdr:nvSpPr>
        <cdr:cNvPr id="2" name="TextBox 1"/>
        <cdr:cNvSpPr txBox="1"/>
      </cdr:nvSpPr>
      <cdr:spPr>
        <a:xfrm xmlns:a="http://schemas.openxmlformats.org/drawingml/2006/main" rot="18915015">
          <a:off x="5809441" y="3930695"/>
          <a:ext cx="1527148" cy="24753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000" dirty="0"/>
            <a:t>Economic Development</a:t>
          </a:r>
        </a:p>
      </cdr:txBody>
    </cdr:sp>
  </cdr:relSizeAnchor>
</c:userShapes>
</file>

<file path=ppt/drawings/drawing3.xml><?xml version="1.0" encoding="utf-8"?>
<c:userShapes xmlns:c="http://schemas.openxmlformats.org/drawingml/2006/chart">
  <cdr:relSizeAnchor xmlns:cdr="http://schemas.openxmlformats.org/drawingml/2006/chartDrawing">
    <cdr:from>
      <cdr:x>0.80946</cdr:x>
      <cdr:y>0.1122</cdr:y>
    </cdr:from>
    <cdr:to>
      <cdr:x>0.8104</cdr:x>
      <cdr:y>0.86601</cdr:y>
    </cdr:to>
    <cdr:cxnSp macro="">
      <cdr:nvCxnSpPr>
        <cdr:cNvPr id="3" name="Straight Connector 2"/>
        <cdr:cNvCxnSpPr/>
      </cdr:nvCxnSpPr>
      <cdr:spPr>
        <a:xfrm xmlns:a="http://schemas.openxmlformats.org/drawingml/2006/main" flipH="1">
          <a:off x="8207372" y="596897"/>
          <a:ext cx="9531" cy="4010053"/>
        </a:xfrm>
        <a:prstGeom xmlns:a="http://schemas.openxmlformats.org/drawingml/2006/main" prst="line">
          <a:avLst/>
        </a:prstGeom>
        <a:ln xmlns:a="http://schemas.openxmlformats.org/drawingml/2006/main" w="31750">
          <a:solidFill>
            <a:schemeClr val="tx1">
              <a:lumMod val="75000"/>
              <a:lumOff val="25000"/>
            </a:schemeClr>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0.11895</cdr:x>
      <cdr:y>0.17588</cdr:y>
    </cdr:from>
    <cdr:to>
      <cdr:x>0.46938</cdr:x>
      <cdr:y>0.25583</cdr:y>
    </cdr:to>
    <cdr:sp macro="" textlink="">
      <cdr:nvSpPr>
        <cdr:cNvPr id="2" name="TextBox 1"/>
        <cdr:cNvSpPr txBox="1"/>
      </cdr:nvSpPr>
      <cdr:spPr>
        <a:xfrm xmlns:a="http://schemas.openxmlformats.org/drawingml/2006/main">
          <a:off x="1060528" y="838200"/>
          <a:ext cx="3124200" cy="3810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400" dirty="0" smtClean="0">
              <a:solidFill>
                <a:srgbClr val="C00000"/>
              </a:solidFill>
            </a:rPr>
            <a:t>Oil Revenue  	</a:t>
          </a:r>
          <a:r>
            <a:rPr lang="en-US" sz="1400" dirty="0" smtClean="0">
              <a:solidFill>
                <a:schemeClr val="tx2"/>
              </a:solidFill>
            </a:rPr>
            <a:t>State Budget </a:t>
          </a:r>
          <a:endParaRPr lang="en-US" sz="1400" dirty="0">
            <a:solidFill>
              <a:schemeClr val="tx2"/>
            </a:solidFill>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2B952953-98A0-422F-B9C1-F263BF6876A8}" type="datetimeFigureOut">
              <a:rPr lang="en-US" smtClean="0"/>
              <a:t>12/2/2015</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734D667E-89A9-4BED-BE3D-FE2C17AA9552}" type="slidenum">
              <a:rPr lang="en-US" smtClean="0"/>
              <a:t>‹#›</a:t>
            </a:fld>
            <a:endParaRPr lang="en-US"/>
          </a:p>
        </p:txBody>
      </p:sp>
    </p:spTree>
    <p:extLst>
      <p:ext uri="{BB962C8B-B14F-4D97-AF65-F5344CB8AC3E}">
        <p14:creationId xmlns:p14="http://schemas.microsoft.com/office/powerpoint/2010/main" val="36087391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67" tIns="46584" rIns="93167" bIns="46584" numCol="1" anchor="t" anchorCtr="0" compatLnSpc="1">
            <a:prstTxWarp prst="textNoShape">
              <a:avLst/>
            </a:prstTxWarp>
          </a:bodyPr>
          <a:lstStyle>
            <a:lvl1pPr defTabSz="931805">
              <a:spcBef>
                <a:spcPct val="0"/>
              </a:spcBef>
              <a:buClrTx/>
              <a:buSzTx/>
              <a:buFontTx/>
              <a:buNone/>
              <a:defRPr sz="1300" b="0">
                <a:latin typeface="Arial" pitchFamily="34" charset="0"/>
              </a:defRPr>
            </a:lvl1pPr>
          </a:lstStyle>
          <a:p>
            <a:pPr>
              <a:defRPr/>
            </a:pPr>
            <a:endParaRPr lang="en-US"/>
          </a:p>
        </p:txBody>
      </p:sp>
      <p:sp>
        <p:nvSpPr>
          <p:cNvPr id="15363" name="Rectangle 3"/>
          <p:cNvSpPr>
            <a:spLocks noGrp="1" noChangeArrowheads="1"/>
          </p:cNvSpPr>
          <p:nvPr>
            <p:ph type="dt" idx="1"/>
          </p:nvPr>
        </p:nvSpPr>
        <p:spPr bwMode="auto">
          <a:xfrm>
            <a:off x="3970734" y="1"/>
            <a:ext cx="3038145" cy="464205"/>
          </a:xfrm>
          <a:prstGeom prst="rect">
            <a:avLst/>
          </a:prstGeom>
          <a:noFill/>
          <a:ln w="9525">
            <a:noFill/>
            <a:miter lim="800000"/>
            <a:headEnd/>
            <a:tailEnd/>
          </a:ln>
          <a:effectLst/>
        </p:spPr>
        <p:txBody>
          <a:bodyPr vert="horz" wrap="square" lIns="93167" tIns="46584" rIns="93167" bIns="46584" numCol="1" anchor="t" anchorCtr="0" compatLnSpc="1">
            <a:prstTxWarp prst="textNoShape">
              <a:avLst/>
            </a:prstTxWarp>
          </a:bodyPr>
          <a:lstStyle>
            <a:lvl1pPr algn="r" defTabSz="931805">
              <a:spcBef>
                <a:spcPct val="0"/>
              </a:spcBef>
              <a:buClrTx/>
              <a:buSzTx/>
              <a:buFontTx/>
              <a:buNone/>
              <a:defRPr sz="1300" b="0">
                <a:latin typeface="Arial" pitchFamily="34" charset="0"/>
              </a:defRPr>
            </a:lvl1pPr>
          </a:lstStyle>
          <a:p>
            <a:pPr>
              <a:defRPr/>
            </a:pPr>
            <a:endParaRPr lang="en-US"/>
          </a:p>
        </p:txBody>
      </p:sp>
      <p:sp>
        <p:nvSpPr>
          <p:cNvPr id="14340" name="Rectangle 4"/>
          <p:cNvSpPr>
            <a:spLocks noGrp="1" noRot="1" noChangeAspect="1" noChangeArrowheads="1" noTextEdit="1"/>
          </p:cNvSpPr>
          <p:nvPr>
            <p:ph type="sldImg" idx="2"/>
          </p:nvPr>
        </p:nvSpPr>
        <p:spPr bwMode="auto">
          <a:xfrm>
            <a:off x="1181100" y="698500"/>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5" name="Rectangle 5"/>
          <p:cNvSpPr>
            <a:spLocks noGrp="1" noChangeArrowheads="1"/>
          </p:cNvSpPr>
          <p:nvPr>
            <p:ph type="body" sz="quarter" idx="3"/>
          </p:nvPr>
        </p:nvSpPr>
        <p:spPr bwMode="auto">
          <a:xfrm>
            <a:off x="701345" y="4416099"/>
            <a:ext cx="5607711" cy="4182457"/>
          </a:xfrm>
          <a:prstGeom prst="rect">
            <a:avLst/>
          </a:prstGeom>
          <a:noFill/>
          <a:ln w="9525">
            <a:noFill/>
            <a:miter lim="800000"/>
            <a:headEnd/>
            <a:tailEnd/>
          </a:ln>
          <a:effectLst/>
        </p:spPr>
        <p:txBody>
          <a:bodyPr vert="horz" wrap="square" lIns="93167" tIns="46584" rIns="93167" bIns="46584"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5366" name="Rectangle 6"/>
          <p:cNvSpPr>
            <a:spLocks noGrp="1" noChangeArrowheads="1"/>
          </p:cNvSpPr>
          <p:nvPr>
            <p:ph type="ftr" sz="quarter" idx="4"/>
          </p:nvPr>
        </p:nvSpPr>
        <p:spPr bwMode="auto">
          <a:xfrm>
            <a:off x="0" y="8830659"/>
            <a:ext cx="3038145" cy="464205"/>
          </a:xfrm>
          <a:prstGeom prst="rect">
            <a:avLst/>
          </a:prstGeom>
          <a:noFill/>
          <a:ln w="9525">
            <a:noFill/>
            <a:miter lim="800000"/>
            <a:headEnd/>
            <a:tailEnd/>
          </a:ln>
          <a:effectLst/>
        </p:spPr>
        <p:txBody>
          <a:bodyPr vert="horz" wrap="square" lIns="93167" tIns="46584" rIns="93167" bIns="46584" numCol="1" anchor="b" anchorCtr="0" compatLnSpc="1">
            <a:prstTxWarp prst="textNoShape">
              <a:avLst/>
            </a:prstTxWarp>
          </a:bodyPr>
          <a:lstStyle>
            <a:lvl1pPr defTabSz="931805">
              <a:spcBef>
                <a:spcPct val="0"/>
              </a:spcBef>
              <a:buClrTx/>
              <a:buSzTx/>
              <a:buFontTx/>
              <a:buNone/>
              <a:defRPr sz="1300" b="0">
                <a:latin typeface="Arial" pitchFamily="34" charset="0"/>
              </a:defRPr>
            </a:lvl1pPr>
          </a:lstStyle>
          <a:p>
            <a:pPr>
              <a:defRPr/>
            </a:pPr>
            <a:endParaRPr lang="en-US"/>
          </a:p>
        </p:txBody>
      </p:sp>
      <p:sp>
        <p:nvSpPr>
          <p:cNvPr id="15367" name="Rectangle 7"/>
          <p:cNvSpPr>
            <a:spLocks noGrp="1" noChangeArrowheads="1"/>
          </p:cNvSpPr>
          <p:nvPr>
            <p:ph type="sldNum" sz="quarter" idx="5"/>
          </p:nvPr>
        </p:nvSpPr>
        <p:spPr bwMode="auto">
          <a:xfrm>
            <a:off x="3970734" y="8830659"/>
            <a:ext cx="3038145" cy="464205"/>
          </a:xfrm>
          <a:prstGeom prst="rect">
            <a:avLst/>
          </a:prstGeom>
          <a:noFill/>
          <a:ln w="9525">
            <a:noFill/>
            <a:miter lim="800000"/>
            <a:headEnd/>
            <a:tailEnd/>
          </a:ln>
          <a:effectLst/>
        </p:spPr>
        <p:txBody>
          <a:bodyPr vert="horz" wrap="square" lIns="93167" tIns="46584" rIns="93167" bIns="46584" numCol="1" anchor="b" anchorCtr="0" compatLnSpc="1">
            <a:prstTxWarp prst="textNoShape">
              <a:avLst/>
            </a:prstTxWarp>
          </a:bodyPr>
          <a:lstStyle>
            <a:lvl1pPr algn="r" defTabSz="931805">
              <a:spcBef>
                <a:spcPct val="0"/>
              </a:spcBef>
              <a:buClrTx/>
              <a:buSzTx/>
              <a:buFontTx/>
              <a:buNone/>
              <a:defRPr sz="1300" b="0">
                <a:latin typeface="Arial" pitchFamily="34" charset="0"/>
              </a:defRPr>
            </a:lvl1pPr>
          </a:lstStyle>
          <a:p>
            <a:pPr>
              <a:defRPr/>
            </a:pPr>
            <a:fld id="{BB723041-4675-4CEA-9B32-33CBDE95F2A0}" type="slidenum">
              <a:rPr lang="en-US"/>
              <a:pPr>
                <a:defRPr/>
              </a:pPr>
              <a:t>‹#›</a:t>
            </a:fld>
            <a:endParaRPr lang="en-US"/>
          </a:p>
        </p:txBody>
      </p:sp>
    </p:spTree>
    <p:extLst>
      <p:ext uri="{BB962C8B-B14F-4D97-AF65-F5344CB8AC3E}">
        <p14:creationId xmlns:p14="http://schemas.microsoft.com/office/powerpoint/2010/main" val="308689843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B723041-4675-4CEA-9B32-33CBDE95F2A0}" type="slidenum">
              <a:rPr lang="en-US" smtClean="0"/>
              <a:pPr>
                <a:defRPr/>
              </a:pPr>
              <a:t>1</a:t>
            </a:fld>
            <a:endParaRPr lang="en-US"/>
          </a:p>
        </p:txBody>
      </p:sp>
    </p:spTree>
    <p:extLst>
      <p:ext uri="{BB962C8B-B14F-4D97-AF65-F5344CB8AC3E}">
        <p14:creationId xmlns:p14="http://schemas.microsoft.com/office/powerpoint/2010/main" val="16467644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B723041-4675-4CEA-9B32-33CBDE95F2A0}" type="slidenum">
              <a:rPr lang="en-US" smtClean="0"/>
              <a:pPr>
                <a:defRPr/>
              </a:pPr>
              <a:t>2</a:t>
            </a:fld>
            <a:endParaRPr lang="en-US"/>
          </a:p>
        </p:txBody>
      </p:sp>
    </p:spTree>
    <p:extLst>
      <p:ext uri="{BB962C8B-B14F-4D97-AF65-F5344CB8AC3E}">
        <p14:creationId xmlns:p14="http://schemas.microsoft.com/office/powerpoint/2010/main" val="1924772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B723041-4675-4CEA-9B32-33CBDE95F2A0}" type="slidenum">
              <a:rPr lang="en-US" smtClean="0"/>
              <a:pPr>
                <a:defRPr/>
              </a:pPr>
              <a:t>3</a:t>
            </a:fld>
            <a:endParaRPr lang="en-US"/>
          </a:p>
        </p:txBody>
      </p:sp>
    </p:spTree>
    <p:extLst>
      <p:ext uri="{BB962C8B-B14F-4D97-AF65-F5344CB8AC3E}">
        <p14:creationId xmlns:p14="http://schemas.microsoft.com/office/powerpoint/2010/main" val="13638128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B723041-4675-4CEA-9B32-33CBDE95F2A0}" type="slidenum">
              <a:rPr lang="en-US" smtClean="0"/>
              <a:pPr>
                <a:defRPr/>
              </a:pPr>
              <a:t>4</a:t>
            </a:fld>
            <a:endParaRPr lang="en-US"/>
          </a:p>
        </p:txBody>
      </p:sp>
    </p:spTree>
    <p:extLst>
      <p:ext uri="{BB962C8B-B14F-4D97-AF65-F5344CB8AC3E}">
        <p14:creationId xmlns:p14="http://schemas.microsoft.com/office/powerpoint/2010/main" val="22462584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B723041-4675-4CEA-9B32-33CBDE95F2A0}" type="slidenum">
              <a:rPr lang="en-US" smtClean="0"/>
              <a:pPr>
                <a:defRPr/>
              </a:pPr>
              <a:t>5</a:t>
            </a:fld>
            <a:endParaRPr lang="en-US"/>
          </a:p>
        </p:txBody>
      </p:sp>
    </p:spTree>
    <p:extLst>
      <p:ext uri="{BB962C8B-B14F-4D97-AF65-F5344CB8AC3E}">
        <p14:creationId xmlns:p14="http://schemas.microsoft.com/office/powerpoint/2010/main" val="28547237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B723041-4675-4CEA-9B32-33CBDE95F2A0}" type="slidenum">
              <a:rPr lang="en-US" smtClean="0"/>
              <a:pPr>
                <a:defRPr/>
              </a:pPr>
              <a:t>6</a:t>
            </a:fld>
            <a:endParaRPr lang="en-US"/>
          </a:p>
        </p:txBody>
      </p:sp>
    </p:spTree>
    <p:extLst>
      <p:ext uri="{BB962C8B-B14F-4D97-AF65-F5344CB8AC3E}">
        <p14:creationId xmlns:p14="http://schemas.microsoft.com/office/powerpoint/2010/main" val="33347071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B723041-4675-4CEA-9B32-33CBDE95F2A0}" type="slidenum">
              <a:rPr lang="en-US" smtClean="0"/>
              <a:pPr>
                <a:defRPr/>
              </a:pPr>
              <a:t>7</a:t>
            </a:fld>
            <a:endParaRPr lang="en-US"/>
          </a:p>
        </p:txBody>
      </p:sp>
    </p:spTree>
    <p:extLst>
      <p:ext uri="{BB962C8B-B14F-4D97-AF65-F5344CB8AC3E}">
        <p14:creationId xmlns:p14="http://schemas.microsoft.com/office/powerpoint/2010/main" val="33347071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B723041-4675-4CEA-9B32-33CBDE95F2A0}" type="slidenum">
              <a:rPr lang="en-US" smtClean="0"/>
              <a:pPr>
                <a:defRPr/>
              </a:pPr>
              <a:t>8</a:t>
            </a:fld>
            <a:endParaRPr lang="en-US"/>
          </a:p>
        </p:txBody>
      </p:sp>
    </p:spTree>
    <p:extLst>
      <p:ext uri="{BB962C8B-B14F-4D97-AF65-F5344CB8AC3E}">
        <p14:creationId xmlns:p14="http://schemas.microsoft.com/office/powerpoint/2010/main" val="22462584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B723041-4675-4CEA-9B32-33CBDE95F2A0}" type="slidenum">
              <a:rPr lang="en-US" smtClean="0"/>
              <a:pPr>
                <a:defRPr/>
              </a:pPr>
              <a:t>9</a:t>
            </a:fld>
            <a:endParaRPr lang="en-US"/>
          </a:p>
        </p:txBody>
      </p:sp>
    </p:spTree>
    <p:extLst>
      <p:ext uri="{BB962C8B-B14F-4D97-AF65-F5344CB8AC3E}">
        <p14:creationId xmlns:p14="http://schemas.microsoft.com/office/powerpoint/2010/main" val="14222592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B723041-4675-4CEA-9B32-33CBDE95F2A0}" type="slidenum">
              <a:rPr lang="en-US" smtClean="0"/>
              <a:pPr>
                <a:defRPr/>
              </a:pPr>
              <a:t>10</a:t>
            </a:fld>
            <a:endParaRPr lang="en-US"/>
          </a:p>
        </p:txBody>
      </p:sp>
    </p:spTree>
    <p:extLst>
      <p:ext uri="{BB962C8B-B14F-4D97-AF65-F5344CB8AC3E}">
        <p14:creationId xmlns:p14="http://schemas.microsoft.com/office/powerpoint/2010/main" val="34611938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B723041-4675-4CEA-9B32-33CBDE95F2A0}" type="slidenum">
              <a:rPr lang="en-US" smtClean="0"/>
              <a:pPr>
                <a:defRPr/>
              </a:pPr>
              <a:t>11</a:t>
            </a:fld>
            <a:endParaRPr lang="en-US"/>
          </a:p>
        </p:txBody>
      </p:sp>
    </p:spTree>
    <p:extLst>
      <p:ext uri="{BB962C8B-B14F-4D97-AF65-F5344CB8AC3E}">
        <p14:creationId xmlns:p14="http://schemas.microsoft.com/office/powerpoint/2010/main" val="2849206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B723041-4675-4CEA-9B32-33CBDE95F2A0}" type="slidenum">
              <a:rPr lang="en-US" smtClean="0"/>
              <a:pPr>
                <a:defRPr/>
              </a:pPr>
              <a:t>12</a:t>
            </a:fld>
            <a:endParaRPr lang="en-US"/>
          </a:p>
        </p:txBody>
      </p:sp>
    </p:spTree>
    <p:extLst>
      <p:ext uri="{BB962C8B-B14F-4D97-AF65-F5344CB8AC3E}">
        <p14:creationId xmlns:p14="http://schemas.microsoft.com/office/powerpoint/2010/main" val="2849206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B723041-4675-4CEA-9B32-33CBDE95F2A0}" type="slidenum">
              <a:rPr lang="en-US" smtClean="0"/>
              <a:pPr>
                <a:defRPr/>
              </a:pPr>
              <a:t>13</a:t>
            </a:fld>
            <a:endParaRPr lang="en-US"/>
          </a:p>
        </p:txBody>
      </p:sp>
    </p:spTree>
    <p:extLst>
      <p:ext uri="{BB962C8B-B14F-4D97-AF65-F5344CB8AC3E}">
        <p14:creationId xmlns:p14="http://schemas.microsoft.com/office/powerpoint/2010/main" val="2849206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B723041-4675-4CEA-9B32-33CBDE95F2A0}" type="slidenum">
              <a:rPr lang="en-US" smtClean="0"/>
              <a:pPr>
                <a:defRPr/>
              </a:pPr>
              <a:t>14</a:t>
            </a:fld>
            <a:endParaRPr lang="en-US"/>
          </a:p>
        </p:txBody>
      </p:sp>
    </p:spTree>
    <p:extLst>
      <p:ext uri="{BB962C8B-B14F-4D97-AF65-F5344CB8AC3E}">
        <p14:creationId xmlns:p14="http://schemas.microsoft.com/office/powerpoint/2010/main" val="2849206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B723041-4675-4CEA-9B32-33CBDE95F2A0}" type="slidenum">
              <a:rPr lang="en-US" smtClean="0"/>
              <a:pPr>
                <a:defRPr/>
              </a:pPr>
              <a:t>15</a:t>
            </a:fld>
            <a:endParaRPr lang="en-US"/>
          </a:p>
        </p:txBody>
      </p:sp>
    </p:spTree>
    <p:extLst>
      <p:ext uri="{BB962C8B-B14F-4D97-AF65-F5344CB8AC3E}">
        <p14:creationId xmlns:p14="http://schemas.microsoft.com/office/powerpoint/2010/main" val="30856547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B723041-4675-4CEA-9B32-33CBDE95F2A0}" type="slidenum">
              <a:rPr lang="en-US" smtClean="0"/>
              <a:pPr>
                <a:defRPr/>
              </a:pPr>
              <a:t>16</a:t>
            </a:fld>
            <a:endParaRPr lang="en-US"/>
          </a:p>
        </p:txBody>
      </p:sp>
    </p:spTree>
    <p:extLst>
      <p:ext uri="{BB962C8B-B14F-4D97-AF65-F5344CB8AC3E}">
        <p14:creationId xmlns:p14="http://schemas.microsoft.com/office/powerpoint/2010/main" val="4271067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B723041-4675-4CEA-9B32-33CBDE95F2A0}" type="slidenum">
              <a:rPr lang="en-US" smtClean="0"/>
              <a:pPr>
                <a:defRPr/>
              </a:pPr>
              <a:t>17</a:t>
            </a:fld>
            <a:endParaRPr lang="en-US"/>
          </a:p>
        </p:txBody>
      </p:sp>
    </p:spTree>
    <p:extLst>
      <p:ext uri="{BB962C8B-B14F-4D97-AF65-F5344CB8AC3E}">
        <p14:creationId xmlns:p14="http://schemas.microsoft.com/office/powerpoint/2010/main" val="33495329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B723041-4675-4CEA-9B32-33CBDE95F2A0}" type="slidenum">
              <a:rPr lang="en-US" smtClean="0"/>
              <a:pPr>
                <a:defRPr/>
              </a:pPr>
              <a:t>18</a:t>
            </a:fld>
            <a:endParaRPr lang="en-US"/>
          </a:p>
        </p:txBody>
      </p:sp>
    </p:spTree>
    <p:extLst>
      <p:ext uri="{BB962C8B-B14F-4D97-AF65-F5344CB8AC3E}">
        <p14:creationId xmlns:p14="http://schemas.microsoft.com/office/powerpoint/2010/main" val="18705429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B723041-4675-4CEA-9B32-33CBDE95F2A0}" type="slidenum">
              <a:rPr lang="en-US" smtClean="0"/>
              <a:pPr>
                <a:defRPr/>
              </a:pPr>
              <a:t>19</a:t>
            </a:fld>
            <a:endParaRPr lang="en-US"/>
          </a:p>
        </p:txBody>
      </p:sp>
    </p:spTree>
    <p:extLst>
      <p:ext uri="{BB962C8B-B14F-4D97-AF65-F5344CB8AC3E}">
        <p14:creationId xmlns:p14="http://schemas.microsoft.com/office/powerpoint/2010/main" val="28270320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B723041-4675-4CEA-9B32-33CBDE95F2A0}" type="slidenum">
              <a:rPr lang="en-US" smtClean="0"/>
              <a:pPr>
                <a:defRPr/>
              </a:pPr>
              <a:t>20</a:t>
            </a:fld>
            <a:endParaRPr lang="en-US"/>
          </a:p>
        </p:txBody>
      </p:sp>
    </p:spTree>
    <p:extLst>
      <p:ext uri="{BB962C8B-B14F-4D97-AF65-F5344CB8AC3E}">
        <p14:creationId xmlns:p14="http://schemas.microsoft.com/office/powerpoint/2010/main" val="28270320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B723041-4675-4CEA-9B32-33CBDE95F2A0}" type="slidenum">
              <a:rPr lang="en-US" smtClean="0"/>
              <a:pPr>
                <a:defRPr/>
              </a:pPr>
              <a:t>21</a:t>
            </a:fld>
            <a:endParaRPr lang="en-US"/>
          </a:p>
        </p:txBody>
      </p:sp>
    </p:spTree>
    <p:extLst>
      <p:ext uri="{BB962C8B-B14F-4D97-AF65-F5344CB8AC3E}">
        <p14:creationId xmlns:p14="http://schemas.microsoft.com/office/powerpoint/2010/main" val="33495329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B723041-4675-4CEA-9B32-33CBDE95F2A0}" type="slidenum">
              <a:rPr lang="en-US" smtClean="0"/>
              <a:pPr>
                <a:defRPr/>
              </a:pPr>
              <a:t>22</a:t>
            </a:fld>
            <a:endParaRPr lang="en-US"/>
          </a:p>
        </p:txBody>
      </p:sp>
    </p:spTree>
    <p:extLst>
      <p:ext uri="{BB962C8B-B14F-4D97-AF65-F5344CB8AC3E}">
        <p14:creationId xmlns:p14="http://schemas.microsoft.com/office/powerpoint/2010/main" val="28270320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B723041-4675-4CEA-9B32-33CBDE95F2A0}" type="slidenum">
              <a:rPr lang="en-US" smtClean="0"/>
              <a:pPr>
                <a:defRPr/>
              </a:pPr>
              <a:t>23</a:t>
            </a:fld>
            <a:endParaRPr lang="en-US"/>
          </a:p>
        </p:txBody>
      </p:sp>
    </p:spTree>
    <p:extLst>
      <p:ext uri="{BB962C8B-B14F-4D97-AF65-F5344CB8AC3E}">
        <p14:creationId xmlns:p14="http://schemas.microsoft.com/office/powerpoint/2010/main" val="33495329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B723041-4675-4CEA-9B32-33CBDE95F2A0}" type="slidenum">
              <a:rPr lang="en-US" smtClean="0"/>
              <a:pPr>
                <a:defRPr/>
              </a:pPr>
              <a:t>24</a:t>
            </a:fld>
            <a:endParaRPr lang="en-US"/>
          </a:p>
        </p:txBody>
      </p:sp>
    </p:spTree>
    <p:extLst>
      <p:ext uri="{BB962C8B-B14F-4D97-AF65-F5344CB8AC3E}">
        <p14:creationId xmlns:p14="http://schemas.microsoft.com/office/powerpoint/2010/main" val="33495329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B723041-4675-4CEA-9B32-33CBDE95F2A0}" type="slidenum">
              <a:rPr lang="en-US" smtClean="0"/>
              <a:pPr>
                <a:defRPr/>
              </a:pPr>
              <a:t>25</a:t>
            </a:fld>
            <a:endParaRPr lang="en-US"/>
          </a:p>
        </p:txBody>
      </p:sp>
    </p:spTree>
    <p:extLst>
      <p:ext uri="{BB962C8B-B14F-4D97-AF65-F5344CB8AC3E}">
        <p14:creationId xmlns:p14="http://schemas.microsoft.com/office/powerpoint/2010/main" val="33495329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B723041-4675-4CEA-9B32-33CBDE95F2A0}" type="slidenum">
              <a:rPr lang="en-US" smtClean="0"/>
              <a:pPr>
                <a:defRPr/>
              </a:pPr>
              <a:t>26</a:t>
            </a:fld>
            <a:endParaRPr lang="en-US"/>
          </a:p>
        </p:txBody>
      </p:sp>
    </p:spTree>
    <p:extLst>
      <p:ext uri="{BB962C8B-B14F-4D97-AF65-F5344CB8AC3E}">
        <p14:creationId xmlns:p14="http://schemas.microsoft.com/office/powerpoint/2010/main" val="21433043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914400" y="1524000"/>
            <a:ext cx="7623175" cy="1752600"/>
          </a:xfrm>
        </p:spPr>
        <p:txBody>
          <a:bodyPr/>
          <a:lstStyle>
            <a:lvl1pPr>
              <a:defRPr sz="3100"/>
            </a:lvl1pPr>
          </a:lstStyle>
          <a:p>
            <a:r>
              <a:rPr lang="en-US" altLang="en-US"/>
              <a:t>Click to edit Master title style</a:t>
            </a:r>
          </a:p>
        </p:txBody>
      </p:sp>
      <p:sp>
        <p:nvSpPr>
          <p:cNvPr id="5123" name="Rectangle 3"/>
          <p:cNvSpPr>
            <a:spLocks noGrp="1" noChangeArrowheads="1"/>
          </p:cNvSpPr>
          <p:nvPr>
            <p:ph type="subTitle" idx="1"/>
          </p:nvPr>
        </p:nvSpPr>
        <p:spPr>
          <a:xfrm>
            <a:off x="1981200" y="3962400"/>
            <a:ext cx="6553200" cy="1752600"/>
          </a:xfrm>
        </p:spPr>
        <p:txBody>
          <a:bodyPr/>
          <a:lstStyle>
            <a:lvl1pPr marL="0" indent="0">
              <a:buFont typeface="Wingdings" pitchFamily="2" charset="2"/>
              <a:buNone/>
              <a:defRPr sz="2800"/>
            </a:lvl1pPr>
          </a:lstStyle>
          <a:p>
            <a:r>
              <a:rPr lang="en-US" altLang="en-US"/>
              <a:t>Click to edit Master subtitle style</a:t>
            </a:r>
          </a:p>
        </p:txBody>
      </p:sp>
      <p:sp>
        <p:nvSpPr>
          <p:cNvPr id="6" name="Rectangle 4"/>
          <p:cNvSpPr>
            <a:spLocks noGrp="1" noChangeArrowheads="1"/>
          </p:cNvSpPr>
          <p:nvPr>
            <p:ph type="dt" sz="half" idx="10"/>
          </p:nvPr>
        </p:nvSpPr>
        <p:spPr>
          <a:xfrm>
            <a:off x="457200" y="6243638"/>
            <a:ext cx="2133600" cy="457200"/>
          </a:xfrm>
        </p:spPr>
        <p:txBody>
          <a:bodyPr/>
          <a:lstStyle>
            <a:lvl1pPr>
              <a:defRPr/>
            </a:lvl1pPr>
          </a:lstStyle>
          <a:p>
            <a:pPr>
              <a:defRPr/>
            </a:pPr>
            <a:fld id="{7F946A2A-1730-43C0-B1BF-86CD334F23C4}" type="datetime8">
              <a:rPr lang="en-US"/>
              <a:pPr>
                <a:defRPr/>
              </a:pPr>
              <a:t>12/2/2015 2:05 PM</a:t>
            </a:fld>
            <a:endParaRPr lang="en-US" altLang="en-US"/>
          </a:p>
        </p:txBody>
      </p:sp>
      <p:sp>
        <p:nvSpPr>
          <p:cNvPr id="7" name="Rectangle 5"/>
          <p:cNvSpPr>
            <a:spLocks noGrp="1" noChangeArrowheads="1"/>
          </p:cNvSpPr>
          <p:nvPr>
            <p:ph type="ftr" sz="quarter" idx="11"/>
          </p:nvPr>
        </p:nvSpPr>
        <p:spPr>
          <a:xfrm>
            <a:off x="3124200" y="6243638"/>
            <a:ext cx="3198813" cy="457200"/>
          </a:xfrm>
        </p:spPr>
        <p:txBody>
          <a:bodyPr/>
          <a:lstStyle>
            <a:lvl1pPr>
              <a:defRPr/>
            </a:lvl1pPr>
          </a:lstStyle>
          <a:p>
            <a:pPr>
              <a:defRPr/>
            </a:pPr>
            <a:r>
              <a:rPr lang="en-US" altLang="en-US"/>
              <a:t>AKSTATECS\2009.03.06 Rating Presentation\AK Financial Update March 6 2009_v2.ppt</a:t>
            </a:r>
          </a:p>
        </p:txBody>
      </p:sp>
      <p:sp>
        <p:nvSpPr>
          <p:cNvPr id="8" name="Rectangle 6"/>
          <p:cNvSpPr>
            <a:spLocks noGrp="1" noChangeArrowheads="1"/>
          </p:cNvSpPr>
          <p:nvPr>
            <p:ph type="sldNum" sz="quarter" idx="12"/>
          </p:nvPr>
        </p:nvSpPr>
        <p:spPr/>
        <p:txBody>
          <a:bodyPr/>
          <a:lstStyle>
            <a:lvl1pPr>
              <a:defRPr/>
            </a:lvl1pPr>
          </a:lstStyle>
          <a:p>
            <a:pPr>
              <a:defRPr/>
            </a:pPr>
            <a:fld id="{5B1EE1B1-1816-48E0-8B23-CA61C786D78A}" type="slidenum">
              <a:rPr lang="en-US" altLang="en-US"/>
              <a:pPr>
                <a:defRPr/>
              </a:pPr>
              <a:t>‹#›</a:t>
            </a:fld>
            <a:endParaRPr lang="en-US" altLang="en-US"/>
          </a:p>
        </p:txBody>
      </p:sp>
    </p:spTree>
    <p:extLst>
      <p:ext uri="{BB962C8B-B14F-4D97-AF65-F5344CB8AC3E}">
        <p14:creationId xmlns:p14="http://schemas.microsoft.com/office/powerpoint/2010/main" val="38675292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sz="3200"/>
            </a:lvl1pPr>
            <a:lvl2pPr>
              <a:defRPr sz="2800"/>
            </a:lvl2pPr>
            <a:lvl3pPr>
              <a:defRPr sz="240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EB7D98E3-9391-478A-89E9-653681B626A7}" type="slidenum">
              <a:rPr lang="en-US" altLang="en-US"/>
              <a:pPr>
                <a:defRPr/>
              </a:pPr>
              <a:t>‹#›</a:t>
            </a:fld>
            <a:endParaRPr lang="en-US" altLang="en-US" dirty="0"/>
          </a:p>
        </p:txBody>
      </p:sp>
    </p:spTree>
    <p:extLst>
      <p:ext uri="{BB962C8B-B14F-4D97-AF65-F5344CB8AC3E}">
        <p14:creationId xmlns:p14="http://schemas.microsoft.com/office/powerpoint/2010/main" val="12220686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77BADCE4-205B-4A63-99EF-54B3D1A82C13}" type="datetime8">
              <a:rPr lang="en-US" altLang="en-US"/>
              <a:pPr>
                <a:defRPr/>
              </a:pPr>
              <a:t>12/2/2015 2:05 PM</a:t>
            </a:fld>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en-US"/>
              <a:t>AKSTATECS\2009.03.06 Rating Presentation\AK Financial Update March 6 2009_v2.ppt</a:t>
            </a:r>
          </a:p>
        </p:txBody>
      </p:sp>
      <p:sp>
        <p:nvSpPr>
          <p:cNvPr id="6" name="Rectangle 6"/>
          <p:cNvSpPr>
            <a:spLocks noGrp="1" noChangeArrowheads="1"/>
          </p:cNvSpPr>
          <p:nvPr>
            <p:ph type="sldNum" sz="quarter" idx="12"/>
          </p:nvPr>
        </p:nvSpPr>
        <p:spPr>
          <a:ln/>
        </p:spPr>
        <p:txBody>
          <a:bodyPr/>
          <a:lstStyle>
            <a:lvl1pPr>
              <a:defRPr/>
            </a:lvl1pPr>
          </a:lstStyle>
          <a:p>
            <a:pPr>
              <a:defRPr/>
            </a:pPr>
            <a:fld id="{C0074C04-32A6-4B05-ABF8-7DC523AE791F}" type="slidenum">
              <a:rPr lang="en-US" altLang="en-US"/>
              <a:pPr>
                <a:defRPr/>
              </a:pPr>
              <a:t>‹#›</a:t>
            </a:fld>
            <a:endParaRPr lang="en-US" altLang="en-US"/>
          </a:p>
        </p:txBody>
      </p:sp>
    </p:spTree>
    <p:extLst>
      <p:ext uri="{BB962C8B-B14F-4D97-AF65-F5344CB8AC3E}">
        <p14:creationId xmlns:p14="http://schemas.microsoft.com/office/powerpoint/2010/main" val="4262562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60375" y="990600"/>
            <a:ext cx="4038600" cy="50958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51375" y="990600"/>
            <a:ext cx="4038600" cy="50958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DDA4E87D-EBF0-4EF5-B617-BE06A9FC5395}" type="datetime8">
              <a:rPr lang="en-US" altLang="en-US"/>
              <a:pPr>
                <a:defRPr/>
              </a:pPr>
              <a:t>12/2/2015 2:05 PM</a:t>
            </a:fld>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en-US"/>
              <a:t>AKSTATECS\2009.03.06 Rating Presentation\AK Financial Update March 6 2009_v2.ppt</a:t>
            </a:r>
          </a:p>
        </p:txBody>
      </p:sp>
      <p:sp>
        <p:nvSpPr>
          <p:cNvPr id="7" name="Rectangle 6"/>
          <p:cNvSpPr>
            <a:spLocks noGrp="1" noChangeArrowheads="1"/>
          </p:cNvSpPr>
          <p:nvPr>
            <p:ph type="sldNum" sz="quarter" idx="12"/>
          </p:nvPr>
        </p:nvSpPr>
        <p:spPr>
          <a:ln/>
        </p:spPr>
        <p:txBody>
          <a:bodyPr/>
          <a:lstStyle>
            <a:lvl1pPr>
              <a:defRPr/>
            </a:lvl1pPr>
          </a:lstStyle>
          <a:p>
            <a:pPr>
              <a:defRPr/>
            </a:pPr>
            <a:fld id="{F47AA521-AA9C-4010-9437-6A7CDCBFC046}" type="slidenum">
              <a:rPr lang="en-US" altLang="en-US"/>
              <a:pPr>
                <a:defRPr/>
              </a:pPr>
              <a:t>‹#›</a:t>
            </a:fld>
            <a:endParaRPr lang="en-US" altLang="en-US"/>
          </a:p>
        </p:txBody>
      </p:sp>
    </p:spTree>
    <p:extLst>
      <p:ext uri="{BB962C8B-B14F-4D97-AF65-F5344CB8AC3E}">
        <p14:creationId xmlns:p14="http://schemas.microsoft.com/office/powerpoint/2010/main" val="25954961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E15F0434-B227-4DBB-8CDD-33E288B9C65F}" type="datetime8">
              <a:rPr lang="en-US" altLang="en-US"/>
              <a:pPr>
                <a:defRPr/>
              </a:pPr>
              <a:t>12/2/2015 2:05 PM</a:t>
            </a:fld>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r>
              <a:rPr lang="en-US" altLang="en-US"/>
              <a:t>AKSTATECS\2009.03.06 Rating Presentation\AK Financial Update March 6 2009_v2.ppt</a:t>
            </a:r>
          </a:p>
        </p:txBody>
      </p:sp>
      <p:sp>
        <p:nvSpPr>
          <p:cNvPr id="9" name="Rectangle 6"/>
          <p:cNvSpPr>
            <a:spLocks noGrp="1" noChangeArrowheads="1"/>
          </p:cNvSpPr>
          <p:nvPr>
            <p:ph type="sldNum" sz="quarter" idx="12"/>
          </p:nvPr>
        </p:nvSpPr>
        <p:spPr>
          <a:ln/>
        </p:spPr>
        <p:txBody>
          <a:bodyPr/>
          <a:lstStyle>
            <a:lvl1pPr>
              <a:defRPr/>
            </a:lvl1pPr>
          </a:lstStyle>
          <a:p>
            <a:pPr>
              <a:defRPr/>
            </a:pPr>
            <a:fld id="{25CCDF4E-1FD5-4885-BCE7-D27611E0DF00}" type="slidenum">
              <a:rPr lang="en-US" altLang="en-US"/>
              <a:pPr>
                <a:defRPr/>
              </a:pPr>
              <a:t>‹#›</a:t>
            </a:fld>
            <a:endParaRPr lang="en-US" altLang="en-US"/>
          </a:p>
        </p:txBody>
      </p:sp>
    </p:spTree>
    <p:extLst>
      <p:ext uri="{BB962C8B-B14F-4D97-AF65-F5344CB8AC3E}">
        <p14:creationId xmlns:p14="http://schemas.microsoft.com/office/powerpoint/2010/main" val="28280881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65A6ECD5-1D71-4189-8923-3EBFF0EEFE58}" type="datetime8">
              <a:rPr lang="en-US" altLang="en-US"/>
              <a:pPr>
                <a:defRPr/>
              </a:pPr>
              <a:t>12/2/2015 2:05 PM</a:t>
            </a:fld>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r>
              <a:rPr lang="en-US" altLang="en-US"/>
              <a:t>AKSTATECS\2009.03.06 Rating Presentation\AK Financial Update March 6 2009_v2.ppt</a:t>
            </a:r>
          </a:p>
        </p:txBody>
      </p:sp>
      <p:sp>
        <p:nvSpPr>
          <p:cNvPr id="5" name="Rectangle 6"/>
          <p:cNvSpPr>
            <a:spLocks noGrp="1" noChangeArrowheads="1"/>
          </p:cNvSpPr>
          <p:nvPr>
            <p:ph type="sldNum" sz="quarter" idx="12"/>
          </p:nvPr>
        </p:nvSpPr>
        <p:spPr>
          <a:ln/>
        </p:spPr>
        <p:txBody>
          <a:bodyPr/>
          <a:lstStyle>
            <a:lvl1pPr>
              <a:defRPr/>
            </a:lvl1pPr>
          </a:lstStyle>
          <a:p>
            <a:pPr>
              <a:defRPr/>
            </a:pPr>
            <a:fld id="{C4014C83-4898-4592-A2B2-251007AAE124}" type="slidenum">
              <a:rPr lang="en-US" altLang="en-US"/>
              <a:pPr>
                <a:defRPr/>
              </a:pPr>
              <a:t>‹#›</a:t>
            </a:fld>
            <a:endParaRPr lang="en-US" altLang="en-US"/>
          </a:p>
        </p:txBody>
      </p:sp>
    </p:spTree>
    <p:extLst>
      <p:ext uri="{BB962C8B-B14F-4D97-AF65-F5344CB8AC3E}">
        <p14:creationId xmlns:p14="http://schemas.microsoft.com/office/powerpoint/2010/main" val="251848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D24F0D0D-4FD7-4C64-8875-777513D2A252}" type="datetime8">
              <a:rPr lang="en-US" altLang="en-US"/>
              <a:pPr>
                <a:defRPr/>
              </a:pPr>
              <a:t>12/2/2015 2:05 PM</a:t>
            </a:fld>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r>
              <a:rPr lang="en-US" altLang="en-US"/>
              <a:t>AKSTATECS\2009.03.06 Rating Presentation\AK Financial Update March 6 2009_v2.ppt</a:t>
            </a:r>
          </a:p>
        </p:txBody>
      </p:sp>
      <p:sp>
        <p:nvSpPr>
          <p:cNvPr id="4" name="Rectangle 6"/>
          <p:cNvSpPr>
            <a:spLocks noGrp="1" noChangeArrowheads="1"/>
          </p:cNvSpPr>
          <p:nvPr>
            <p:ph type="sldNum" sz="quarter" idx="12"/>
          </p:nvPr>
        </p:nvSpPr>
        <p:spPr>
          <a:ln/>
        </p:spPr>
        <p:txBody>
          <a:bodyPr/>
          <a:lstStyle>
            <a:lvl1pPr>
              <a:defRPr/>
            </a:lvl1pPr>
          </a:lstStyle>
          <a:p>
            <a:pPr>
              <a:defRPr/>
            </a:pPr>
            <a:fld id="{E2632980-F3C3-4EC7-8FAC-2B621384A37F}" type="slidenum">
              <a:rPr lang="en-US" altLang="en-US"/>
              <a:pPr>
                <a:defRPr/>
              </a:pPr>
              <a:t>‹#›</a:t>
            </a:fld>
            <a:endParaRPr lang="en-US" altLang="en-US"/>
          </a:p>
        </p:txBody>
      </p:sp>
    </p:spTree>
    <p:extLst>
      <p:ext uri="{BB962C8B-B14F-4D97-AF65-F5344CB8AC3E}">
        <p14:creationId xmlns:p14="http://schemas.microsoft.com/office/powerpoint/2010/main" val="3964715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E977739D-45E6-4F75-A439-FA5A77583B84}" type="datetime8">
              <a:rPr lang="en-US" altLang="en-US"/>
              <a:pPr>
                <a:defRPr/>
              </a:pPr>
              <a:t>12/2/2015 2:05 PM</a:t>
            </a:fld>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en-US"/>
              <a:t>AKSTATECS\2009.03.06 Rating Presentation\AK Financial Update March 6 2009_v2.ppt</a:t>
            </a:r>
          </a:p>
        </p:txBody>
      </p:sp>
      <p:sp>
        <p:nvSpPr>
          <p:cNvPr id="7" name="Rectangle 6"/>
          <p:cNvSpPr>
            <a:spLocks noGrp="1" noChangeArrowheads="1"/>
          </p:cNvSpPr>
          <p:nvPr>
            <p:ph type="sldNum" sz="quarter" idx="12"/>
          </p:nvPr>
        </p:nvSpPr>
        <p:spPr>
          <a:ln/>
        </p:spPr>
        <p:txBody>
          <a:bodyPr/>
          <a:lstStyle>
            <a:lvl1pPr>
              <a:defRPr/>
            </a:lvl1pPr>
          </a:lstStyle>
          <a:p>
            <a:pPr>
              <a:defRPr/>
            </a:pPr>
            <a:fld id="{5EA45956-72FB-4686-BDE9-3AFFB874EF5C}" type="slidenum">
              <a:rPr lang="en-US" altLang="en-US"/>
              <a:pPr>
                <a:defRPr/>
              </a:pPr>
              <a:t>‹#›</a:t>
            </a:fld>
            <a:endParaRPr lang="en-US" altLang="en-US"/>
          </a:p>
        </p:txBody>
      </p:sp>
    </p:spTree>
    <p:extLst>
      <p:ext uri="{BB962C8B-B14F-4D97-AF65-F5344CB8AC3E}">
        <p14:creationId xmlns:p14="http://schemas.microsoft.com/office/powerpoint/2010/main" val="5308482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10282FA2-DB27-4E4F-B696-00E08CA7F17F}" type="datetime8">
              <a:rPr lang="en-US" altLang="en-US"/>
              <a:pPr>
                <a:defRPr/>
              </a:pPr>
              <a:t>12/2/2015 2:05 PM</a:t>
            </a:fld>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en-US"/>
              <a:t>AKSTATECS\2009.03.06 Rating Presentation\AK Financial Update March 6 2009_v2.ppt</a:t>
            </a:r>
          </a:p>
        </p:txBody>
      </p:sp>
      <p:sp>
        <p:nvSpPr>
          <p:cNvPr id="7" name="Rectangle 6"/>
          <p:cNvSpPr>
            <a:spLocks noGrp="1" noChangeArrowheads="1"/>
          </p:cNvSpPr>
          <p:nvPr>
            <p:ph type="sldNum" sz="quarter" idx="12"/>
          </p:nvPr>
        </p:nvSpPr>
        <p:spPr>
          <a:ln/>
        </p:spPr>
        <p:txBody>
          <a:bodyPr/>
          <a:lstStyle>
            <a:lvl1pPr>
              <a:defRPr/>
            </a:lvl1pPr>
          </a:lstStyle>
          <a:p>
            <a:pPr>
              <a:defRPr/>
            </a:pPr>
            <a:fld id="{36466FA3-C02A-4ECE-8529-EE97C8A82BFF}" type="slidenum">
              <a:rPr lang="en-US" altLang="en-US"/>
              <a:pPr>
                <a:defRPr/>
              </a:pPr>
              <a:t>‹#›</a:t>
            </a:fld>
            <a:endParaRPr lang="en-US" altLang="en-US"/>
          </a:p>
        </p:txBody>
      </p:sp>
    </p:spTree>
    <p:extLst>
      <p:ext uri="{BB962C8B-B14F-4D97-AF65-F5344CB8AC3E}">
        <p14:creationId xmlns:p14="http://schemas.microsoft.com/office/powerpoint/2010/main" val="27586350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123EB322-E8A8-4880-A1E5-F45DDBBCB917}" type="datetime8">
              <a:rPr lang="en-US" altLang="en-US"/>
              <a:pPr>
                <a:defRPr/>
              </a:pPr>
              <a:t>12/2/2015 2:05 PM</a:t>
            </a:fld>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en-US"/>
              <a:t>AKSTATECS\2009.03.06 Rating Presentation\AK Financial Update March 6 2009_v2.ppt</a:t>
            </a:r>
          </a:p>
        </p:txBody>
      </p:sp>
      <p:sp>
        <p:nvSpPr>
          <p:cNvPr id="6" name="Rectangle 6"/>
          <p:cNvSpPr>
            <a:spLocks noGrp="1" noChangeArrowheads="1"/>
          </p:cNvSpPr>
          <p:nvPr>
            <p:ph type="sldNum" sz="quarter" idx="12"/>
          </p:nvPr>
        </p:nvSpPr>
        <p:spPr>
          <a:ln/>
        </p:spPr>
        <p:txBody>
          <a:bodyPr/>
          <a:lstStyle>
            <a:lvl1pPr>
              <a:defRPr/>
            </a:lvl1pPr>
          </a:lstStyle>
          <a:p>
            <a:pPr>
              <a:defRPr/>
            </a:pPr>
            <a:fld id="{39E4787F-3BBF-4106-8700-F529EA15C5FA}" type="slidenum">
              <a:rPr lang="en-US" altLang="en-US"/>
              <a:pPr>
                <a:defRPr/>
              </a:pPr>
              <a:t>‹#›</a:t>
            </a:fld>
            <a:endParaRPr lang="en-US" altLang="en-US"/>
          </a:p>
        </p:txBody>
      </p:sp>
    </p:spTree>
    <p:extLst>
      <p:ext uri="{BB962C8B-B14F-4D97-AF65-F5344CB8AC3E}">
        <p14:creationId xmlns:p14="http://schemas.microsoft.com/office/powerpoint/2010/main" val="3643325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2575" y="277813"/>
            <a:ext cx="2057400" cy="58086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22975" cy="58086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21B572F8-E32A-4FF2-8082-23351154D736}" type="datetime8">
              <a:rPr lang="en-US" altLang="en-US"/>
              <a:pPr>
                <a:defRPr/>
              </a:pPr>
              <a:t>12/2/2015 2:05 PM</a:t>
            </a:fld>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en-US"/>
              <a:t>AKSTATECS\2009.03.06 Rating Presentation\AK Financial Update March 6 2009_v2.ppt</a:t>
            </a:r>
          </a:p>
        </p:txBody>
      </p:sp>
      <p:sp>
        <p:nvSpPr>
          <p:cNvPr id="6" name="Rectangle 6"/>
          <p:cNvSpPr>
            <a:spLocks noGrp="1" noChangeArrowheads="1"/>
          </p:cNvSpPr>
          <p:nvPr>
            <p:ph type="sldNum" sz="quarter" idx="12"/>
          </p:nvPr>
        </p:nvSpPr>
        <p:spPr>
          <a:ln/>
        </p:spPr>
        <p:txBody>
          <a:bodyPr/>
          <a:lstStyle>
            <a:lvl1pPr>
              <a:defRPr/>
            </a:lvl1pPr>
          </a:lstStyle>
          <a:p>
            <a:pPr>
              <a:defRPr/>
            </a:pPr>
            <a:fld id="{18E04384-3AC7-4945-BCEF-2D7F344BB48E}" type="slidenum">
              <a:rPr lang="en-US" altLang="en-US"/>
              <a:pPr>
                <a:defRPr/>
              </a:pPr>
              <a:t>‹#›</a:t>
            </a:fld>
            <a:endParaRPr lang="en-US" altLang="en-US"/>
          </a:p>
        </p:txBody>
      </p:sp>
    </p:spTree>
    <p:extLst>
      <p:ext uri="{BB962C8B-B14F-4D97-AF65-F5344CB8AC3E}">
        <p14:creationId xmlns:p14="http://schemas.microsoft.com/office/powerpoint/2010/main" val="8319343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560387"/>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60375" y="990600"/>
            <a:ext cx="8229600" cy="5095875"/>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fld id="{1893F9D1-7C56-4EA3-AAE5-AF8B431D4CE1}" type="datetime8">
              <a:rPr lang="en-US" altLang="en-US"/>
              <a:pPr>
                <a:defRPr/>
              </a:pPr>
              <a:t>12/2/2015 2:05 PM</a:t>
            </a:fld>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en-US"/>
              <a:t>AKSTATECS\2009.03.06 Rating Presentation\AK Financial Update March 6 2009_v2.ppt</a:t>
            </a:r>
          </a:p>
        </p:txBody>
      </p:sp>
      <p:sp>
        <p:nvSpPr>
          <p:cNvPr id="6" name="Rectangle 6"/>
          <p:cNvSpPr>
            <a:spLocks noGrp="1" noChangeArrowheads="1"/>
          </p:cNvSpPr>
          <p:nvPr>
            <p:ph type="sldNum" sz="quarter" idx="12"/>
          </p:nvPr>
        </p:nvSpPr>
        <p:spPr>
          <a:ln/>
        </p:spPr>
        <p:txBody>
          <a:bodyPr/>
          <a:lstStyle>
            <a:lvl1pPr>
              <a:defRPr/>
            </a:lvl1pPr>
          </a:lstStyle>
          <a:p>
            <a:pPr>
              <a:defRPr/>
            </a:pPr>
            <a:fld id="{D09D44D0-6B47-49E0-A1D6-D11FA7AFA2EA}" type="slidenum">
              <a:rPr lang="en-US" altLang="en-US"/>
              <a:pPr>
                <a:defRPr/>
              </a:pPr>
              <a:t>‹#›</a:t>
            </a:fld>
            <a:endParaRPr lang="en-US" altLang="en-US"/>
          </a:p>
        </p:txBody>
      </p:sp>
    </p:spTree>
    <p:extLst>
      <p:ext uri="{BB962C8B-B14F-4D97-AF65-F5344CB8AC3E}">
        <p14:creationId xmlns:p14="http://schemas.microsoft.com/office/powerpoint/2010/main" val="36082129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560387"/>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60375" y="990600"/>
            <a:ext cx="8229600" cy="5095875"/>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fld id="{170846AC-AB25-4E89-B3F8-7E4682B1F42A}" type="datetime8">
              <a:rPr lang="en-US" altLang="en-US"/>
              <a:pPr>
                <a:defRPr/>
              </a:pPr>
              <a:t>12/2/2015 2:05 PM</a:t>
            </a:fld>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en-US"/>
              <a:t>AKSTATECS\2009.03.06 Rating Presentation\AK Financial Update March 6 2009_v2.ppt</a:t>
            </a:r>
          </a:p>
        </p:txBody>
      </p:sp>
      <p:sp>
        <p:nvSpPr>
          <p:cNvPr id="6" name="Rectangle 6"/>
          <p:cNvSpPr>
            <a:spLocks noGrp="1" noChangeArrowheads="1"/>
          </p:cNvSpPr>
          <p:nvPr>
            <p:ph type="sldNum" sz="quarter" idx="12"/>
          </p:nvPr>
        </p:nvSpPr>
        <p:spPr>
          <a:ln/>
        </p:spPr>
        <p:txBody>
          <a:bodyPr/>
          <a:lstStyle>
            <a:lvl1pPr>
              <a:defRPr/>
            </a:lvl1pPr>
          </a:lstStyle>
          <a:p>
            <a:pPr>
              <a:defRPr/>
            </a:pPr>
            <a:fld id="{7C17F662-3EDA-4E62-8E9C-42933B30E459}" type="slidenum">
              <a:rPr lang="en-US" altLang="en-US"/>
              <a:pPr>
                <a:defRPr/>
              </a:pPr>
              <a:t>‹#›</a:t>
            </a:fld>
            <a:endParaRPr lang="en-US" altLang="en-US"/>
          </a:p>
        </p:txBody>
      </p:sp>
    </p:spTree>
    <p:extLst>
      <p:ext uri="{BB962C8B-B14F-4D97-AF65-F5344CB8AC3E}">
        <p14:creationId xmlns:p14="http://schemas.microsoft.com/office/powerpoint/2010/main" val="27650082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23663B76-6FD9-429E-8FBB-DABBCC4AAB95}" type="datetime8">
              <a:rPr lang="en-US"/>
              <a:pPr>
                <a:defRPr/>
              </a:pPr>
              <a:t>12/2/2015 2:05 PM</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AKSTATECS\2009.03.06 Rating Presentation\AK Financial Update March 6 2009_v2.ppt</a:t>
            </a:r>
          </a:p>
        </p:txBody>
      </p:sp>
      <p:sp>
        <p:nvSpPr>
          <p:cNvPr id="6" name="Rectangle 6"/>
          <p:cNvSpPr>
            <a:spLocks noGrp="1" noChangeArrowheads="1"/>
          </p:cNvSpPr>
          <p:nvPr>
            <p:ph type="sldNum" sz="quarter" idx="12"/>
          </p:nvPr>
        </p:nvSpPr>
        <p:spPr>
          <a:ln/>
        </p:spPr>
        <p:txBody>
          <a:bodyPr/>
          <a:lstStyle>
            <a:lvl1pPr>
              <a:defRPr/>
            </a:lvl1pPr>
          </a:lstStyle>
          <a:p>
            <a:pPr>
              <a:defRPr/>
            </a:pPr>
            <a:fld id="{A8BB078B-83A9-4BE9-98D5-A80DE942AF20}" type="slidenum">
              <a:rPr lang="en-US"/>
              <a:pPr>
                <a:defRPr/>
              </a:pPr>
              <a:t>‹#›</a:t>
            </a:fld>
            <a:endParaRPr lang="en-US"/>
          </a:p>
        </p:txBody>
      </p:sp>
    </p:spTree>
    <p:extLst>
      <p:ext uri="{BB962C8B-B14F-4D97-AF65-F5344CB8AC3E}">
        <p14:creationId xmlns:p14="http://schemas.microsoft.com/office/powerpoint/2010/main" val="37665268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C104E05D-AB47-46E0-ADAD-09050FEEEBE5}" type="datetime8">
              <a:rPr lang="en-US"/>
              <a:pPr>
                <a:defRPr/>
              </a:pPr>
              <a:t>12/2/2015 2:05 PM</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AKSTATECS\2009.03.06 Rating Presentation\AK Financial Update March 6 2009_v2.ppt</a:t>
            </a:r>
          </a:p>
        </p:txBody>
      </p:sp>
      <p:sp>
        <p:nvSpPr>
          <p:cNvPr id="6" name="Rectangle 6"/>
          <p:cNvSpPr>
            <a:spLocks noGrp="1" noChangeArrowheads="1"/>
          </p:cNvSpPr>
          <p:nvPr>
            <p:ph type="sldNum" sz="quarter" idx="12"/>
          </p:nvPr>
        </p:nvSpPr>
        <p:spPr>
          <a:ln/>
        </p:spPr>
        <p:txBody>
          <a:bodyPr/>
          <a:lstStyle>
            <a:lvl1pPr>
              <a:defRPr/>
            </a:lvl1pPr>
          </a:lstStyle>
          <a:p>
            <a:pPr>
              <a:defRPr/>
            </a:pPr>
            <a:fld id="{FBEE5E06-D567-43F1-912D-42DF7E6611D4}" type="slidenum">
              <a:rPr lang="en-US"/>
              <a:pPr>
                <a:defRPr/>
              </a:pPr>
              <a:t>‹#›</a:t>
            </a:fld>
            <a:endParaRPr lang="en-US"/>
          </a:p>
        </p:txBody>
      </p:sp>
    </p:spTree>
    <p:extLst>
      <p:ext uri="{BB962C8B-B14F-4D97-AF65-F5344CB8AC3E}">
        <p14:creationId xmlns:p14="http://schemas.microsoft.com/office/powerpoint/2010/main" val="17348827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66CBD55A-DBD6-4049-9CF3-83DF0534EA77}" type="datetime8">
              <a:rPr lang="en-US"/>
              <a:pPr>
                <a:defRPr/>
              </a:pPr>
              <a:t>12/2/2015 2:05 PM</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AKSTATECS\2009.03.06 Rating Presentation\AK Financial Update March 6 2009_v2.ppt</a:t>
            </a:r>
          </a:p>
        </p:txBody>
      </p:sp>
      <p:sp>
        <p:nvSpPr>
          <p:cNvPr id="6" name="Rectangle 6"/>
          <p:cNvSpPr>
            <a:spLocks noGrp="1" noChangeArrowheads="1"/>
          </p:cNvSpPr>
          <p:nvPr>
            <p:ph type="sldNum" sz="quarter" idx="12"/>
          </p:nvPr>
        </p:nvSpPr>
        <p:spPr>
          <a:ln/>
        </p:spPr>
        <p:txBody>
          <a:bodyPr/>
          <a:lstStyle>
            <a:lvl1pPr>
              <a:defRPr/>
            </a:lvl1pPr>
          </a:lstStyle>
          <a:p>
            <a:pPr>
              <a:defRPr/>
            </a:pPr>
            <a:fld id="{A9563029-5E10-45E6-BC1F-4142BA32CD50}" type="slidenum">
              <a:rPr lang="en-US"/>
              <a:pPr>
                <a:defRPr/>
              </a:pPr>
              <a:t>‹#›</a:t>
            </a:fld>
            <a:endParaRPr lang="en-US"/>
          </a:p>
        </p:txBody>
      </p:sp>
    </p:spTree>
    <p:extLst>
      <p:ext uri="{BB962C8B-B14F-4D97-AF65-F5344CB8AC3E}">
        <p14:creationId xmlns:p14="http://schemas.microsoft.com/office/powerpoint/2010/main" val="24240289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D557DE4A-22EE-43E0-B64B-19BF6CD39061}" type="datetime8">
              <a:rPr lang="en-US"/>
              <a:pPr>
                <a:defRPr/>
              </a:pPr>
              <a:t>12/2/2015 2:05 PM</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AKSTATECS\2009.03.06 Rating Presentation\AK Financial Update March 6 2009_v2.ppt</a:t>
            </a:r>
          </a:p>
        </p:txBody>
      </p:sp>
      <p:sp>
        <p:nvSpPr>
          <p:cNvPr id="7" name="Rectangle 6"/>
          <p:cNvSpPr>
            <a:spLocks noGrp="1" noChangeArrowheads="1"/>
          </p:cNvSpPr>
          <p:nvPr>
            <p:ph type="sldNum" sz="quarter" idx="12"/>
          </p:nvPr>
        </p:nvSpPr>
        <p:spPr>
          <a:ln/>
        </p:spPr>
        <p:txBody>
          <a:bodyPr/>
          <a:lstStyle>
            <a:lvl1pPr>
              <a:defRPr/>
            </a:lvl1pPr>
          </a:lstStyle>
          <a:p>
            <a:pPr>
              <a:defRPr/>
            </a:pPr>
            <a:fld id="{FD61A3E3-7BD9-4456-8E4F-B27E568C99AD}" type="slidenum">
              <a:rPr lang="en-US"/>
              <a:pPr>
                <a:defRPr/>
              </a:pPr>
              <a:t>‹#›</a:t>
            </a:fld>
            <a:endParaRPr lang="en-US"/>
          </a:p>
        </p:txBody>
      </p:sp>
    </p:spTree>
    <p:extLst>
      <p:ext uri="{BB962C8B-B14F-4D97-AF65-F5344CB8AC3E}">
        <p14:creationId xmlns:p14="http://schemas.microsoft.com/office/powerpoint/2010/main" val="16372209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48984F80-9858-4905-8CE1-4E9E7ABAE5B5}" type="datetime8">
              <a:rPr lang="en-US"/>
              <a:pPr>
                <a:defRPr/>
              </a:pPr>
              <a:t>12/2/2015 2:05 PM</a:t>
            </a:fld>
            <a:endParaRPr lang="en-US"/>
          </a:p>
        </p:txBody>
      </p:sp>
      <p:sp>
        <p:nvSpPr>
          <p:cNvPr id="8" name="Rectangle 5"/>
          <p:cNvSpPr>
            <a:spLocks noGrp="1" noChangeArrowheads="1"/>
          </p:cNvSpPr>
          <p:nvPr>
            <p:ph type="ftr" sz="quarter" idx="11"/>
          </p:nvPr>
        </p:nvSpPr>
        <p:spPr>
          <a:ln/>
        </p:spPr>
        <p:txBody>
          <a:bodyPr/>
          <a:lstStyle>
            <a:lvl1pPr>
              <a:defRPr/>
            </a:lvl1pPr>
          </a:lstStyle>
          <a:p>
            <a:pPr>
              <a:defRPr/>
            </a:pPr>
            <a:r>
              <a:rPr lang="en-US"/>
              <a:t>AKSTATECS\2009.03.06 Rating Presentation\AK Financial Update March 6 2009_v2.ppt</a:t>
            </a:r>
          </a:p>
        </p:txBody>
      </p:sp>
      <p:sp>
        <p:nvSpPr>
          <p:cNvPr id="9" name="Rectangle 6"/>
          <p:cNvSpPr>
            <a:spLocks noGrp="1" noChangeArrowheads="1"/>
          </p:cNvSpPr>
          <p:nvPr>
            <p:ph type="sldNum" sz="quarter" idx="12"/>
          </p:nvPr>
        </p:nvSpPr>
        <p:spPr>
          <a:ln/>
        </p:spPr>
        <p:txBody>
          <a:bodyPr/>
          <a:lstStyle>
            <a:lvl1pPr>
              <a:defRPr/>
            </a:lvl1pPr>
          </a:lstStyle>
          <a:p>
            <a:pPr>
              <a:defRPr/>
            </a:pPr>
            <a:fld id="{015D5835-9CE6-46F3-8643-5C1F5684D432}" type="slidenum">
              <a:rPr lang="en-US"/>
              <a:pPr>
                <a:defRPr/>
              </a:pPr>
              <a:t>‹#›</a:t>
            </a:fld>
            <a:endParaRPr lang="en-US"/>
          </a:p>
        </p:txBody>
      </p:sp>
    </p:spTree>
    <p:extLst>
      <p:ext uri="{BB962C8B-B14F-4D97-AF65-F5344CB8AC3E}">
        <p14:creationId xmlns:p14="http://schemas.microsoft.com/office/powerpoint/2010/main" val="40053223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9F7349B7-BD86-408F-BFFF-02E23512CA7A}" type="datetime8">
              <a:rPr lang="en-US"/>
              <a:pPr>
                <a:defRPr/>
              </a:pPr>
              <a:t>12/2/2015 2:05 PM</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r>
              <a:rPr lang="en-US"/>
              <a:t>AKSTATECS\2009.03.06 Rating Presentation\AK Financial Update March 6 2009_v2.ppt</a:t>
            </a:r>
          </a:p>
        </p:txBody>
      </p:sp>
      <p:sp>
        <p:nvSpPr>
          <p:cNvPr id="5" name="Rectangle 6"/>
          <p:cNvSpPr>
            <a:spLocks noGrp="1" noChangeArrowheads="1"/>
          </p:cNvSpPr>
          <p:nvPr>
            <p:ph type="sldNum" sz="quarter" idx="12"/>
          </p:nvPr>
        </p:nvSpPr>
        <p:spPr>
          <a:ln/>
        </p:spPr>
        <p:txBody>
          <a:bodyPr/>
          <a:lstStyle>
            <a:lvl1pPr>
              <a:defRPr/>
            </a:lvl1pPr>
          </a:lstStyle>
          <a:p>
            <a:pPr>
              <a:defRPr/>
            </a:pPr>
            <a:fld id="{E2E8E1AE-2651-435C-B4C7-43CD94F873A0}" type="slidenum">
              <a:rPr lang="en-US"/>
              <a:pPr>
                <a:defRPr/>
              </a:pPr>
              <a:t>‹#›</a:t>
            </a:fld>
            <a:endParaRPr lang="en-US"/>
          </a:p>
        </p:txBody>
      </p:sp>
    </p:spTree>
    <p:extLst>
      <p:ext uri="{BB962C8B-B14F-4D97-AF65-F5344CB8AC3E}">
        <p14:creationId xmlns:p14="http://schemas.microsoft.com/office/powerpoint/2010/main" val="25422630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28B298CF-65BE-4B59-83B8-FB1E9DB79220}" type="datetime8">
              <a:rPr lang="en-US"/>
              <a:pPr>
                <a:defRPr/>
              </a:pPr>
              <a:t>12/2/2015 2:05 PM</a:t>
            </a:fld>
            <a:endParaRPr lang="en-US"/>
          </a:p>
        </p:txBody>
      </p:sp>
      <p:sp>
        <p:nvSpPr>
          <p:cNvPr id="3" name="Rectangle 5"/>
          <p:cNvSpPr>
            <a:spLocks noGrp="1" noChangeArrowheads="1"/>
          </p:cNvSpPr>
          <p:nvPr>
            <p:ph type="ftr" sz="quarter" idx="11"/>
          </p:nvPr>
        </p:nvSpPr>
        <p:spPr>
          <a:ln/>
        </p:spPr>
        <p:txBody>
          <a:bodyPr/>
          <a:lstStyle>
            <a:lvl1pPr>
              <a:defRPr/>
            </a:lvl1pPr>
          </a:lstStyle>
          <a:p>
            <a:pPr>
              <a:defRPr/>
            </a:pPr>
            <a:r>
              <a:rPr lang="en-US"/>
              <a:t>AKSTATECS\2009.03.06 Rating Presentation\AK Financial Update March 6 2009_v2.ppt</a:t>
            </a:r>
          </a:p>
        </p:txBody>
      </p:sp>
      <p:sp>
        <p:nvSpPr>
          <p:cNvPr id="4" name="Rectangle 6"/>
          <p:cNvSpPr>
            <a:spLocks noGrp="1" noChangeArrowheads="1"/>
          </p:cNvSpPr>
          <p:nvPr>
            <p:ph type="sldNum" sz="quarter" idx="12"/>
          </p:nvPr>
        </p:nvSpPr>
        <p:spPr>
          <a:ln/>
        </p:spPr>
        <p:txBody>
          <a:bodyPr/>
          <a:lstStyle>
            <a:lvl1pPr>
              <a:defRPr/>
            </a:lvl1pPr>
          </a:lstStyle>
          <a:p>
            <a:pPr>
              <a:defRPr/>
            </a:pPr>
            <a:fld id="{5BE1CA7A-DD56-486E-A76D-DE1690845574}" type="slidenum">
              <a:rPr lang="en-US"/>
              <a:pPr>
                <a:defRPr/>
              </a:pPr>
              <a:t>‹#›</a:t>
            </a:fld>
            <a:endParaRPr lang="en-US"/>
          </a:p>
        </p:txBody>
      </p:sp>
    </p:spTree>
    <p:extLst>
      <p:ext uri="{BB962C8B-B14F-4D97-AF65-F5344CB8AC3E}">
        <p14:creationId xmlns:p14="http://schemas.microsoft.com/office/powerpoint/2010/main" val="23992466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FDAA0295-8ED8-4B59-92A7-1B093E78F9BE}" type="datetime8">
              <a:rPr lang="en-US"/>
              <a:pPr>
                <a:defRPr/>
              </a:pPr>
              <a:t>12/2/2015 2:05 PM</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AKSTATECS\2009.03.06 Rating Presentation\AK Financial Update March 6 2009_v2.ppt</a:t>
            </a:r>
          </a:p>
        </p:txBody>
      </p:sp>
      <p:sp>
        <p:nvSpPr>
          <p:cNvPr id="7" name="Rectangle 6"/>
          <p:cNvSpPr>
            <a:spLocks noGrp="1" noChangeArrowheads="1"/>
          </p:cNvSpPr>
          <p:nvPr>
            <p:ph type="sldNum" sz="quarter" idx="12"/>
          </p:nvPr>
        </p:nvSpPr>
        <p:spPr>
          <a:ln/>
        </p:spPr>
        <p:txBody>
          <a:bodyPr/>
          <a:lstStyle>
            <a:lvl1pPr>
              <a:defRPr/>
            </a:lvl1pPr>
          </a:lstStyle>
          <a:p>
            <a:pPr>
              <a:defRPr/>
            </a:pPr>
            <a:fld id="{EDC8EF6D-42AF-49FE-973F-8F292A0562FE}" type="slidenum">
              <a:rPr lang="en-US"/>
              <a:pPr>
                <a:defRPr/>
              </a:pPr>
              <a:t>‹#›</a:t>
            </a:fld>
            <a:endParaRPr lang="en-US"/>
          </a:p>
        </p:txBody>
      </p:sp>
    </p:spTree>
    <p:extLst>
      <p:ext uri="{BB962C8B-B14F-4D97-AF65-F5344CB8AC3E}">
        <p14:creationId xmlns:p14="http://schemas.microsoft.com/office/powerpoint/2010/main" val="12157534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41DB5A8D-214F-44AD-96FE-8AFAC64EA5A4}" type="datetime8">
              <a:rPr lang="en-US"/>
              <a:pPr>
                <a:defRPr/>
              </a:pPr>
              <a:t>12/2/2015 2:05 PM</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AKSTATECS\2009.03.06 Rating Presentation\AK Financial Update March 6 2009_v2.ppt</a:t>
            </a:r>
          </a:p>
        </p:txBody>
      </p:sp>
      <p:sp>
        <p:nvSpPr>
          <p:cNvPr id="7" name="Rectangle 6"/>
          <p:cNvSpPr>
            <a:spLocks noGrp="1" noChangeArrowheads="1"/>
          </p:cNvSpPr>
          <p:nvPr>
            <p:ph type="sldNum" sz="quarter" idx="12"/>
          </p:nvPr>
        </p:nvSpPr>
        <p:spPr>
          <a:ln/>
        </p:spPr>
        <p:txBody>
          <a:bodyPr/>
          <a:lstStyle>
            <a:lvl1pPr>
              <a:defRPr/>
            </a:lvl1pPr>
          </a:lstStyle>
          <a:p>
            <a:pPr>
              <a:defRPr/>
            </a:pPr>
            <a:fld id="{FCCCF40F-E19E-4E68-9867-941A9FEB4DFC}" type="slidenum">
              <a:rPr lang="en-US"/>
              <a:pPr>
                <a:defRPr/>
              </a:pPr>
              <a:t>‹#›</a:t>
            </a:fld>
            <a:endParaRPr lang="en-US"/>
          </a:p>
        </p:txBody>
      </p:sp>
    </p:spTree>
    <p:extLst>
      <p:ext uri="{BB962C8B-B14F-4D97-AF65-F5344CB8AC3E}">
        <p14:creationId xmlns:p14="http://schemas.microsoft.com/office/powerpoint/2010/main" val="6508130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3CF75C2A-67BC-4F17-A3A5-4946C1A18303}" type="datetime8">
              <a:rPr lang="en-US"/>
              <a:pPr>
                <a:defRPr/>
              </a:pPr>
              <a:t>12/2/2015 2:05 PM</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AKSTATECS\2009.03.06 Rating Presentation\AK Financial Update March 6 2009_v2.ppt</a:t>
            </a:r>
          </a:p>
        </p:txBody>
      </p:sp>
      <p:sp>
        <p:nvSpPr>
          <p:cNvPr id="6" name="Rectangle 6"/>
          <p:cNvSpPr>
            <a:spLocks noGrp="1" noChangeArrowheads="1"/>
          </p:cNvSpPr>
          <p:nvPr>
            <p:ph type="sldNum" sz="quarter" idx="12"/>
          </p:nvPr>
        </p:nvSpPr>
        <p:spPr>
          <a:ln/>
        </p:spPr>
        <p:txBody>
          <a:bodyPr/>
          <a:lstStyle>
            <a:lvl1pPr>
              <a:defRPr/>
            </a:lvl1pPr>
          </a:lstStyle>
          <a:p>
            <a:pPr>
              <a:defRPr/>
            </a:pPr>
            <a:fld id="{81341CDB-D4F4-4C4F-8B95-FFA3CD249B18}" type="slidenum">
              <a:rPr lang="en-US"/>
              <a:pPr>
                <a:defRPr/>
              </a:pPr>
              <a:t>‹#›</a:t>
            </a:fld>
            <a:endParaRPr lang="en-US"/>
          </a:p>
        </p:txBody>
      </p:sp>
    </p:spTree>
    <p:extLst>
      <p:ext uri="{BB962C8B-B14F-4D97-AF65-F5344CB8AC3E}">
        <p14:creationId xmlns:p14="http://schemas.microsoft.com/office/powerpoint/2010/main" val="16227122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0BF814F6-56BB-4EE7-87B1-67529E70C298}" type="datetime8">
              <a:rPr lang="en-US"/>
              <a:pPr>
                <a:defRPr/>
              </a:pPr>
              <a:t>12/2/2015 2:05 PM</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AKSTATECS\2009.03.06 Rating Presentation\AK Financial Update March 6 2009_v2.ppt</a:t>
            </a:r>
          </a:p>
        </p:txBody>
      </p:sp>
      <p:sp>
        <p:nvSpPr>
          <p:cNvPr id="6" name="Rectangle 6"/>
          <p:cNvSpPr>
            <a:spLocks noGrp="1" noChangeArrowheads="1"/>
          </p:cNvSpPr>
          <p:nvPr>
            <p:ph type="sldNum" sz="quarter" idx="12"/>
          </p:nvPr>
        </p:nvSpPr>
        <p:spPr>
          <a:ln/>
        </p:spPr>
        <p:txBody>
          <a:bodyPr/>
          <a:lstStyle>
            <a:lvl1pPr>
              <a:defRPr/>
            </a:lvl1pPr>
          </a:lstStyle>
          <a:p>
            <a:pPr>
              <a:defRPr/>
            </a:pPr>
            <a:fld id="{80E4E932-85FA-4BEE-AD98-BF77C3027161}" type="slidenum">
              <a:rPr lang="en-US"/>
              <a:pPr>
                <a:defRPr/>
              </a:pPr>
              <a:t>‹#›</a:t>
            </a:fld>
            <a:endParaRPr lang="en-US"/>
          </a:p>
        </p:txBody>
      </p:sp>
    </p:spTree>
    <p:extLst>
      <p:ext uri="{BB962C8B-B14F-4D97-AF65-F5344CB8AC3E}">
        <p14:creationId xmlns:p14="http://schemas.microsoft.com/office/powerpoint/2010/main" val="28497339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7813"/>
            <a:ext cx="8229600" cy="56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60375" y="1152525"/>
            <a:ext cx="8229600" cy="509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100" name="Rectangle 4"/>
          <p:cNvSpPr>
            <a:spLocks noGrp="1" noChangeArrowheads="1"/>
          </p:cNvSpPr>
          <p:nvPr>
            <p:ph type="dt" sz="half" idx="2"/>
          </p:nvPr>
        </p:nvSpPr>
        <p:spPr bwMode="auto">
          <a:xfrm>
            <a:off x="457200" y="7005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buClrTx/>
              <a:buSzTx/>
              <a:buFontTx/>
              <a:buNone/>
              <a:defRPr sz="1200" b="0">
                <a:latin typeface="+mj-lt"/>
              </a:defRPr>
            </a:lvl1pPr>
          </a:lstStyle>
          <a:p>
            <a:pPr>
              <a:defRPr/>
            </a:pPr>
            <a:fld id="{33160C5E-A655-4343-AB48-B4762DB04467}" type="datetime8">
              <a:rPr lang="en-US" altLang="en-US"/>
              <a:pPr>
                <a:defRPr/>
              </a:pPr>
              <a:t>12/2/2015 2:05 PM</a:t>
            </a:fld>
            <a:endParaRPr lang="en-US" altLang="en-US"/>
          </a:p>
        </p:txBody>
      </p:sp>
      <p:sp>
        <p:nvSpPr>
          <p:cNvPr id="4101" name="Rectangle 5"/>
          <p:cNvSpPr>
            <a:spLocks noGrp="1" noChangeArrowheads="1"/>
          </p:cNvSpPr>
          <p:nvPr>
            <p:ph type="ftr" sz="quarter" idx="3"/>
          </p:nvPr>
        </p:nvSpPr>
        <p:spPr bwMode="auto">
          <a:xfrm>
            <a:off x="3178175" y="7010400"/>
            <a:ext cx="3198813"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spcBef>
                <a:spcPct val="0"/>
              </a:spcBef>
              <a:buClrTx/>
              <a:buSzTx/>
              <a:buFontTx/>
              <a:buNone/>
              <a:defRPr sz="1200" b="0">
                <a:latin typeface="+mj-lt"/>
              </a:defRPr>
            </a:lvl1pPr>
          </a:lstStyle>
          <a:p>
            <a:pPr>
              <a:defRPr/>
            </a:pPr>
            <a:r>
              <a:rPr lang="en-US" altLang="en-US"/>
              <a:t>AKSTATECS\2009.03.06 Rating Presentation\AK Financial Update March 6 2009_v2.ppt</a:t>
            </a:r>
          </a:p>
        </p:txBody>
      </p:sp>
      <p:sp>
        <p:nvSpPr>
          <p:cNvPr id="4102" name="Rectangle 6"/>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ClrTx/>
              <a:buSzTx/>
              <a:buFontTx/>
              <a:buNone/>
              <a:defRPr sz="1200" b="0">
                <a:latin typeface="+mj-lt"/>
              </a:defRPr>
            </a:lvl1pPr>
          </a:lstStyle>
          <a:p>
            <a:pPr>
              <a:defRPr/>
            </a:pPr>
            <a:fld id="{F741CC69-D094-4A6D-94B1-189F42EB70EE}" type="slidenum">
              <a:rPr lang="en-US" altLang="en-US"/>
              <a:pPr>
                <a:defRPr/>
              </a:pPr>
              <a:t>‹#›</a:t>
            </a:fld>
            <a:endParaRPr lang="en-US" altLang="en-US"/>
          </a:p>
        </p:txBody>
      </p:sp>
      <p:sp>
        <p:nvSpPr>
          <p:cNvPr id="4103" name="Freeform 7"/>
          <p:cNvSpPr>
            <a:spLocks noChangeArrowheads="1"/>
          </p:cNvSpPr>
          <p:nvPr/>
        </p:nvSpPr>
        <p:spPr bwMode="auto">
          <a:xfrm>
            <a:off x="381000" y="228600"/>
            <a:ext cx="82296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rgbClr val="3366FF"/>
            </a:solidFill>
            <a:prstDash val="solid"/>
            <a:miter lim="800000"/>
            <a:headEnd/>
            <a:tailEnd/>
          </a:ln>
        </p:spPr>
        <p:txBody>
          <a:bodyPr/>
          <a:lstStyle/>
          <a:p>
            <a:pPr>
              <a:defRPr/>
            </a:pPr>
            <a:endParaRPr lang="en-US">
              <a:latin typeface="Arial" pitchFamily="34" charset="0"/>
            </a:endParaRPr>
          </a:p>
        </p:txBody>
      </p:sp>
    </p:spTree>
  </p:cSld>
  <p:clrMap bg1="lt1" tx1="dk1" bg2="lt2" tx2="dk2" accent1="accent1" accent2="accent2" accent3="accent3" accent4="accent4" accent5="accent5" accent6="accent6" hlink="hlink" folHlink="folHlink"/>
  <p:sldLayoutIdLst>
    <p:sldLayoutId id="2147484124"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 id="2147484111" r:id="rId12"/>
    <p:sldLayoutId id="2147484112" r:id="rId13"/>
  </p:sldLayoutIdLst>
  <p:timing>
    <p:tnLst>
      <p:par>
        <p:cTn id="1" dur="indefinite" restart="never" nodeType="tmRoot"/>
      </p:par>
    </p:tnLst>
  </p:timing>
  <p:hf hdr="0"/>
  <p:txStyles>
    <p:titleStyle>
      <a:lvl1pPr algn="l" rtl="0" eaLnBrk="0" fontAlgn="base" hangingPunct="0">
        <a:lnSpc>
          <a:spcPct val="80000"/>
        </a:lnSpc>
        <a:spcBef>
          <a:spcPct val="0"/>
        </a:spcBef>
        <a:spcAft>
          <a:spcPct val="0"/>
        </a:spcAft>
        <a:defRPr sz="2200" b="1">
          <a:solidFill>
            <a:srgbClr val="05227D"/>
          </a:solidFill>
          <a:latin typeface="+mj-lt"/>
          <a:ea typeface="+mj-ea"/>
          <a:cs typeface="+mj-cs"/>
        </a:defRPr>
      </a:lvl1pPr>
      <a:lvl2pPr algn="l" rtl="0" eaLnBrk="0" fontAlgn="base" hangingPunct="0">
        <a:lnSpc>
          <a:spcPct val="80000"/>
        </a:lnSpc>
        <a:spcBef>
          <a:spcPct val="0"/>
        </a:spcBef>
        <a:spcAft>
          <a:spcPct val="0"/>
        </a:spcAft>
        <a:defRPr sz="2200" b="1">
          <a:solidFill>
            <a:srgbClr val="05227D"/>
          </a:solidFill>
          <a:latin typeface="Garamond" pitchFamily="18" charset="0"/>
        </a:defRPr>
      </a:lvl2pPr>
      <a:lvl3pPr algn="l" rtl="0" eaLnBrk="0" fontAlgn="base" hangingPunct="0">
        <a:lnSpc>
          <a:spcPct val="80000"/>
        </a:lnSpc>
        <a:spcBef>
          <a:spcPct val="0"/>
        </a:spcBef>
        <a:spcAft>
          <a:spcPct val="0"/>
        </a:spcAft>
        <a:defRPr sz="2200" b="1">
          <a:solidFill>
            <a:srgbClr val="05227D"/>
          </a:solidFill>
          <a:latin typeface="Garamond" pitchFamily="18" charset="0"/>
        </a:defRPr>
      </a:lvl3pPr>
      <a:lvl4pPr algn="l" rtl="0" eaLnBrk="0" fontAlgn="base" hangingPunct="0">
        <a:lnSpc>
          <a:spcPct val="80000"/>
        </a:lnSpc>
        <a:spcBef>
          <a:spcPct val="0"/>
        </a:spcBef>
        <a:spcAft>
          <a:spcPct val="0"/>
        </a:spcAft>
        <a:defRPr sz="2200" b="1">
          <a:solidFill>
            <a:srgbClr val="05227D"/>
          </a:solidFill>
          <a:latin typeface="Garamond" pitchFamily="18" charset="0"/>
        </a:defRPr>
      </a:lvl4pPr>
      <a:lvl5pPr algn="l" rtl="0" eaLnBrk="0" fontAlgn="base" hangingPunct="0">
        <a:lnSpc>
          <a:spcPct val="80000"/>
        </a:lnSpc>
        <a:spcBef>
          <a:spcPct val="0"/>
        </a:spcBef>
        <a:spcAft>
          <a:spcPct val="0"/>
        </a:spcAft>
        <a:defRPr sz="2200" b="1">
          <a:solidFill>
            <a:srgbClr val="05227D"/>
          </a:solidFill>
          <a:latin typeface="Garamond" pitchFamily="18" charset="0"/>
        </a:defRPr>
      </a:lvl5pPr>
      <a:lvl6pPr marL="457200" algn="l" rtl="0" fontAlgn="base">
        <a:lnSpc>
          <a:spcPct val="80000"/>
        </a:lnSpc>
        <a:spcBef>
          <a:spcPct val="0"/>
        </a:spcBef>
        <a:spcAft>
          <a:spcPct val="0"/>
        </a:spcAft>
        <a:defRPr sz="2200" b="1">
          <a:solidFill>
            <a:srgbClr val="05227D"/>
          </a:solidFill>
          <a:latin typeface="Garamond" pitchFamily="18" charset="0"/>
        </a:defRPr>
      </a:lvl6pPr>
      <a:lvl7pPr marL="914400" algn="l" rtl="0" fontAlgn="base">
        <a:lnSpc>
          <a:spcPct val="80000"/>
        </a:lnSpc>
        <a:spcBef>
          <a:spcPct val="0"/>
        </a:spcBef>
        <a:spcAft>
          <a:spcPct val="0"/>
        </a:spcAft>
        <a:defRPr sz="2200" b="1">
          <a:solidFill>
            <a:srgbClr val="05227D"/>
          </a:solidFill>
          <a:latin typeface="Garamond" pitchFamily="18" charset="0"/>
        </a:defRPr>
      </a:lvl7pPr>
      <a:lvl8pPr marL="1371600" algn="l" rtl="0" fontAlgn="base">
        <a:lnSpc>
          <a:spcPct val="80000"/>
        </a:lnSpc>
        <a:spcBef>
          <a:spcPct val="0"/>
        </a:spcBef>
        <a:spcAft>
          <a:spcPct val="0"/>
        </a:spcAft>
        <a:defRPr sz="2200" b="1">
          <a:solidFill>
            <a:srgbClr val="05227D"/>
          </a:solidFill>
          <a:latin typeface="Garamond" pitchFamily="18" charset="0"/>
        </a:defRPr>
      </a:lvl8pPr>
      <a:lvl9pPr marL="1828800" algn="l" rtl="0" fontAlgn="base">
        <a:lnSpc>
          <a:spcPct val="80000"/>
        </a:lnSpc>
        <a:spcBef>
          <a:spcPct val="0"/>
        </a:spcBef>
        <a:spcAft>
          <a:spcPct val="0"/>
        </a:spcAft>
        <a:defRPr sz="2200" b="1">
          <a:solidFill>
            <a:srgbClr val="05227D"/>
          </a:solidFill>
          <a:latin typeface="Garamond" pitchFamily="18" charset="0"/>
        </a:defRPr>
      </a:lvl9pPr>
    </p:titleStyle>
    <p:bodyStyle>
      <a:lvl1pPr marL="342900" indent="-342900" algn="l" rtl="0" eaLnBrk="0" fontAlgn="base" hangingPunct="0">
        <a:spcBef>
          <a:spcPct val="20000"/>
        </a:spcBef>
        <a:spcAft>
          <a:spcPct val="0"/>
        </a:spcAft>
        <a:buClr>
          <a:srgbClr val="05227D"/>
        </a:buClr>
        <a:buFont typeface="Wingdings" pitchFamily="2" charset="2"/>
        <a:buChar char="Ø"/>
        <a:defRPr sz="3000">
          <a:solidFill>
            <a:schemeClr val="tx1"/>
          </a:solidFill>
          <a:latin typeface="+mn-lt"/>
          <a:ea typeface="+mn-ea"/>
          <a:cs typeface="+mn-cs"/>
        </a:defRPr>
      </a:lvl1pPr>
      <a:lvl2pPr marL="669925" indent="-325438" algn="l" rtl="0" eaLnBrk="0" fontAlgn="base" hangingPunct="0">
        <a:spcBef>
          <a:spcPct val="20000"/>
        </a:spcBef>
        <a:spcAft>
          <a:spcPct val="0"/>
        </a:spcAft>
        <a:buClr>
          <a:srgbClr val="05227D"/>
        </a:buClr>
        <a:buFont typeface="Wingdings" pitchFamily="2" charset="2"/>
        <a:buChar char="Ø"/>
        <a:defRPr sz="2600">
          <a:solidFill>
            <a:schemeClr val="tx1"/>
          </a:solidFill>
          <a:latin typeface="+mn-lt"/>
        </a:defRPr>
      </a:lvl2pPr>
      <a:lvl3pPr marL="1022350" indent="-350838" algn="l" rtl="0" eaLnBrk="0" fontAlgn="base" hangingPunct="0">
        <a:spcBef>
          <a:spcPct val="20000"/>
        </a:spcBef>
        <a:spcAft>
          <a:spcPct val="0"/>
        </a:spcAft>
        <a:buClr>
          <a:srgbClr val="05227D"/>
        </a:buClr>
        <a:buFont typeface="Wingdings" pitchFamily="2" charset="2"/>
        <a:buChar char="Ø"/>
        <a:defRPr sz="2200">
          <a:solidFill>
            <a:schemeClr val="tx1"/>
          </a:solidFill>
          <a:latin typeface="+mn-lt"/>
        </a:defRPr>
      </a:lvl3pPr>
      <a:lvl4pPr marL="1339850" indent="-315913" algn="l" rtl="0" eaLnBrk="0" fontAlgn="base" hangingPunct="0">
        <a:spcBef>
          <a:spcPct val="20000"/>
        </a:spcBef>
        <a:spcAft>
          <a:spcPct val="0"/>
        </a:spcAft>
        <a:buClr>
          <a:srgbClr val="05227D"/>
        </a:buClr>
        <a:buFont typeface="Wingdings" pitchFamily="2" charset="2"/>
        <a:buChar char="Ø"/>
        <a:defRPr sz="2000">
          <a:solidFill>
            <a:schemeClr val="tx1"/>
          </a:solidFill>
          <a:latin typeface="+mn-lt"/>
        </a:defRPr>
      </a:lvl4pPr>
      <a:lvl5pPr marL="1681163" indent="-339725" algn="l" rtl="0" eaLnBrk="0" fontAlgn="base" hangingPunct="0">
        <a:spcBef>
          <a:spcPct val="20000"/>
        </a:spcBef>
        <a:spcAft>
          <a:spcPct val="0"/>
        </a:spcAft>
        <a:buClr>
          <a:srgbClr val="05227D"/>
        </a:buClr>
        <a:buFont typeface="Wingdings" pitchFamily="2" charset="2"/>
        <a:buChar char="Ø"/>
        <a:defRPr sz="2000">
          <a:solidFill>
            <a:schemeClr val="tx1"/>
          </a:solidFill>
          <a:latin typeface="+mn-lt"/>
        </a:defRPr>
      </a:lvl5pPr>
      <a:lvl6pPr marL="2138363" indent="-339725" algn="l" rtl="0" fontAlgn="base">
        <a:spcBef>
          <a:spcPct val="20000"/>
        </a:spcBef>
        <a:spcAft>
          <a:spcPct val="0"/>
        </a:spcAft>
        <a:buClr>
          <a:srgbClr val="05227D"/>
        </a:buClr>
        <a:buFont typeface="Wingdings" pitchFamily="2" charset="2"/>
        <a:buChar char="Ø"/>
        <a:defRPr sz="2000">
          <a:solidFill>
            <a:schemeClr val="tx1"/>
          </a:solidFill>
          <a:latin typeface="+mn-lt"/>
        </a:defRPr>
      </a:lvl6pPr>
      <a:lvl7pPr marL="2595563" indent="-339725" algn="l" rtl="0" fontAlgn="base">
        <a:spcBef>
          <a:spcPct val="20000"/>
        </a:spcBef>
        <a:spcAft>
          <a:spcPct val="0"/>
        </a:spcAft>
        <a:buClr>
          <a:srgbClr val="05227D"/>
        </a:buClr>
        <a:buFont typeface="Wingdings" pitchFamily="2" charset="2"/>
        <a:buChar char="Ø"/>
        <a:defRPr sz="2000">
          <a:solidFill>
            <a:schemeClr val="tx1"/>
          </a:solidFill>
          <a:latin typeface="+mn-lt"/>
        </a:defRPr>
      </a:lvl7pPr>
      <a:lvl8pPr marL="3052763" indent="-339725" algn="l" rtl="0" fontAlgn="base">
        <a:spcBef>
          <a:spcPct val="20000"/>
        </a:spcBef>
        <a:spcAft>
          <a:spcPct val="0"/>
        </a:spcAft>
        <a:buClr>
          <a:srgbClr val="05227D"/>
        </a:buClr>
        <a:buFont typeface="Wingdings" pitchFamily="2" charset="2"/>
        <a:buChar char="Ø"/>
        <a:defRPr sz="2000">
          <a:solidFill>
            <a:schemeClr val="tx1"/>
          </a:solidFill>
          <a:latin typeface="+mn-lt"/>
        </a:defRPr>
      </a:lvl8pPr>
      <a:lvl9pPr marL="3509963" indent="-339725" algn="l" rtl="0" fontAlgn="base">
        <a:spcBef>
          <a:spcPct val="20000"/>
        </a:spcBef>
        <a:spcAft>
          <a:spcPct val="0"/>
        </a:spcAft>
        <a:buClr>
          <a:srgbClr val="05227D"/>
        </a:buClr>
        <a:buFont typeface="Wingdings" pitchFamily="2" charset="2"/>
        <a:buChar char="Ø"/>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560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ClrTx/>
              <a:buSzTx/>
              <a:buFontTx/>
              <a:buNone/>
              <a:defRPr sz="1400" b="0">
                <a:latin typeface="Arial" pitchFamily="34" charset="0"/>
              </a:defRPr>
            </a:lvl1pPr>
          </a:lstStyle>
          <a:p>
            <a:pPr>
              <a:defRPr/>
            </a:pPr>
            <a:fld id="{E292D83C-A296-41A9-A656-722CB83B5256}" type="datetime8">
              <a:rPr lang="en-US"/>
              <a:pPr>
                <a:defRPr/>
              </a:pPr>
              <a:t>12/2/2015 2:05 PM</a:t>
            </a:fld>
            <a:endParaRPr lang="en-US"/>
          </a:p>
        </p:txBody>
      </p:sp>
      <p:sp>
        <p:nvSpPr>
          <p:cNvPr id="25605" name="Rectangle 5"/>
          <p:cNvSpPr>
            <a:spLocks noGrp="1" noChangeArrowheads="1"/>
          </p:cNvSpPr>
          <p:nvPr>
            <p:ph type="ftr" sz="quarter" idx="3"/>
          </p:nvPr>
        </p:nvSpPr>
        <p:spPr bwMode="auto">
          <a:xfrm>
            <a:off x="3124200" y="6245225"/>
            <a:ext cx="3198813"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buClrTx/>
              <a:buSzTx/>
              <a:buFontTx/>
              <a:buNone/>
              <a:defRPr sz="1400" b="0">
                <a:latin typeface="Arial" pitchFamily="34" charset="0"/>
              </a:defRPr>
            </a:lvl1pPr>
          </a:lstStyle>
          <a:p>
            <a:pPr>
              <a:defRPr/>
            </a:pPr>
            <a:r>
              <a:rPr lang="en-US"/>
              <a:t>AKSTATECS\2009.03.06 Rating Presentation\AK Financial Update March 6 2009_v2.ppt</a:t>
            </a:r>
          </a:p>
        </p:txBody>
      </p:sp>
      <p:sp>
        <p:nvSpPr>
          <p:cNvPr id="2560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ClrTx/>
              <a:buSzTx/>
              <a:buFontTx/>
              <a:buNone/>
              <a:defRPr sz="1400" b="0">
                <a:latin typeface="Arial" pitchFamily="34" charset="0"/>
              </a:defRPr>
            </a:lvl1pPr>
          </a:lstStyle>
          <a:p>
            <a:pPr>
              <a:defRPr/>
            </a:pPr>
            <a:fld id="{DC4C1F9A-27BE-4736-8E89-8BE062173DD2}"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113" r:id="rId1"/>
    <p:sldLayoutId id="2147484114" r:id="rId2"/>
    <p:sldLayoutId id="2147484115" r:id="rId3"/>
    <p:sldLayoutId id="2147484116" r:id="rId4"/>
    <p:sldLayoutId id="2147484117" r:id="rId5"/>
    <p:sldLayoutId id="2147484118" r:id="rId6"/>
    <p:sldLayoutId id="2147484119" r:id="rId7"/>
    <p:sldLayoutId id="2147484120" r:id="rId8"/>
    <p:sldLayoutId id="2147484121" r:id="rId9"/>
    <p:sldLayoutId id="2147484122" r:id="rId10"/>
    <p:sldLayoutId id="2147484123" r:id="rId11"/>
  </p:sldLayoutIdLst>
  <p:hf hdr="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mailto:randall.hoffbeck@alaska.gov" TargetMode="External"/><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hyperlink" Target="mailto:Pat.Pitney@alask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4"/>
          <p:cNvGrpSpPr>
            <a:grpSpLocks noChangeAspect="1"/>
          </p:cNvGrpSpPr>
          <p:nvPr/>
        </p:nvGrpSpPr>
        <p:grpSpPr bwMode="auto">
          <a:xfrm>
            <a:off x="1295400" y="260735"/>
            <a:ext cx="6477000" cy="5835265"/>
            <a:chOff x="1152" y="702"/>
            <a:chExt cx="3472" cy="3128"/>
          </a:xfrm>
        </p:grpSpPr>
        <p:sp>
          <p:nvSpPr>
            <p:cNvPr id="5" name="AutoShape 3"/>
            <p:cNvSpPr>
              <a:spLocks noChangeAspect="1" noChangeArrowheads="1" noTextEdit="1"/>
            </p:cNvSpPr>
            <p:nvPr/>
          </p:nvSpPr>
          <p:spPr bwMode="auto">
            <a:xfrm>
              <a:off x="1152" y="703"/>
              <a:ext cx="3421" cy="3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Rectangle 5"/>
            <p:cNvSpPr>
              <a:spLocks noChangeArrowheads="1"/>
            </p:cNvSpPr>
            <p:nvPr/>
          </p:nvSpPr>
          <p:spPr bwMode="auto">
            <a:xfrm>
              <a:off x="2805" y="702"/>
              <a:ext cx="59"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Bef>
                  <a:spcPct val="0"/>
                </a:spcBef>
                <a:defRPr>
                  <a:solidFill>
                    <a:schemeClr val="tx1"/>
                  </a:solidFill>
                  <a:latin typeface="Arial" panose="020B0604020202020204" pitchFamily="34" charset="0"/>
                </a:defRPr>
              </a:lvl1pPr>
              <a:lvl2pPr eaLnBrk="0" hangingPunct="0">
                <a:spcBef>
                  <a:spcPct val="0"/>
                </a:spcBef>
                <a:defRPr>
                  <a:solidFill>
                    <a:schemeClr val="tx1"/>
                  </a:solidFill>
                  <a:latin typeface="Arial" panose="020B0604020202020204" pitchFamily="34" charset="0"/>
                </a:defRPr>
              </a:lvl2pPr>
              <a:lvl3pPr eaLnBrk="0" hangingPunct="0">
                <a:spcBef>
                  <a:spcPct val="0"/>
                </a:spcBef>
                <a:defRPr>
                  <a:solidFill>
                    <a:schemeClr val="tx1"/>
                  </a:solidFill>
                  <a:latin typeface="Arial" panose="020B0604020202020204" pitchFamily="34" charset="0"/>
                </a:defRPr>
              </a:lvl3pPr>
              <a:lvl4pPr eaLnBrk="0" hangingPunct="0">
                <a:spcBef>
                  <a:spcPct val="0"/>
                </a:spcBef>
                <a:defRPr>
                  <a:solidFill>
                    <a:schemeClr val="tx1"/>
                  </a:solidFill>
                  <a:latin typeface="Arial" panose="020B0604020202020204" pitchFamily="34" charset="0"/>
                </a:defRPr>
              </a:lvl4pPr>
              <a:lvl5pPr eaLnBrk="0" hangingPunct="0">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Light" panose="020F0302020204030204" pitchFamily="34" charset="0"/>
                </a:rPr>
                <a:t> </a:t>
              </a:r>
              <a:endParaRPr kumimoji="0" lang="en-US" sz="1800" b="0" i="0" u="none" strike="noStrike" cap="none" normalizeH="0" baseline="0" smtClean="0">
                <a:ln>
                  <a:noFill/>
                </a:ln>
                <a:solidFill>
                  <a:schemeClr val="tx1"/>
                </a:solidFill>
                <a:effectLst/>
                <a:latin typeface="Arial" panose="020B0604020202020204" pitchFamily="34" charset="0"/>
              </a:endParaRPr>
            </a:p>
          </p:txBody>
        </p:sp>
        <p:sp>
          <p:nvSpPr>
            <p:cNvPr id="7" name="Rectangle 6"/>
            <p:cNvSpPr>
              <a:spLocks noChangeArrowheads="1"/>
            </p:cNvSpPr>
            <p:nvPr/>
          </p:nvSpPr>
          <p:spPr bwMode="auto">
            <a:xfrm>
              <a:off x="1190" y="798"/>
              <a:ext cx="59"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Bef>
                  <a:spcPct val="0"/>
                </a:spcBef>
                <a:defRPr>
                  <a:solidFill>
                    <a:schemeClr val="tx1"/>
                  </a:solidFill>
                  <a:latin typeface="Arial" panose="020B0604020202020204" pitchFamily="34" charset="0"/>
                </a:defRPr>
              </a:lvl1pPr>
              <a:lvl2pPr eaLnBrk="0" hangingPunct="0">
                <a:spcBef>
                  <a:spcPct val="0"/>
                </a:spcBef>
                <a:defRPr>
                  <a:solidFill>
                    <a:schemeClr val="tx1"/>
                  </a:solidFill>
                  <a:latin typeface="Arial" panose="020B0604020202020204" pitchFamily="34" charset="0"/>
                </a:defRPr>
              </a:lvl2pPr>
              <a:lvl3pPr eaLnBrk="0" hangingPunct="0">
                <a:spcBef>
                  <a:spcPct val="0"/>
                </a:spcBef>
                <a:defRPr>
                  <a:solidFill>
                    <a:schemeClr val="tx1"/>
                  </a:solidFill>
                  <a:latin typeface="Arial" panose="020B0604020202020204" pitchFamily="34" charset="0"/>
                </a:defRPr>
              </a:lvl3pPr>
              <a:lvl4pPr eaLnBrk="0" hangingPunct="0">
                <a:spcBef>
                  <a:spcPct val="0"/>
                </a:spcBef>
                <a:defRPr>
                  <a:solidFill>
                    <a:schemeClr val="tx1"/>
                  </a:solidFill>
                  <a:latin typeface="Arial" panose="020B0604020202020204" pitchFamily="34" charset="0"/>
                </a:defRPr>
              </a:lvl4pPr>
              <a:lvl5pPr eaLnBrk="0" hangingPunct="0">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panose="020F0502020204030204" pitchFamily="34" charset="0"/>
                </a:rPr>
                <a:t> </a:t>
              </a:r>
              <a:endParaRPr kumimoji="0" lang="en-US" sz="1800" b="0" i="0" u="none" strike="noStrike" cap="none" normalizeH="0" baseline="0" smtClean="0">
                <a:ln>
                  <a:noFill/>
                </a:ln>
                <a:solidFill>
                  <a:schemeClr val="tx1"/>
                </a:solidFill>
                <a:effectLst/>
                <a:latin typeface="Arial" panose="020B0604020202020204" pitchFamily="34" charset="0"/>
              </a:endParaRPr>
            </a:p>
          </p:txBody>
        </p:sp>
        <p:sp>
          <p:nvSpPr>
            <p:cNvPr id="9" name="Rectangle 7"/>
            <p:cNvSpPr>
              <a:spLocks noChangeArrowheads="1"/>
            </p:cNvSpPr>
            <p:nvPr/>
          </p:nvSpPr>
          <p:spPr bwMode="auto">
            <a:xfrm>
              <a:off x="1190" y="978"/>
              <a:ext cx="59"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Bef>
                  <a:spcPct val="0"/>
                </a:spcBef>
                <a:defRPr>
                  <a:solidFill>
                    <a:schemeClr val="tx1"/>
                  </a:solidFill>
                  <a:latin typeface="Arial" panose="020B0604020202020204" pitchFamily="34" charset="0"/>
                </a:defRPr>
              </a:lvl1pPr>
              <a:lvl2pPr eaLnBrk="0" hangingPunct="0">
                <a:spcBef>
                  <a:spcPct val="0"/>
                </a:spcBef>
                <a:defRPr>
                  <a:solidFill>
                    <a:schemeClr val="tx1"/>
                  </a:solidFill>
                  <a:latin typeface="Arial" panose="020B0604020202020204" pitchFamily="34" charset="0"/>
                </a:defRPr>
              </a:lvl2pPr>
              <a:lvl3pPr eaLnBrk="0" hangingPunct="0">
                <a:spcBef>
                  <a:spcPct val="0"/>
                </a:spcBef>
                <a:defRPr>
                  <a:solidFill>
                    <a:schemeClr val="tx1"/>
                  </a:solidFill>
                  <a:latin typeface="Arial" panose="020B0604020202020204" pitchFamily="34" charset="0"/>
                </a:defRPr>
              </a:lvl3pPr>
              <a:lvl4pPr eaLnBrk="0" hangingPunct="0">
                <a:spcBef>
                  <a:spcPct val="0"/>
                </a:spcBef>
                <a:defRPr>
                  <a:solidFill>
                    <a:schemeClr val="tx1"/>
                  </a:solidFill>
                  <a:latin typeface="Arial" panose="020B0604020202020204" pitchFamily="34" charset="0"/>
                </a:defRPr>
              </a:lvl4pPr>
              <a:lvl5pPr eaLnBrk="0" hangingPunct="0">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panose="020F0502020204030204" pitchFamily="34" charset="0"/>
                </a:rPr>
                <a:t> </a:t>
              </a:r>
              <a:endParaRPr kumimoji="0" lang="en-US" sz="1800" b="0" i="0" u="none" strike="noStrike" cap="none" normalizeH="0" baseline="0" smtClean="0">
                <a:ln>
                  <a:noFill/>
                </a:ln>
                <a:solidFill>
                  <a:schemeClr val="tx1"/>
                </a:solidFill>
                <a:effectLst/>
                <a:latin typeface="Arial" panose="020B0604020202020204" pitchFamily="34" charset="0"/>
              </a:endParaRPr>
            </a:p>
          </p:txBody>
        </p:sp>
        <p:sp>
          <p:nvSpPr>
            <p:cNvPr id="10" name="Rectangle 8"/>
            <p:cNvSpPr>
              <a:spLocks noChangeArrowheads="1"/>
            </p:cNvSpPr>
            <p:nvPr/>
          </p:nvSpPr>
          <p:spPr bwMode="auto">
            <a:xfrm>
              <a:off x="1190" y="1158"/>
              <a:ext cx="59"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Bef>
                  <a:spcPct val="0"/>
                </a:spcBef>
                <a:defRPr>
                  <a:solidFill>
                    <a:schemeClr val="tx1"/>
                  </a:solidFill>
                  <a:latin typeface="Arial" panose="020B0604020202020204" pitchFamily="34" charset="0"/>
                </a:defRPr>
              </a:lvl1pPr>
              <a:lvl2pPr eaLnBrk="0" hangingPunct="0">
                <a:spcBef>
                  <a:spcPct val="0"/>
                </a:spcBef>
                <a:defRPr>
                  <a:solidFill>
                    <a:schemeClr val="tx1"/>
                  </a:solidFill>
                  <a:latin typeface="Arial" panose="020B0604020202020204" pitchFamily="34" charset="0"/>
                </a:defRPr>
              </a:lvl2pPr>
              <a:lvl3pPr eaLnBrk="0" hangingPunct="0">
                <a:spcBef>
                  <a:spcPct val="0"/>
                </a:spcBef>
                <a:defRPr>
                  <a:solidFill>
                    <a:schemeClr val="tx1"/>
                  </a:solidFill>
                  <a:latin typeface="Arial" panose="020B0604020202020204" pitchFamily="34" charset="0"/>
                </a:defRPr>
              </a:lvl3pPr>
              <a:lvl4pPr eaLnBrk="0" hangingPunct="0">
                <a:spcBef>
                  <a:spcPct val="0"/>
                </a:spcBef>
                <a:defRPr>
                  <a:solidFill>
                    <a:schemeClr val="tx1"/>
                  </a:solidFill>
                  <a:latin typeface="Arial" panose="020B0604020202020204" pitchFamily="34" charset="0"/>
                </a:defRPr>
              </a:lvl4pPr>
              <a:lvl5pPr eaLnBrk="0" hangingPunct="0">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panose="020F0502020204030204" pitchFamily="34" charset="0"/>
                </a:rPr>
                <a:t> </a:t>
              </a:r>
              <a:endParaRPr kumimoji="0" lang="en-US" sz="1800" b="0" i="0" u="none" strike="noStrike" cap="none" normalizeH="0" baseline="0" smtClean="0">
                <a:ln>
                  <a:noFill/>
                </a:ln>
                <a:solidFill>
                  <a:schemeClr val="tx1"/>
                </a:solidFill>
                <a:effectLst/>
                <a:latin typeface="Arial" panose="020B0604020202020204" pitchFamily="34" charset="0"/>
              </a:endParaRPr>
            </a:p>
          </p:txBody>
        </p:sp>
        <p:sp>
          <p:nvSpPr>
            <p:cNvPr id="11" name="Rectangle 9"/>
            <p:cNvSpPr>
              <a:spLocks noChangeArrowheads="1"/>
            </p:cNvSpPr>
            <p:nvPr/>
          </p:nvSpPr>
          <p:spPr bwMode="auto">
            <a:xfrm>
              <a:off x="1190" y="1338"/>
              <a:ext cx="59"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Bef>
                  <a:spcPct val="0"/>
                </a:spcBef>
                <a:defRPr>
                  <a:solidFill>
                    <a:schemeClr val="tx1"/>
                  </a:solidFill>
                  <a:latin typeface="Arial" panose="020B0604020202020204" pitchFamily="34" charset="0"/>
                </a:defRPr>
              </a:lvl1pPr>
              <a:lvl2pPr eaLnBrk="0" hangingPunct="0">
                <a:spcBef>
                  <a:spcPct val="0"/>
                </a:spcBef>
                <a:defRPr>
                  <a:solidFill>
                    <a:schemeClr val="tx1"/>
                  </a:solidFill>
                  <a:latin typeface="Arial" panose="020B0604020202020204" pitchFamily="34" charset="0"/>
                </a:defRPr>
              </a:lvl2pPr>
              <a:lvl3pPr eaLnBrk="0" hangingPunct="0">
                <a:spcBef>
                  <a:spcPct val="0"/>
                </a:spcBef>
                <a:defRPr>
                  <a:solidFill>
                    <a:schemeClr val="tx1"/>
                  </a:solidFill>
                  <a:latin typeface="Arial" panose="020B0604020202020204" pitchFamily="34" charset="0"/>
                </a:defRPr>
              </a:lvl3pPr>
              <a:lvl4pPr eaLnBrk="0" hangingPunct="0">
                <a:spcBef>
                  <a:spcPct val="0"/>
                </a:spcBef>
                <a:defRPr>
                  <a:solidFill>
                    <a:schemeClr val="tx1"/>
                  </a:solidFill>
                  <a:latin typeface="Arial" panose="020B0604020202020204" pitchFamily="34" charset="0"/>
                </a:defRPr>
              </a:lvl4pPr>
              <a:lvl5pPr eaLnBrk="0" hangingPunct="0">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panose="020F0502020204030204" pitchFamily="34" charset="0"/>
                </a:rPr>
                <a:t> </a:t>
              </a:r>
              <a:endParaRPr kumimoji="0" lang="en-US" sz="1800" b="0" i="0" u="none" strike="noStrike" cap="none" normalizeH="0" baseline="0" smtClean="0">
                <a:ln>
                  <a:noFill/>
                </a:ln>
                <a:solidFill>
                  <a:schemeClr val="tx1"/>
                </a:solidFill>
                <a:effectLst/>
                <a:latin typeface="Arial" panose="020B0604020202020204" pitchFamily="34" charset="0"/>
              </a:endParaRPr>
            </a:p>
          </p:txBody>
        </p:sp>
        <p:sp>
          <p:nvSpPr>
            <p:cNvPr id="12" name="Rectangle 10"/>
            <p:cNvSpPr>
              <a:spLocks noChangeArrowheads="1"/>
            </p:cNvSpPr>
            <p:nvPr/>
          </p:nvSpPr>
          <p:spPr bwMode="auto">
            <a:xfrm>
              <a:off x="4565" y="2596"/>
              <a:ext cx="59"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Bef>
                  <a:spcPct val="0"/>
                </a:spcBef>
                <a:defRPr>
                  <a:solidFill>
                    <a:schemeClr val="tx1"/>
                  </a:solidFill>
                  <a:latin typeface="Arial" panose="020B0604020202020204" pitchFamily="34" charset="0"/>
                </a:defRPr>
              </a:lvl1pPr>
              <a:lvl2pPr eaLnBrk="0" hangingPunct="0">
                <a:spcBef>
                  <a:spcPct val="0"/>
                </a:spcBef>
                <a:defRPr>
                  <a:solidFill>
                    <a:schemeClr val="tx1"/>
                  </a:solidFill>
                  <a:latin typeface="Arial" panose="020B0604020202020204" pitchFamily="34" charset="0"/>
                </a:defRPr>
              </a:lvl2pPr>
              <a:lvl3pPr eaLnBrk="0" hangingPunct="0">
                <a:spcBef>
                  <a:spcPct val="0"/>
                </a:spcBef>
                <a:defRPr>
                  <a:solidFill>
                    <a:schemeClr val="tx1"/>
                  </a:solidFill>
                  <a:latin typeface="Arial" panose="020B0604020202020204" pitchFamily="34" charset="0"/>
                </a:defRPr>
              </a:lvl3pPr>
              <a:lvl4pPr eaLnBrk="0" hangingPunct="0">
                <a:spcBef>
                  <a:spcPct val="0"/>
                </a:spcBef>
                <a:defRPr>
                  <a:solidFill>
                    <a:schemeClr val="tx1"/>
                  </a:solidFill>
                  <a:latin typeface="Arial" panose="020B0604020202020204" pitchFamily="34" charset="0"/>
                </a:defRPr>
              </a:lvl4pPr>
              <a:lvl5pPr eaLnBrk="0" hangingPunct="0">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panose="020F0502020204030204" pitchFamily="34" charset="0"/>
                </a:rPr>
                <a:t> </a:t>
              </a:r>
              <a:endParaRPr kumimoji="0" lang="en-US" sz="1800" b="0" i="0" u="none" strike="noStrike" cap="none" normalizeH="0" baseline="0" smtClean="0">
                <a:ln>
                  <a:noFill/>
                </a:ln>
                <a:solidFill>
                  <a:schemeClr val="tx1"/>
                </a:solidFill>
                <a:effectLst/>
                <a:latin typeface="Arial" panose="020B0604020202020204" pitchFamily="34" charset="0"/>
              </a:endParaRPr>
            </a:p>
          </p:txBody>
        </p:sp>
        <p:sp>
          <p:nvSpPr>
            <p:cNvPr id="14" name="Rectangle 12"/>
            <p:cNvSpPr>
              <a:spLocks noChangeArrowheads="1"/>
            </p:cNvSpPr>
            <p:nvPr/>
          </p:nvSpPr>
          <p:spPr bwMode="auto">
            <a:xfrm>
              <a:off x="1253" y="2876"/>
              <a:ext cx="25"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Bef>
                  <a:spcPct val="0"/>
                </a:spcBef>
                <a:defRPr>
                  <a:solidFill>
                    <a:schemeClr val="tx1"/>
                  </a:solidFill>
                  <a:latin typeface="Arial" panose="020B0604020202020204" pitchFamily="34" charset="0"/>
                </a:defRPr>
              </a:lvl1pPr>
              <a:lvl2pPr eaLnBrk="0" hangingPunct="0">
                <a:spcBef>
                  <a:spcPct val="0"/>
                </a:spcBef>
                <a:defRPr>
                  <a:solidFill>
                    <a:schemeClr val="tx1"/>
                  </a:solidFill>
                  <a:latin typeface="Arial" panose="020B0604020202020204" pitchFamily="34" charset="0"/>
                </a:defRPr>
              </a:lvl2pPr>
              <a:lvl3pPr eaLnBrk="0" hangingPunct="0">
                <a:spcBef>
                  <a:spcPct val="0"/>
                </a:spcBef>
                <a:defRPr>
                  <a:solidFill>
                    <a:schemeClr val="tx1"/>
                  </a:solidFill>
                  <a:latin typeface="Arial" panose="020B0604020202020204" pitchFamily="34" charset="0"/>
                </a:defRPr>
              </a:lvl3pPr>
              <a:lvl4pPr eaLnBrk="0" hangingPunct="0">
                <a:spcBef>
                  <a:spcPct val="0"/>
                </a:spcBef>
                <a:defRPr>
                  <a:solidFill>
                    <a:schemeClr val="tx1"/>
                  </a:solidFill>
                  <a:latin typeface="Arial" panose="020B0604020202020204" pitchFamily="34" charset="0"/>
                </a:defRPr>
              </a:lvl4pPr>
              <a:lvl5pPr eaLnBrk="0" hangingPunct="0">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buClrTx/>
                <a:buSzTx/>
                <a:buNone/>
              </a:pPr>
              <a:r>
                <a:rPr kumimoji="0" lang="en-US" sz="1600" b="1" i="0" u="none" strike="noStrike" cap="none" normalizeH="0" baseline="0" dirty="0" smtClean="0">
                  <a:ln>
                    <a:noFill/>
                  </a:ln>
                  <a:solidFill>
                    <a:srgbClr val="000000"/>
                  </a:solidFill>
                  <a:effectLst/>
                  <a:latin typeface="Calibri" panose="020F0502020204030204" pitchFamily="34" charset="0"/>
                </a:rPr>
                <a:t> </a:t>
              </a:r>
              <a:endParaRPr kumimoji="0" lang="en-US" sz="1800" b="0" i="0" u="none" strike="noStrike" cap="none" normalizeH="0" baseline="0" dirty="0" smtClean="0">
                <a:ln>
                  <a:noFill/>
                </a:ln>
                <a:solidFill>
                  <a:schemeClr val="tx1"/>
                </a:solidFill>
                <a:effectLst/>
                <a:latin typeface="Arial" panose="020B0604020202020204" pitchFamily="34" charset="0"/>
              </a:endParaRPr>
            </a:p>
          </p:txBody>
        </p:sp>
        <p:sp>
          <p:nvSpPr>
            <p:cNvPr id="15" name="Rectangle 13"/>
            <p:cNvSpPr>
              <a:spLocks noChangeArrowheads="1"/>
            </p:cNvSpPr>
            <p:nvPr/>
          </p:nvSpPr>
          <p:spPr bwMode="auto">
            <a:xfrm>
              <a:off x="3200" y="2855"/>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Bef>
                  <a:spcPct val="0"/>
                </a:spcBef>
                <a:defRPr>
                  <a:solidFill>
                    <a:schemeClr val="tx1"/>
                  </a:solidFill>
                  <a:latin typeface="Arial" panose="020B0604020202020204" pitchFamily="34" charset="0"/>
                </a:defRPr>
              </a:lvl1pPr>
              <a:lvl2pPr eaLnBrk="0" hangingPunct="0">
                <a:spcBef>
                  <a:spcPct val="0"/>
                </a:spcBef>
                <a:defRPr>
                  <a:solidFill>
                    <a:schemeClr val="tx1"/>
                  </a:solidFill>
                  <a:latin typeface="Arial" panose="020B0604020202020204" pitchFamily="34" charset="0"/>
                </a:defRPr>
              </a:lvl2pPr>
              <a:lvl3pPr eaLnBrk="0" hangingPunct="0">
                <a:spcBef>
                  <a:spcPct val="0"/>
                </a:spcBef>
                <a:defRPr>
                  <a:solidFill>
                    <a:schemeClr val="tx1"/>
                  </a:solidFill>
                  <a:latin typeface="Arial" panose="020B0604020202020204" pitchFamily="34" charset="0"/>
                </a:defRPr>
              </a:lvl3pPr>
              <a:lvl4pPr eaLnBrk="0" hangingPunct="0">
                <a:spcBef>
                  <a:spcPct val="0"/>
                </a:spcBef>
                <a:defRPr>
                  <a:solidFill>
                    <a:schemeClr val="tx1"/>
                  </a:solidFill>
                  <a:latin typeface="Arial" panose="020B0604020202020204" pitchFamily="34" charset="0"/>
                </a:defRPr>
              </a:lvl4pPr>
              <a:lvl5pPr eaLnBrk="0" hangingPunct="0">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anose="020B0604020202020204" pitchFamily="34" charset="0"/>
              </a:endParaRPr>
            </a:p>
          </p:txBody>
        </p:sp>
        <p:sp>
          <p:nvSpPr>
            <p:cNvPr id="16" name="Rectangle 14"/>
            <p:cNvSpPr>
              <a:spLocks noChangeArrowheads="1"/>
            </p:cNvSpPr>
            <p:nvPr/>
          </p:nvSpPr>
          <p:spPr bwMode="auto">
            <a:xfrm>
              <a:off x="3967" y="2855"/>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Bef>
                  <a:spcPct val="0"/>
                </a:spcBef>
                <a:defRPr>
                  <a:solidFill>
                    <a:schemeClr val="tx1"/>
                  </a:solidFill>
                  <a:latin typeface="Arial" panose="020B0604020202020204" pitchFamily="34" charset="0"/>
                </a:defRPr>
              </a:lvl1pPr>
              <a:lvl2pPr eaLnBrk="0" hangingPunct="0">
                <a:spcBef>
                  <a:spcPct val="0"/>
                </a:spcBef>
                <a:defRPr>
                  <a:solidFill>
                    <a:schemeClr val="tx1"/>
                  </a:solidFill>
                  <a:latin typeface="Arial" panose="020B0604020202020204" pitchFamily="34" charset="0"/>
                </a:defRPr>
              </a:lvl2pPr>
              <a:lvl3pPr eaLnBrk="0" hangingPunct="0">
                <a:spcBef>
                  <a:spcPct val="0"/>
                </a:spcBef>
                <a:defRPr>
                  <a:solidFill>
                    <a:schemeClr val="tx1"/>
                  </a:solidFill>
                  <a:latin typeface="Arial" panose="020B0604020202020204" pitchFamily="34" charset="0"/>
                </a:defRPr>
              </a:lvl3pPr>
              <a:lvl4pPr eaLnBrk="0" hangingPunct="0">
                <a:spcBef>
                  <a:spcPct val="0"/>
                </a:spcBef>
                <a:defRPr>
                  <a:solidFill>
                    <a:schemeClr val="tx1"/>
                  </a:solidFill>
                  <a:latin typeface="Arial" panose="020B0604020202020204" pitchFamily="34" charset="0"/>
                </a:defRPr>
              </a:lvl4pPr>
              <a:lvl5pPr eaLnBrk="0" hangingPunct="0">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anose="020B0604020202020204" pitchFamily="34" charset="0"/>
              </a:endParaRPr>
            </a:p>
          </p:txBody>
        </p:sp>
        <p:sp>
          <p:nvSpPr>
            <p:cNvPr id="17" name="Rectangle 15"/>
            <p:cNvSpPr>
              <a:spLocks noChangeArrowheads="1"/>
            </p:cNvSpPr>
            <p:nvPr/>
          </p:nvSpPr>
          <p:spPr bwMode="auto">
            <a:xfrm>
              <a:off x="4006" y="2855"/>
              <a:ext cx="29"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Bef>
                  <a:spcPct val="0"/>
                </a:spcBef>
                <a:defRPr>
                  <a:solidFill>
                    <a:schemeClr val="tx1"/>
                  </a:solidFill>
                  <a:latin typeface="Arial" panose="020B0604020202020204" pitchFamily="34" charset="0"/>
                </a:defRPr>
              </a:lvl1pPr>
              <a:lvl2pPr eaLnBrk="0" hangingPunct="0">
                <a:spcBef>
                  <a:spcPct val="0"/>
                </a:spcBef>
                <a:defRPr>
                  <a:solidFill>
                    <a:schemeClr val="tx1"/>
                  </a:solidFill>
                  <a:latin typeface="Arial" panose="020B0604020202020204" pitchFamily="34" charset="0"/>
                </a:defRPr>
              </a:lvl2pPr>
              <a:lvl3pPr eaLnBrk="0" hangingPunct="0">
                <a:spcBef>
                  <a:spcPct val="0"/>
                </a:spcBef>
                <a:defRPr>
                  <a:solidFill>
                    <a:schemeClr val="tx1"/>
                  </a:solidFill>
                  <a:latin typeface="Arial" panose="020B0604020202020204" pitchFamily="34" charset="0"/>
                </a:defRPr>
              </a:lvl3pPr>
              <a:lvl4pPr eaLnBrk="0" hangingPunct="0">
                <a:spcBef>
                  <a:spcPct val="0"/>
                </a:spcBef>
                <a:defRPr>
                  <a:solidFill>
                    <a:schemeClr val="tx1"/>
                  </a:solidFill>
                  <a:latin typeface="Arial" panose="020B0604020202020204" pitchFamily="34" charset="0"/>
                </a:defRPr>
              </a:lvl4pPr>
              <a:lvl5pPr eaLnBrk="0" hangingPunct="0">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000000"/>
                  </a:solidFill>
                  <a:effectLst/>
                  <a:latin typeface="Calibri" panose="020F0502020204030204" pitchFamily="34" charset="0"/>
                </a:rPr>
                <a:t> </a:t>
              </a:r>
              <a:endParaRPr kumimoji="0" lang="en-US" sz="1800" b="0" i="0" u="none" strike="noStrike" cap="none" normalizeH="0" baseline="0" dirty="0" smtClean="0">
                <a:ln>
                  <a:noFill/>
                </a:ln>
                <a:solidFill>
                  <a:schemeClr val="tx1"/>
                </a:solidFill>
                <a:effectLst/>
                <a:latin typeface="Arial" panose="020B0604020202020204" pitchFamily="34" charset="0"/>
              </a:endParaRPr>
            </a:p>
          </p:txBody>
        </p:sp>
        <p:sp>
          <p:nvSpPr>
            <p:cNvPr id="18" name="Rectangle 16"/>
            <p:cNvSpPr>
              <a:spLocks noChangeArrowheads="1"/>
            </p:cNvSpPr>
            <p:nvPr/>
          </p:nvSpPr>
          <p:spPr bwMode="auto">
            <a:xfrm>
              <a:off x="2408" y="3010"/>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Bef>
                  <a:spcPct val="0"/>
                </a:spcBef>
                <a:defRPr>
                  <a:solidFill>
                    <a:schemeClr val="tx1"/>
                  </a:solidFill>
                  <a:latin typeface="Arial" panose="020B0604020202020204" pitchFamily="34" charset="0"/>
                </a:defRPr>
              </a:lvl1pPr>
              <a:lvl2pPr eaLnBrk="0" hangingPunct="0">
                <a:spcBef>
                  <a:spcPct val="0"/>
                </a:spcBef>
                <a:defRPr>
                  <a:solidFill>
                    <a:schemeClr val="tx1"/>
                  </a:solidFill>
                  <a:latin typeface="Arial" panose="020B0604020202020204" pitchFamily="34" charset="0"/>
                </a:defRPr>
              </a:lvl2pPr>
              <a:lvl3pPr eaLnBrk="0" hangingPunct="0">
                <a:spcBef>
                  <a:spcPct val="0"/>
                </a:spcBef>
                <a:defRPr>
                  <a:solidFill>
                    <a:schemeClr val="tx1"/>
                  </a:solidFill>
                  <a:latin typeface="Arial" panose="020B0604020202020204" pitchFamily="34" charset="0"/>
                </a:defRPr>
              </a:lvl3pPr>
              <a:lvl4pPr eaLnBrk="0" hangingPunct="0">
                <a:spcBef>
                  <a:spcPct val="0"/>
                </a:spcBef>
                <a:defRPr>
                  <a:solidFill>
                    <a:schemeClr val="tx1"/>
                  </a:solidFill>
                  <a:latin typeface="Arial" panose="020B0604020202020204" pitchFamily="34" charset="0"/>
                </a:defRPr>
              </a:lvl4pPr>
              <a:lvl5pPr eaLnBrk="0" hangingPunct="0">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anose="020B0604020202020204" pitchFamily="34" charset="0"/>
              </a:endParaRPr>
            </a:p>
          </p:txBody>
        </p:sp>
        <p:sp>
          <p:nvSpPr>
            <p:cNvPr id="19" name="Rectangle 17"/>
            <p:cNvSpPr>
              <a:spLocks noChangeArrowheads="1"/>
            </p:cNvSpPr>
            <p:nvPr/>
          </p:nvSpPr>
          <p:spPr bwMode="auto">
            <a:xfrm>
              <a:off x="3202" y="2862"/>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Bef>
                  <a:spcPct val="0"/>
                </a:spcBef>
                <a:defRPr>
                  <a:solidFill>
                    <a:schemeClr val="tx1"/>
                  </a:solidFill>
                  <a:latin typeface="Arial" panose="020B0604020202020204" pitchFamily="34" charset="0"/>
                </a:defRPr>
              </a:lvl1pPr>
              <a:lvl2pPr eaLnBrk="0" hangingPunct="0">
                <a:spcBef>
                  <a:spcPct val="0"/>
                </a:spcBef>
                <a:defRPr>
                  <a:solidFill>
                    <a:schemeClr val="tx1"/>
                  </a:solidFill>
                  <a:latin typeface="Arial" panose="020B0604020202020204" pitchFamily="34" charset="0"/>
                </a:defRPr>
              </a:lvl2pPr>
              <a:lvl3pPr eaLnBrk="0" hangingPunct="0">
                <a:spcBef>
                  <a:spcPct val="0"/>
                </a:spcBef>
                <a:defRPr>
                  <a:solidFill>
                    <a:schemeClr val="tx1"/>
                  </a:solidFill>
                  <a:latin typeface="Arial" panose="020B0604020202020204" pitchFamily="34" charset="0"/>
                </a:defRPr>
              </a:lvl3pPr>
              <a:lvl4pPr eaLnBrk="0" hangingPunct="0">
                <a:spcBef>
                  <a:spcPct val="0"/>
                </a:spcBef>
                <a:defRPr>
                  <a:solidFill>
                    <a:schemeClr val="tx1"/>
                  </a:solidFill>
                  <a:latin typeface="Arial" panose="020B0604020202020204" pitchFamily="34" charset="0"/>
                </a:defRPr>
              </a:lvl4pPr>
              <a:lvl5pPr eaLnBrk="0" hangingPunct="0">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anose="020B0604020202020204" pitchFamily="34" charset="0"/>
              </a:endParaRPr>
            </a:p>
          </p:txBody>
        </p:sp>
        <p:sp>
          <p:nvSpPr>
            <p:cNvPr id="20" name="Rectangle 18"/>
            <p:cNvSpPr>
              <a:spLocks noChangeArrowheads="1"/>
            </p:cNvSpPr>
            <p:nvPr/>
          </p:nvSpPr>
          <p:spPr bwMode="auto">
            <a:xfrm>
              <a:off x="2805" y="3283"/>
              <a:ext cx="59"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Bef>
                  <a:spcPct val="0"/>
                </a:spcBef>
                <a:defRPr>
                  <a:solidFill>
                    <a:schemeClr val="tx1"/>
                  </a:solidFill>
                  <a:latin typeface="Arial" panose="020B0604020202020204" pitchFamily="34" charset="0"/>
                </a:defRPr>
              </a:lvl1pPr>
              <a:lvl2pPr eaLnBrk="0" hangingPunct="0">
                <a:spcBef>
                  <a:spcPct val="0"/>
                </a:spcBef>
                <a:defRPr>
                  <a:solidFill>
                    <a:schemeClr val="tx1"/>
                  </a:solidFill>
                  <a:latin typeface="Arial" panose="020B0604020202020204" pitchFamily="34" charset="0"/>
                </a:defRPr>
              </a:lvl2pPr>
              <a:lvl3pPr eaLnBrk="0" hangingPunct="0">
                <a:spcBef>
                  <a:spcPct val="0"/>
                </a:spcBef>
                <a:defRPr>
                  <a:solidFill>
                    <a:schemeClr val="tx1"/>
                  </a:solidFill>
                  <a:latin typeface="Arial" panose="020B0604020202020204" pitchFamily="34" charset="0"/>
                </a:defRPr>
              </a:lvl3pPr>
              <a:lvl4pPr eaLnBrk="0" hangingPunct="0">
                <a:spcBef>
                  <a:spcPct val="0"/>
                </a:spcBef>
                <a:defRPr>
                  <a:solidFill>
                    <a:schemeClr val="tx1"/>
                  </a:solidFill>
                  <a:latin typeface="Arial" panose="020B0604020202020204" pitchFamily="34" charset="0"/>
                </a:defRPr>
              </a:lvl4pPr>
              <a:lvl5pPr eaLnBrk="0" hangingPunct="0">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panose="020F0502020204030204" pitchFamily="34" charset="0"/>
                </a:rPr>
                <a:t> </a:t>
              </a:r>
              <a:endParaRPr kumimoji="0" lang="en-US" sz="1800" b="0" i="0" u="none" strike="noStrike" cap="none" normalizeH="0" baseline="0" smtClean="0">
                <a:ln>
                  <a:noFill/>
                </a:ln>
                <a:solidFill>
                  <a:schemeClr val="tx1"/>
                </a:solidFill>
                <a:effectLst/>
                <a:latin typeface="Arial" panose="020B0604020202020204" pitchFamily="34" charset="0"/>
              </a:endParaRPr>
            </a:p>
          </p:txBody>
        </p:sp>
        <p:sp>
          <p:nvSpPr>
            <p:cNvPr id="21" name="Rectangle 19"/>
            <p:cNvSpPr>
              <a:spLocks noChangeArrowheads="1"/>
            </p:cNvSpPr>
            <p:nvPr/>
          </p:nvSpPr>
          <p:spPr bwMode="auto">
            <a:xfrm>
              <a:off x="1152" y="3265"/>
              <a:ext cx="3307" cy="3"/>
            </a:xfrm>
            <a:prstGeom prst="rect">
              <a:avLst/>
            </a:prstGeom>
            <a:solidFill>
              <a:srgbClr val="5B9BD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Rectangle 21"/>
            <p:cNvSpPr>
              <a:spLocks noChangeArrowheads="1"/>
            </p:cNvSpPr>
            <p:nvPr/>
          </p:nvSpPr>
          <p:spPr bwMode="auto">
            <a:xfrm>
              <a:off x="3518" y="3411"/>
              <a:ext cx="60"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Bef>
                  <a:spcPct val="0"/>
                </a:spcBef>
                <a:defRPr>
                  <a:solidFill>
                    <a:schemeClr val="tx1"/>
                  </a:solidFill>
                  <a:latin typeface="Arial" panose="020B0604020202020204" pitchFamily="34" charset="0"/>
                </a:defRPr>
              </a:lvl1pPr>
              <a:lvl2pPr eaLnBrk="0" hangingPunct="0">
                <a:spcBef>
                  <a:spcPct val="0"/>
                </a:spcBef>
                <a:defRPr>
                  <a:solidFill>
                    <a:schemeClr val="tx1"/>
                  </a:solidFill>
                  <a:latin typeface="Arial" panose="020B0604020202020204" pitchFamily="34" charset="0"/>
                </a:defRPr>
              </a:lvl2pPr>
              <a:lvl3pPr eaLnBrk="0" hangingPunct="0">
                <a:spcBef>
                  <a:spcPct val="0"/>
                </a:spcBef>
                <a:defRPr>
                  <a:solidFill>
                    <a:schemeClr val="tx1"/>
                  </a:solidFill>
                  <a:latin typeface="Arial" panose="020B0604020202020204" pitchFamily="34" charset="0"/>
                </a:defRPr>
              </a:lvl3pPr>
              <a:lvl4pPr eaLnBrk="0" hangingPunct="0">
                <a:spcBef>
                  <a:spcPct val="0"/>
                </a:spcBef>
                <a:defRPr>
                  <a:solidFill>
                    <a:schemeClr val="tx1"/>
                  </a:solidFill>
                  <a:latin typeface="Arial" panose="020B0604020202020204" pitchFamily="34" charset="0"/>
                </a:defRPr>
              </a:lvl4pPr>
              <a:lvl5pPr eaLnBrk="0" hangingPunct="0">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1" i="0" u="none" strike="noStrike" cap="none" normalizeH="0" baseline="0" smtClean="0">
                  <a:ln>
                    <a:noFill/>
                  </a:ln>
                  <a:solidFill>
                    <a:srgbClr val="000000"/>
                  </a:solidFill>
                  <a:effectLst/>
                  <a:latin typeface="Calibri" panose="020F0502020204030204" pitchFamily="34" charset="0"/>
                </a:rPr>
                <a:t> </a:t>
              </a:r>
              <a:endParaRPr kumimoji="0" lang="en-US" sz="1800" b="0" i="0" u="none" strike="noStrike" cap="none" normalizeH="0" baseline="0" smtClean="0">
                <a:ln>
                  <a:noFill/>
                </a:ln>
                <a:solidFill>
                  <a:schemeClr val="tx1"/>
                </a:solidFill>
                <a:effectLst/>
                <a:latin typeface="Arial" panose="020B0604020202020204" pitchFamily="34" charset="0"/>
              </a:endParaRPr>
            </a:p>
          </p:txBody>
        </p:sp>
        <p:sp>
          <p:nvSpPr>
            <p:cNvPr id="24" name="Rectangle 22"/>
            <p:cNvSpPr>
              <a:spLocks noChangeArrowheads="1"/>
            </p:cNvSpPr>
            <p:nvPr/>
          </p:nvSpPr>
          <p:spPr bwMode="auto">
            <a:xfrm>
              <a:off x="1275" y="2613"/>
              <a:ext cx="2730"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hangingPunct="0">
                <a:spcBef>
                  <a:spcPct val="0"/>
                </a:spcBef>
                <a:defRPr>
                  <a:solidFill>
                    <a:schemeClr val="tx1"/>
                  </a:solidFill>
                  <a:latin typeface="Arial" panose="020B0604020202020204" pitchFamily="34" charset="0"/>
                </a:defRPr>
              </a:lvl1pPr>
              <a:lvl2pPr eaLnBrk="0" hangingPunct="0">
                <a:spcBef>
                  <a:spcPct val="0"/>
                </a:spcBef>
                <a:defRPr>
                  <a:solidFill>
                    <a:schemeClr val="tx1"/>
                  </a:solidFill>
                  <a:latin typeface="Arial" panose="020B0604020202020204" pitchFamily="34" charset="0"/>
                </a:defRPr>
              </a:lvl2pPr>
              <a:lvl3pPr eaLnBrk="0" hangingPunct="0">
                <a:spcBef>
                  <a:spcPct val="0"/>
                </a:spcBef>
                <a:defRPr>
                  <a:solidFill>
                    <a:schemeClr val="tx1"/>
                  </a:solidFill>
                  <a:latin typeface="Arial" panose="020B0604020202020204" pitchFamily="34" charset="0"/>
                </a:defRPr>
              </a:lvl3pPr>
              <a:lvl4pPr eaLnBrk="0" hangingPunct="0">
                <a:spcBef>
                  <a:spcPct val="0"/>
                </a:spcBef>
                <a:defRPr>
                  <a:solidFill>
                    <a:schemeClr val="tx1"/>
                  </a:solidFill>
                  <a:latin typeface="Arial" panose="020B0604020202020204" pitchFamily="34" charset="0"/>
                </a:defRPr>
              </a:lvl4pPr>
              <a:lvl5pPr eaLnBrk="0" hangingPunct="0">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sz="2000" dirty="0" smtClean="0">
                  <a:solidFill>
                    <a:srgbClr val="000000"/>
                  </a:solidFill>
                  <a:latin typeface="+mj-lt"/>
                </a:rPr>
                <a:t>Presentation to Alaska Municipal League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mj-lt"/>
                </a:rPr>
                <a:t>November 19, 2015</a:t>
              </a:r>
              <a:endParaRPr kumimoji="0" lang="en-US" sz="2000" b="0" i="0" u="none" strike="noStrike" cap="none" normalizeH="0" baseline="0" dirty="0" smtClean="0">
                <a:ln>
                  <a:noFill/>
                </a:ln>
                <a:solidFill>
                  <a:schemeClr val="tx1"/>
                </a:solidFill>
                <a:effectLst/>
                <a:latin typeface="+mj-lt"/>
              </a:endParaRPr>
            </a:p>
          </p:txBody>
        </p:sp>
        <p:sp>
          <p:nvSpPr>
            <p:cNvPr id="25" name="Rectangle 23"/>
            <p:cNvSpPr>
              <a:spLocks noChangeArrowheads="1"/>
            </p:cNvSpPr>
            <p:nvPr/>
          </p:nvSpPr>
          <p:spPr bwMode="auto">
            <a:xfrm>
              <a:off x="2957" y="3538"/>
              <a:ext cx="60"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Bef>
                  <a:spcPct val="0"/>
                </a:spcBef>
                <a:defRPr>
                  <a:solidFill>
                    <a:schemeClr val="tx1"/>
                  </a:solidFill>
                  <a:latin typeface="Arial" panose="020B0604020202020204" pitchFamily="34" charset="0"/>
                </a:defRPr>
              </a:lvl1pPr>
              <a:lvl2pPr eaLnBrk="0" hangingPunct="0">
                <a:spcBef>
                  <a:spcPct val="0"/>
                </a:spcBef>
                <a:defRPr>
                  <a:solidFill>
                    <a:schemeClr val="tx1"/>
                  </a:solidFill>
                  <a:latin typeface="Arial" panose="020B0604020202020204" pitchFamily="34" charset="0"/>
                </a:defRPr>
              </a:lvl2pPr>
              <a:lvl3pPr eaLnBrk="0" hangingPunct="0">
                <a:spcBef>
                  <a:spcPct val="0"/>
                </a:spcBef>
                <a:defRPr>
                  <a:solidFill>
                    <a:schemeClr val="tx1"/>
                  </a:solidFill>
                  <a:latin typeface="Arial" panose="020B0604020202020204" pitchFamily="34" charset="0"/>
                </a:defRPr>
              </a:lvl3pPr>
              <a:lvl4pPr eaLnBrk="0" hangingPunct="0">
                <a:spcBef>
                  <a:spcPct val="0"/>
                </a:spcBef>
                <a:defRPr>
                  <a:solidFill>
                    <a:schemeClr val="tx1"/>
                  </a:solidFill>
                  <a:latin typeface="Arial" panose="020B0604020202020204" pitchFamily="34" charset="0"/>
                </a:defRPr>
              </a:lvl4pPr>
              <a:lvl5pPr eaLnBrk="0" hangingPunct="0">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1" i="0" u="none" strike="noStrike" cap="none" normalizeH="0" baseline="0" dirty="0" smtClean="0">
                  <a:ln>
                    <a:noFill/>
                  </a:ln>
                  <a:solidFill>
                    <a:srgbClr val="000000"/>
                  </a:solidFill>
                  <a:effectLst/>
                  <a:latin typeface="Calibri" panose="020F0502020204030204" pitchFamily="34" charset="0"/>
                </a:rPr>
                <a:t> </a:t>
              </a:r>
              <a:endParaRPr kumimoji="0" lang="en-US" sz="1800" b="0" i="0" u="none" strike="noStrike" cap="none" normalizeH="0" baseline="0" dirty="0" smtClean="0">
                <a:ln>
                  <a:noFill/>
                </a:ln>
                <a:solidFill>
                  <a:schemeClr val="tx1"/>
                </a:solidFill>
                <a:effectLst/>
                <a:latin typeface="Arial" panose="020B0604020202020204" pitchFamily="34" charset="0"/>
              </a:endParaRPr>
            </a:p>
          </p:txBody>
        </p:sp>
        <p:sp>
          <p:nvSpPr>
            <p:cNvPr id="26" name="Rectangle 24"/>
            <p:cNvSpPr>
              <a:spLocks noChangeArrowheads="1"/>
            </p:cNvSpPr>
            <p:nvPr/>
          </p:nvSpPr>
          <p:spPr bwMode="auto">
            <a:xfrm>
              <a:off x="1152" y="3650"/>
              <a:ext cx="59"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Bef>
                  <a:spcPct val="0"/>
                </a:spcBef>
                <a:defRPr>
                  <a:solidFill>
                    <a:schemeClr val="tx1"/>
                  </a:solidFill>
                  <a:latin typeface="Arial" panose="020B0604020202020204" pitchFamily="34" charset="0"/>
                </a:defRPr>
              </a:lvl1pPr>
              <a:lvl2pPr eaLnBrk="0" hangingPunct="0">
                <a:spcBef>
                  <a:spcPct val="0"/>
                </a:spcBef>
                <a:defRPr>
                  <a:solidFill>
                    <a:schemeClr val="tx1"/>
                  </a:solidFill>
                  <a:latin typeface="Arial" panose="020B0604020202020204" pitchFamily="34" charset="0"/>
                </a:defRPr>
              </a:lvl2pPr>
              <a:lvl3pPr eaLnBrk="0" hangingPunct="0">
                <a:spcBef>
                  <a:spcPct val="0"/>
                </a:spcBef>
                <a:defRPr>
                  <a:solidFill>
                    <a:schemeClr val="tx1"/>
                  </a:solidFill>
                  <a:latin typeface="Arial" panose="020B0604020202020204" pitchFamily="34" charset="0"/>
                </a:defRPr>
              </a:lvl3pPr>
              <a:lvl4pPr eaLnBrk="0" hangingPunct="0">
                <a:spcBef>
                  <a:spcPct val="0"/>
                </a:spcBef>
                <a:defRPr>
                  <a:solidFill>
                    <a:schemeClr val="tx1"/>
                  </a:solidFill>
                  <a:latin typeface="Arial" panose="020B0604020202020204" pitchFamily="34" charset="0"/>
                </a:defRPr>
              </a:lvl4pPr>
              <a:lvl5pPr eaLnBrk="0" hangingPunct="0">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panose="020F0502020204030204" pitchFamily="34" charset="0"/>
                </a:rPr>
                <a:t> </a:t>
              </a:r>
              <a:endParaRPr kumimoji="0" lang="en-US" sz="1800" b="0" i="0" u="none" strike="noStrike" cap="none" normalizeH="0" baseline="0" smtClean="0">
                <a:ln>
                  <a:noFill/>
                </a:ln>
                <a:solidFill>
                  <a:schemeClr val="tx1"/>
                </a:solidFill>
                <a:effectLst/>
                <a:latin typeface="Arial" panose="020B0604020202020204" pitchFamily="34" charset="0"/>
              </a:endParaRPr>
            </a:p>
          </p:txBody>
        </p:sp>
        <p:pic>
          <p:nvPicPr>
            <p:cNvPr id="1049" name="Picture 2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90" y="1058"/>
              <a:ext cx="3375" cy="1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 name="Slide Number Placeholder 3"/>
          <p:cNvSpPr>
            <a:spLocks noGrp="1"/>
          </p:cNvSpPr>
          <p:nvPr>
            <p:ph type="sldNum" sz="quarter" idx="12"/>
          </p:nvPr>
        </p:nvSpPr>
        <p:spPr/>
        <p:txBody>
          <a:bodyPr/>
          <a:lstStyle/>
          <a:p>
            <a:pPr>
              <a:defRPr/>
            </a:pPr>
            <a:fld id="{EB7D98E3-9391-478A-89E9-653681B626A7}" type="slidenum">
              <a:rPr lang="en-US" altLang="en-US" smtClean="0"/>
              <a:pPr>
                <a:defRPr/>
              </a:pPr>
              <a:t>1</a:t>
            </a:fld>
            <a:endParaRPr lang="en-US" altLang="en-US" dirty="0"/>
          </a:p>
        </p:txBody>
      </p:sp>
    </p:spTree>
    <p:extLst>
      <p:ext uri="{BB962C8B-B14F-4D97-AF65-F5344CB8AC3E}">
        <p14:creationId xmlns:p14="http://schemas.microsoft.com/office/powerpoint/2010/main" val="12795216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375" y="304800"/>
            <a:ext cx="8229600" cy="560387"/>
          </a:xfrm>
        </p:spPr>
        <p:txBody>
          <a:bodyPr/>
          <a:lstStyle/>
          <a:p>
            <a:r>
              <a:rPr lang="en-US" sz="2800" dirty="0"/>
              <a:t>Path to Fiscal Stability</a:t>
            </a:r>
          </a:p>
        </p:txBody>
      </p:sp>
      <p:sp>
        <p:nvSpPr>
          <p:cNvPr id="3" name="Content Placeholder 2"/>
          <p:cNvSpPr>
            <a:spLocks noGrp="1"/>
          </p:cNvSpPr>
          <p:nvPr>
            <p:ph idx="1"/>
          </p:nvPr>
        </p:nvSpPr>
        <p:spPr>
          <a:xfrm>
            <a:off x="460375" y="1228725"/>
            <a:ext cx="8229600" cy="4867275"/>
          </a:xfrm>
        </p:spPr>
        <p:txBody>
          <a:bodyPr/>
          <a:lstStyle/>
          <a:p>
            <a:pPr marL="0" indent="0">
              <a:buNone/>
            </a:pPr>
            <a:r>
              <a:rPr lang="en-US" sz="3000" i="1" dirty="0"/>
              <a:t> </a:t>
            </a:r>
            <a:r>
              <a:rPr lang="en-US" sz="3000" i="1" dirty="0" smtClean="0"/>
              <a:t>	</a:t>
            </a:r>
            <a:r>
              <a:rPr lang="en-US" sz="3100" i="1" dirty="0" smtClean="0"/>
              <a:t>“</a:t>
            </a:r>
            <a:r>
              <a:rPr lang="en-US" sz="3100" i="1" dirty="0"/>
              <a:t>We expect that if lawmakers do not enact significant fiscal reforms to reduce the imbalance within the next year, the state’s rating could begin transitioning downward.  The rating migration lower would likely persist and accelerate if lawmakers continued to fail to </a:t>
            </a:r>
            <a:r>
              <a:rPr lang="en-US" sz="3100" i="1" dirty="0" smtClean="0"/>
              <a:t>act…”</a:t>
            </a:r>
          </a:p>
          <a:p>
            <a:pPr marL="0" indent="0">
              <a:buNone/>
            </a:pPr>
            <a:endParaRPr lang="en-US" sz="1050" dirty="0" smtClean="0"/>
          </a:p>
          <a:p>
            <a:pPr marL="0" indent="0">
              <a:buNone/>
            </a:pPr>
            <a:r>
              <a:rPr lang="en-US" sz="1600" b="1" dirty="0" smtClean="0"/>
              <a:t>				Alaska </a:t>
            </a:r>
            <a:r>
              <a:rPr lang="en-US" sz="1600" b="1" dirty="0"/>
              <a:t>Rating </a:t>
            </a:r>
            <a:r>
              <a:rPr lang="en-US" sz="1600" b="1" dirty="0" smtClean="0"/>
              <a:t>Outlooks Revised </a:t>
            </a:r>
            <a:r>
              <a:rPr lang="en-US" sz="1600" b="1" dirty="0"/>
              <a:t>To Negative </a:t>
            </a:r>
            <a:r>
              <a:rPr lang="en-US" sz="1600" b="1" dirty="0" smtClean="0"/>
              <a:t>				Reflecting </a:t>
            </a:r>
            <a:r>
              <a:rPr lang="en-US" sz="1600" b="1" dirty="0"/>
              <a:t>Its Large </a:t>
            </a:r>
            <a:r>
              <a:rPr lang="en-US" sz="1600" b="1" dirty="0" smtClean="0"/>
              <a:t>Structural Deficit</a:t>
            </a:r>
          </a:p>
          <a:p>
            <a:pPr marL="0" indent="0">
              <a:buNone/>
            </a:pPr>
            <a:r>
              <a:rPr lang="en-US" sz="1600" b="1" dirty="0" smtClean="0"/>
              <a:t>				</a:t>
            </a:r>
            <a:r>
              <a:rPr lang="en-US" sz="1600" dirty="0" smtClean="0"/>
              <a:t>Standard </a:t>
            </a:r>
            <a:r>
              <a:rPr lang="en-US" sz="1600" dirty="0"/>
              <a:t>and </a:t>
            </a:r>
            <a:r>
              <a:rPr lang="en-US" sz="1600" dirty="0" smtClean="0"/>
              <a:t>Poor’s Rating Service </a:t>
            </a:r>
            <a:br>
              <a:rPr lang="en-US" sz="1600" dirty="0" smtClean="0"/>
            </a:br>
            <a:r>
              <a:rPr lang="en-US" sz="1600" dirty="0" smtClean="0"/>
              <a:t>				August </a:t>
            </a:r>
            <a:r>
              <a:rPr lang="en-US" sz="1600" dirty="0"/>
              <a:t>18, 2015 Report </a:t>
            </a:r>
          </a:p>
          <a:p>
            <a:pPr marL="0" indent="0">
              <a:buNone/>
            </a:pPr>
            <a:endParaRPr lang="en-US" sz="1600" i="1" dirty="0"/>
          </a:p>
          <a:p>
            <a:pPr marL="0" indent="0">
              <a:buNone/>
            </a:pPr>
            <a:endParaRPr lang="en-US" dirty="0"/>
          </a:p>
          <a:p>
            <a:endParaRPr lang="en-US" dirty="0"/>
          </a:p>
        </p:txBody>
      </p:sp>
      <p:sp>
        <p:nvSpPr>
          <p:cNvPr id="4" name="Slide Number Placeholder 3"/>
          <p:cNvSpPr>
            <a:spLocks noGrp="1"/>
          </p:cNvSpPr>
          <p:nvPr>
            <p:ph type="sldNum" sz="quarter" idx="12"/>
          </p:nvPr>
        </p:nvSpPr>
        <p:spPr/>
        <p:txBody>
          <a:bodyPr/>
          <a:lstStyle/>
          <a:p>
            <a:pPr>
              <a:defRPr/>
            </a:pPr>
            <a:fld id="{EB7D98E3-9391-478A-89E9-653681B626A7}" type="slidenum">
              <a:rPr lang="en-US" altLang="en-US" smtClean="0"/>
              <a:pPr>
                <a:defRPr/>
              </a:pPr>
              <a:t>2</a:t>
            </a:fld>
            <a:endParaRPr lang="en-US" altLang="en-US" dirty="0"/>
          </a:p>
        </p:txBody>
      </p:sp>
    </p:spTree>
    <p:extLst>
      <p:ext uri="{BB962C8B-B14F-4D97-AF65-F5344CB8AC3E}">
        <p14:creationId xmlns:p14="http://schemas.microsoft.com/office/powerpoint/2010/main" val="559145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04800"/>
            <a:ext cx="8229600" cy="438705"/>
          </a:xfrm>
        </p:spPr>
        <p:txBody>
          <a:bodyPr>
            <a:normAutofit/>
          </a:bodyPr>
          <a:lstStyle/>
          <a:p>
            <a:pPr algn="l"/>
            <a:r>
              <a:rPr lang="en-US" sz="2800" dirty="0" smtClean="0"/>
              <a:t>Fiscal Challenge</a:t>
            </a:r>
            <a:endParaRPr lang="en-US" sz="2800" b="1" dirty="0"/>
          </a:p>
        </p:txBody>
      </p:sp>
      <p:sp>
        <p:nvSpPr>
          <p:cNvPr id="5" name="Slide Number Placeholder 4"/>
          <p:cNvSpPr>
            <a:spLocks noGrp="1"/>
          </p:cNvSpPr>
          <p:nvPr>
            <p:ph type="sldNum" sz="quarter" idx="12"/>
          </p:nvPr>
        </p:nvSpPr>
        <p:spPr/>
        <p:txBody>
          <a:bodyPr/>
          <a:lstStyle/>
          <a:p>
            <a:fld id="{A2F256C0-ECE0-4C51-A517-716157C9B7EC}" type="slidenum">
              <a:rPr lang="en-US" smtClean="0"/>
              <a:pPr/>
              <a:t>3</a:t>
            </a:fld>
            <a:endParaRPr lang="en-US" dirty="0"/>
          </a:p>
        </p:txBody>
      </p:sp>
      <p:pic>
        <p:nvPicPr>
          <p:cNvPr id="6" name="Picture 3"/>
          <p:cNvPicPr>
            <a:picLocks noGrp="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205248" y="1176474"/>
            <a:ext cx="6711341" cy="3867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762000" y="1447800"/>
            <a:ext cx="2352306" cy="701731"/>
          </a:xfrm>
          <a:prstGeom prst="rect">
            <a:avLst/>
          </a:prstGeom>
          <a:noFill/>
        </p:spPr>
        <p:txBody>
          <a:bodyPr wrap="square">
            <a:spAutoFit/>
          </a:bodyPr>
          <a:lstStyle/>
          <a:p>
            <a:pPr algn="ctr">
              <a:defRPr/>
            </a:pPr>
            <a:r>
              <a:rPr lang="en-US" b="1" dirty="0">
                <a:solidFill>
                  <a:schemeClr val="accent6">
                    <a:lumMod val="50000"/>
                  </a:schemeClr>
                </a:solidFill>
                <a:latin typeface="+mj-lt"/>
              </a:rPr>
              <a:t>Federal </a:t>
            </a:r>
            <a:r>
              <a:rPr lang="en-US" b="1" dirty="0" smtClean="0">
                <a:solidFill>
                  <a:schemeClr val="accent6">
                    <a:lumMod val="50000"/>
                  </a:schemeClr>
                </a:solidFill>
                <a:latin typeface="+mj-lt"/>
              </a:rPr>
              <a:t>Funds</a:t>
            </a:r>
          </a:p>
          <a:p>
            <a:pPr algn="ctr">
              <a:defRPr/>
            </a:pPr>
            <a:r>
              <a:rPr lang="en-US" b="1" dirty="0" smtClean="0">
                <a:solidFill>
                  <a:schemeClr val="accent6">
                    <a:lumMod val="50000"/>
                  </a:schemeClr>
                </a:solidFill>
                <a:latin typeface="+mj-lt"/>
              </a:rPr>
              <a:t>$3.3 billion (27%)</a:t>
            </a:r>
            <a:endParaRPr lang="en-US" b="1" dirty="0">
              <a:solidFill>
                <a:schemeClr val="accent6">
                  <a:lumMod val="50000"/>
                </a:schemeClr>
              </a:solidFill>
              <a:latin typeface="+mj-lt"/>
            </a:endParaRPr>
          </a:p>
        </p:txBody>
      </p:sp>
      <p:sp>
        <p:nvSpPr>
          <p:cNvPr id="8" name="TextBox 12"/>
          <p:cNvSpPr txBox="1">
            <a:spLocks noChangeArrowheads="1"/>
          </p:cNvSpPr>
          <p:nvPr/>
        </p:nvSpPr>
        <p:spPr bwMode="auto">
          <a:xfrm>
            <a:off x="586764" y="3621124"/>
            <a:ext cx="245818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accent2"/>
                </a:solidFill>
                <a:latin typeface="Arial" charset="0"/>
              </a:defRPr>
            </a:lvl1pPr>
            <a:lvl2pPr marL="742950" indent="-285750" eaLnBrk="0" hangingPunct="0">
              <a:defRPr>
                <a:solidFill>
                  <a:schemeClr val="accent2"/>
                </a:solidFill>
                <a:latin typeface="Arial" charset="0"/>
              </a:defRPr>
            </a:lvl2pPr>
            <a:lvl3pPr marL="1143000" indent="-228600" eaLnBrk="0" hangingPunct="0">
              <a:defRPr>
                <a:solidFill>
                  <a:schemeClr val="accent2"/>
                </a:solidFill>
                <a:latin typeface="Arial" charset="0"/>
              </a:defRPr>
            </a:lvl3pPr>
            <a:lvl4pPr marL="1600200" indent="-228600" eaLnBrk="0" hangingPunct="0">
              <a:defRPr>
                <a:solidFill>
                  <a:schemeClr val="accent2"/>
                </a:solidFill>
                <a:latin typeface="Arial" charset="0"/>
              </a:defRPr>
            </a:lvl4pPr>
            <a:lvl5pPr marL="2057400" indent="-228600" eaLnBrk="0" hangingPunct="0">
              <a:defRPr>
                <a:solidFill>
                  <a:schemeClr val="accent2"/>
                </a:solidFill>
                <a:latin typeface="Arial" charset="0"/>
              </a:defRPr>
            </a:lvl5pPr>
            <a:lvl6pPr marL="2514600" indent="-228600" eaLnBrk="0" fontAlgn="base" hangingPunct="0">
              <a:spcBef>
                <a:spcPct val="50000"/>
              </a:spcBef>
              <a:spcAft>
                <a:spcPct val="0"/>
              </a:spcAft>
              <a:defRPr>
                <a:solidFill>
                  <a:schemeClr val="accent2"/>
                </a:solidFill>
                <a:latin typeface="Arial" charset="0"/>
              </a:defRPr>
            </a:lvl6pPr>
            <a:lvl7pPr marL="2971800" indent="-228600" eaLnBrk="0" fontAlgn="base" hangingPunct="0">
              <a:spcBef>
                <a:spcPct val="50000"/>
              </a:spcBef>
              <a:spcAft>
                <a:spcPct val="0"/>
              </a:spcAft>
              <a:defRPr>
                <a:solidFill>
                  <a:schemeClr val="accent2"/>
                </a:solidFill>
                <a:latin typeface="Arial" charset="0"/>
              </a:defRPr>
            </a:lvl7pPr>
            <a:lvl8pPr marL="3429000" indent="-228600" eaLnBrk="0" fontAlgn="base" hangingPunct="0">
              <a:spcBef>
                <a:spcPct val="50000"/>
              </a:spcBef>
              <a:spcAft>
                <a:spcPct val="0"/>
              </a:spcAft>
              <a:defRPr>
                <a:solidFill>
                  <a:schemeClr val="accent2"/>
                </a:solidFill>
                <a:latin typeface="Arial" charset="0"/>
              </a:defRPr>
            </a:lvl8pPr>
            <a:lvl9pPr marL="3886200" indent="-228600" eaLnBrk="0" fontAlgn="base" hangingPunct="0">
              <a:spcBef>
                <a:spcPct val="50000"/>
              </a:spcBef>
              <a:spcAft>
                <a:spcPct val="0"/>
              </a:spcAft>
              <a:defRPr>
                <a:solidFill>
                  <a:schemeClr val="accent2"/>
                </a:solidFill>
                <a:latin typeface="Arial" charset="0"/>
              </a:defRPr>
            </a:lvl9pPr>
          </a:lstStyle>
          <a:p>
            <a:pPr algn="ctr" eaLnBrk="1" hangingPunct="1">
              <a:defRPr/>
            </a:pPr>
            <a:r>
              <a:rPr lang="en-US" b="1" dirty="0">
                <a:solidFill>
                  <a:schemeClr val="accent6">
                    <a:lumMod val="50000"/>
                  </a:schemeClr>
                </a:solidFill>
                <a:latin typeface="+mj-lt"/>
              </a:rPr>
              <a:t>Permanent Fund</a:t>
            </a:r>
          </a:p>
          <a:p>
            <a:pPr algn="ctr" eaLnBrk="1" hangingPunct="1">
              <a:defRPr/>
            </a:pPr>
            <a:r>
              <a:rPr lang="en-US" b="1" dirty="0" smtClean="0">
                <a:solidFill>
                  <a:schemeClr val="accent6">
                    <a:lumMod val="50000"/>
                  </a:schemeClr>
                </a:solidFill>
                <a:latin typeface="+mj-lt"/>
              </a:rPr>
              <a:t>Inflation </a:t>
            </a:r>
            <a:r>
              <a:rPr lang="en-US" b="1" dirty="0">
                <a:solidFill>
                  <a:schemeClr val="accent6">
                    <a:lumMod val="50000"/>
                  </a:schemeClr>
                </a:solidFill>
                <a:latin typeface="+mj-lt"/>
              </a:rPr>
              <a:t>Proofing</a:t>
            </a:r>
          </a:p>
          <a:p>
            <a:pPr algn="ctr" eaLnBrk="1" hangingPunct="1">
              <a:defRPr/>
            </a:pPr>
            <a:r>
              <a:rPr lang="en-US" b="1" dirty="0">
                <a:solidFill>
                  <a:schemeClr val="accent6">
                    <a:lumMod val="50000"/>
                  </a:schemeClr>
                </a:solidFill>
                <a:latin typeface="+mj-lt"/>
              </a:rPr>
              <a:t>&amp; </a:t>
            </a:r>
            <a:r>
              <a:rPr lang="en-US" b="1" dirty="0" smtClean="0">
                <a:solidFill>
                  <a:schemeClr val="accent6">
                    <a:lumMod val="50000"/>
                  </a:schemeClr>
                </a:solidFill>
                <a:latin typeface="+mj-lt"/>
              </a:rPr>
              <a:t>Dividends</a:t>
            </a:r>
            <a:endParaRPr lang="en-US" b="1" dirty="0">
              <a:solidFill>
                <a:schemeClr val="accent6">
                  <a:lumMod val="50000"/>
                </a:schemeClr>
              </a:solidFill>
              <a:latin typeface="+mj-lt"/>
            </a:endParaRPr>
          </a:p>
          <a:p>
            <a:pPr algn="ctr" eaLnBrk="1" hangingPunct="1">
              <a:defRPr/>
            </a:pPr>
            <a:r>
              <a:rPr lang="en-US" b="1" dirty="0">
                <a:solidFill>
                  <a:schemeClr val="accent6">
                    <a:lumMod val="50000"/>
                  </a:schemeClr>
                </a:solidFill>
                <a:latin typeface="+mj-lt"/>
              </a:rPr>
              <a:t>$2.3 billion (19%)</a:t>
            </a:r>
          </a:p>
        </p:txBody>
      </p:sp>
      <p:sp>
        <p:nvSpPr>
          <p:cNvPr id="9" name="TextBox 14"/>
          <p:cNvSpPr txBox="1">
            <a:spLocks noChangeArrowheads="1"/>
          </p:cNvSpPr>
          <p:nvPr/>
        </p:nvSpPr>
        <p:spPr bwMode="auto">
          <a:xfrm>
            <a:off x="2362200" y="5229678"/>
            <a:ext cx="2286000" cy="701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accent2"/>
                </a:solidFill>
                <a:latin typeface="Arial" charset="0"/>
              </a:defRPr>
            </a:lvl1pPr>
            <a:lvl2pPr marL="742950" indent="-285750" eaLnBrk="0" hangingPunct="0">
              <a:defRPr>
                <a:solidFill>
                  <a:schemeClr val="accent2"/>
                </a:solidFill>
                <a:latin typeface="Arial" charset="0"/>
              </a:defRPr>
            </a:lvl2pPr>
            <a:lvl3pPr marL="1143000" indent="-228600" eaLnBrk="0" hangingPunct="0">
              <a:defRPr>
                <a:solidFill>
                  <a:schemeClr val="accent2"/>
                </a:solidFill>
                <a:latin typeface="Arial" charset="0"/>
              </a:defRPr>
            </a:lvl3pPr>
            <a:lvl4pPr marL="1600200" indent="-228600" eaLnBrk="0" hangingPunct="0">
              <a:defRPr>
                <a:solidFill>
                  <a:schemeClr val="accent2"/>
                </a:solidFill>
                <a:latin typeface="Arial" charset="0"/>
              </a:defRPr>
            </a:lvl4pPr>
            <a:lvl5pPr marL="2057400" indent="-228600" eaLnBrk="0" hangingPunct="0">
              <a:defRPr>
                <a:solidFill>
                  <a:schemeClr val="accent2"/>
                </a:solidFill>
                <a:latin typeface="Arial" charset="0"/>
              </a:defRPr>
            </a:lvl5pPr>
            <a:lvl6pPr marL="2514600" indent="-228600" eaLnBrk="0" fontAlgn="base" hangingPunct="0">
              <a:spcBef>
                <a:spcPct val="50000"/>
              </a:spcBef>
              <a:spcAft>
                <a:spcPct val="0"/>
              </a:spcAft>
              <a:defRPr>
                <a:solidFill>
                  <a:schemeClr val="accent2"/>
                </a:solidFill>
                <a:latin typeface="Arial" charset="0"/>
              </a:defRPr>
            </a:lvl6pPr>
            <a:lvl7pPr marL="2971800" indent="-228600" eaLnBrk="0" fontAlgn="base" hangingPunct="0">
              <a:spcBef>
                <a:spcPct val="50000"/>
              </a:spcBef>
              <a:spcAft>
                <a:spcPct val="0"/>
              </a:spcAft>
              <a:defRPr>
                <a:solidFill>
                  <a:schemeClr val="accent2"/>
                </a:solidFill>
                <a:latin typeface="Arial" charset="0"/>
              </a:defRPr>
            </a:lvl7pPr>
            <a:lvl8pPr marL="3429000" indent="-228600" eaLnBrk="0" fontAlgn="base" hangingPunct="0">
              <a:spcBef>
                <a:spcPct val="50000"/>
              </a:spcBef>
              <a:spcAft>
                <a:spcPct val="0"/>
              </a:spcAft>
              <a:defRPr>
                <a:solidFill>
                  <a:schemeClr val="accent2"/>
                </a:solidFill>
                <a:latin typeface="Arial" charset="0"/>
              </a:defRPr>
            </a:lvl8pPr>
            <a:lvl9pPr marL="3886200" indent="-228600" eaLnBrk="0" fontAlgn="base" hangingPunct="0">
              <a:spcBef>
                <a:spcPct val="50000"/>
              </a:spcBef>
              <a:spcAft>
                <a:spcPct val="0"/>
              </a:spcAft>
              <a:defRPr>
                <a:solidFill>
                  <a:schemeClr val="accent2"/>
                </a:solidFill>
                <a:latin typeface="Arial" charset="0"/>
              </a:defRPr>
            </a:lvl9pPr>
          </a:lstStyle>
          <a:p>
            <a:pPr algn="ctr" eaLnBrk="1" hangingPunct="1">
              <a:defRPr/>
            </a:pPr>
            <a:r>
              <a:rPr lang="en-US" b="1" dirty="0" smtClean="0">
                <a:solidFill>
                  <a:schemeClr val="accent6">
                    <a:lumMod val="50000"/>
                  </a:schemeClr>
                </a:solidFill>
                <a:latin typeface="+mj-lt"/>
              </a:rPr>
              <a:t>Other State Funds </a:t>
            </a:r>
          </a:p>
          <a:p>
            <a:pPr algn="ctr" eaLnBrk="1" hangingPunct="1">
              <a:defRPr/>
            </a:pPr>
            <a:r>
              <a:rPr lang="en-US" b="1" dirty="0" smtClean="0">
                <a:solidFill>
                  <a:schemeClr val="accent6">
                    <a:lumMod val="50000"/>
                  </a:schemeClr>
                </a:solidFill>
                <a:latin typeface="+mj-lt"/>
              </a:rPr>
              <a:t>$630 million (</a:t>
            </a:r>
            <a:r>
              <a:rPr lang="en-US" dirty="0">
                <a:solidFill>
                  <a:schemeClr val="accent6">
                    <a:lumMod val="50000"/>
                  </a:schemeClr>
                </a:solidFill>
                <a:latin typeface="+mj-lt"/>
              </a:rPr>
              <a:t>5</a:t>
            </a:r>
            <a:r>
              <a:rPr lang="en-US" b="1" dirty="0" smtClean="0">
                <a:solidFill>
                  <a:schemeClr val="accent6">
                    <a:lumMod val="50000"/>
                  </a:schemeClr>
                </a:solidFill>
                <a:latin typeface="+mj-lt"/>
              </a:rPr>
              <a:t>%)</a:t>
            </a:r>
          </a:p>
        </p:txBody>
      </p:sp>
      <p:sp>
        <p:nvSpPr>
          <p:cNvPr id="10" name="TextBox 13"/>
          <p:cNvSpPr txBox="1">
            <a:spLocks noChangeArrowheads="1"/>
          </p:cNvSpPr>
          <p:nvPr/>
        </p:nvSpPr>
        <p:spPr bwMode="auto">
          <a:xfrm>
            <a:off x="4800600" y="5068784"/>
            <a:ext cx="2748941"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accent2"/>
                </a:solidFill>
                <a:latin typeface="Arial" charset="0"/>
              </a:defRPr>
            </a:lvl1pPr>
            <a:lvl2pPr marL="742950" indent="-285750" eaLnBrk="0" hangingPunct="0">
              <a:defRPr>
                <a:solidFill>
                  <a:schemeClr val="accent2"/>
                </a:solidFill>
                <a:latin typeface="Arial" charset="0"/>
              </a:defRPr>
            </a:lvl2pPr>
            <a:lvl3pPr marL="1143000" indent="-228600" eaLnBrk="0" hangingPunct="0">
              <a:defRPr>
                <a:solidFill>
                  <a:schemeClr val="accent2"/>
                </a:solidFill>
                <a:latin typeface="Arial" charset="0"/>
              </a:defRPr>
            </a:lvl3pPr>
            <a:lvl4pPr marL="1600200" indent="-228600" eaLnBrk="0" hangingPunct="0">
              <a:defRPr>
                <a:solidFill>
                  <a:schemeClr val="accent2"/>
                </a:solidFill>
                <a:latin typeface="Arial" charset="0"/>
              </a:defRPr>
            </a:lvl4pPr>
            <a:lvl5pPr marL="2057400" indent="-228600" eaLnBrk="0" hangingPunct="0">
              <a:defRPr>
                <a:solidFill>
                  <a:schemeClr val="accent2"/>
                </a:solidFill>
                <a:latin typeface="Arial" charset="0"/>
              </a:defRPr>
            </a:lvl5pPr>
            <a:lvl6pPr marL="2514600" indent="-228600" eaLnBrk="0" fontAlgn="base" hangingPunct="0">
              <a:spcBef>
                <a:spcPct val="50000"/>
              </a:spcBef>
              <a:spcAft>
                <a:spcPct val="0"/>
              </a:spcAft>
              <a:defRPr>
                <a:solidFill>
                  <a:schemeClr val="accent2"/>
                </a:solidFill>
                <a:latin typeface="Arial" charset="0"/>
              </a:defRPr>
            </a:lvl6pPr>
            <a:lvl7pPr marL="2971800" indent="-228600" eaLnBrk="0" fontAlgn="base" hangingPunct="0">
              <a:spcBef>
                <a:spcPct val="50000"/>
              </a:spcBef>
              <a:spcAft>
                <a:spcPct val="0"/>
              </a:spcAft>
              <a:defRPr>
                <a:solidFill>
                  <a:schemeClr val="accent2"/>
                </a:solidFill>
                <a:latin typeface="Arial" charset="0"/>
              </a:defRPr>
            </a:lvl7pPr>
            <a:lvl8pPr marL="3429000" indent="-228600" eaLnBrk="0" fontAlgn="base" hangingPunct="0">
              <a:spcBef>
                <a:spcPct val="50000"/>
              </a:spcBef>
              <a:spcAft>
                <a:spcPct val="0"/>
              </a:spcAft>
              <a:defRPr>
                <a:solidFill>
                  <a:schemeClr val="accent2"/>
                </a:solidFill>
                <a:latin typeface="Arial" charset="0"/>
              </a:defRPr>
            </a:lvl8pPr>
            <a:lvl9pPr marL="3886200" indent="-228600" eaLnBrk="0" fontAlgn="base" hangingPunct="0">
              <a:spcBef>
                <a:spcPct val="50000"/>
              </a:spcBef>
              <a:spcAft>
                <a:spcPct val="0"/>
              </a:spcAft>
              <a:defRPr>
                <a:solidFill>
                  <a:schemeClr val="accent2"/>
                </a:solidFill>
                <a:latin typeface="Arial" charset="0"/>
              </a:defRPr>
            </a:lvl9pPr>
          </a:lstStyle>
          <a:p>
            <a:pPr algn="ctr" eaLnBrk="1" hangingPunct="1">
              <a:defRPr/>
            </a:pPr>
            <a:r>
              <a:rPr lang="en-US" b="1" dirty="0" smtClean="0">
                <a:solidFill>
                  <a:schemeClr val="accent6">
                    <a:lumMod val="50000"/>
                  </a:schemeClr>
                </a:solidFill>
                <a:latin typeface="+mj-lt"/>
              </a:rPr>
              <a:t>Designated General Funds </a:t>
            </a:r>
          </a:p>
          <a:p>
            <a:pPr algn="ctr" eaLnBrk="1" hangingPunct="1">
              <a:defRPr/>
            </a:pPr>
            <a:r>
              <a:rPr lang="en-US" b="1" dirty="0" smtClean="0">
                <a:solidFill>
                  <a:schemeClr val="accent6">
                    <a:lumMod val="50000"/>
                  </a:schemeClr>
                </a:solidFill>
                <a:latin typeface="+mj-lt"/>
              </a:rPr>
              <a:t>$914 million (8%)</a:t>
            </a:r>
          </a:p>
        </p:txBody>
      </p:sp>
      <p:sp>
        <p:nvSpPr>
          <p:cNvPr id="11" name="TextBox 3"/>
          <p:cNvSpPr txBox="1">
            <a:spLocks noChangeArrowheads="1"/>
          </p:cNvSpPr>
          <p:nvPr/>
        </p:nvSpPr>
        <p:spPr bwMode="auto">
          <a:xfrm>
            <a:off x="6175070" y="1632247"/>
            <a:ext cx="2296503" cy="1034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accent2"/>
                </a:solidFill>
                <a:latin typeface="Arial" charset="0"/>
              </a:defRPr>
            </a:lvl1pPr>
            <a:lvl2pPr marL="742950" indent="-285750" eaLnBrk="0" hangingPunct="0">
              <a:defRPr>
                <a:solidFill>
                  <a:schemeClr val="accent2"/>
                </a:solidFill>
                <a:latin typeface="Arial" charset="0"/>
              </a:defRPr>
            </a:lvl2pPr>
            <a:lvl3pPr marL="1143000" indent="-228600" eaLnBrk="0" hangingPunct="0">
              <a:defRPr>
                <a:solidFill>
                  <a:schemeClr val="accent2"/>
                </a:solidFill>
                <a:latin typeface="Arial" charset="0"/>
              </a:defRPr>
            </a:lvl3pPr>
            <a:lvl4pPr marL="1600200" indent="-228600" eaLnBrk="0" hangingPunct="0">
              <a:defRPr>
                <a:solidFill>
                  <a:schemeClr val="accent2"/>
                </a:solidFill>
                <a:latin typeface="Arial" charset="0"/>
              </a:defRPr>
            </a:lvl4pPr>
            <a:lvl5pPr marL="2057400" indent="-228600" eaLnBrk="0" hangingPunct="0">
              <a:defRPr>
                <a:solidFill>
                  <a:schemeClr val="accent2"/>
                </a:solidFill>
                <a:latin typeface="Arial" charset="0"/>
              </a:defRPr>
            </a:lvl5pPr>
            <a:lvl6pPr marL="2514600" indent="-228600" eaLnBrk="0" fontAlgn="base" hangingPunct="0">
              <a:spcBef>
                <a:spcPct val="50000"/>
              </a:spcBef>
              <a:spcAft>
                <a:spcPct val="0"/>
              </a:spcAft>
              <a:defRPr>
                <a:solidFill>
                  <a:schemeClr val="accent2"/>
                </a:solidFill>
                <a:latin typeface="Arial" charset="0"/>
              </a:defRPr>
            </a:lvl6pPr>
            <a:lvl7pPr marL="2971800" indent="-228600" eaLnBrk="0" fontAlgn="base" hangingPunct="0">
              <a:spcBef>
                <a:spcPct val="50000"/>
              </a:spcBef>
              <a:spcAft>
                <a:spcPct val="0"/>
              </a:spcAft>
              <a:defRPr>
                <a:solidFill>
                  <a:schemeClr val="accent2"/>
                </a:solidFill>
                <a:latin typeface="Arial" charset="0"/>
              </a:defRPr>
            </a:lvl7pPr>
            <a:lvl8pPr marL="3429000" indent="-228600" eaLnBrk="0" fontAlgn="base" hangingPunct="0">
              <a:spcBef>
                <a:spcPct val="50000"/>
              </a:spcBef>
              <a:spcAft>
                <a:spcPct val="0"/>
              </a:spcAft>
              <a:defRPr>
                <a:solidFill>
                  <a:schemeClr val="accent2"/>
                </a:solidFill>
                <a:latin typeface="Arial" charset="0"/>
              </a:defRPr>
            </a:lvl8pPr>
            <a:lvl9pPr marL="3886200" indent="-228600" eaLnBrk="0" fontAlgn="base" hangingPunct="0">
              <a:spcBef>
                <a:spcPct val="50000"/>
              </a:spcBef>
              <a:spcAft>
                <a:spcPct val="0"/>
              </a:spcAft>
              <a:defRPr>
                <a:solidFill>
                  <a:schemeClr val="accent2"/>
                </a:solidFill>
                <a:latin typeface="Arial" charset="0"/>
              </a:defRPr>
            </a:lvl9pPr>
          </a:lstStyle>
          <a:p>
            <a:pPr algn="ctr" eaLnBrk="1" hangingPunct="1">
              <a:defRPr/>
            </a:pPr>
            <a:r>
              <a:rPr lang="en-US" b="1" dirty="0" smtClean="0">
                <a:solidFill>
                  <a:schemeClr val="accent6">
                    <a:lumMod val="50000"/>
                  </a:schemeClr>
                </a:solidFill>
                <a:latin typeface="+mj-lt"/>
              </a:rPr>
              <a:t>Unrestricted</a:t>
            </a:r>
          </a:p>
          <a:p>
            <a:pPr algn="ctr" eaLnBrk="1" hangingPunct="1">
              <a:defRPr/>
            </a:pPr>
            <a:r>
              <a:rPr lang="en-US" b="1" dirty="0" smtClean="0">
                <a:solidFill>
                  <a:schemeClr val="accent6">
                    <a:lumMod val="50000"/>
                  </a:schemeClr>
                </a:solidFill>
                <a:latin typeface="+mj-lt"/>
              </a:rPr>
              <a:t>General Funds</a:t>
            </a:r>
          </a:p>
          <a:p>
            <a:pPr algn="ctr" eaLnBrk="1" hangingPunct="1">
              <a:defRPr/>
            </a:pPr>
            <a:r>
              <a:rPr lang="en-US" b="1" dirty="0" smtClean="0">
                <a:solidFill>
                  <a:schemeClr val="accent6">
                    <a:lumMod val="50000"/>
                  </a:schemeClr>
                </a:solidFill>
                <a:latin typeface="+mj-lt"/>
              </a:rPr>
              <a:t>$4.9 billion (41%)</a:t>
            </a:r>
          </a:p>
        </p:txBody>
      </p:sp>
    </p:spTree>
    <p:extLst>
      <p:ext uri="{BB962C8B-B14F-4D97-AF65-F5344CB8AC3E}">
        <p14:creationId xmlns:p14="http://schemas.microsoft.com/office/powerpoint/2010/main" val="3927131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04800"/>
            <a:ext cx="8229600" cy="480305"/>
          </a:xfrm>
        </p:spPr>
        <p:txBody>
          <a:bodyPr>
            <a:normAutofit/>
          </a:bodyPr>
          <a:lstStyle/>
          <a:p>
            <a:pPr algn="l"/>
            <a:r>
              <a:rPr lang="en-US" sz="2800" dirty="0" smtClean="0"/>
              <a:t>Fiscal Challenge</a:t>
            </a:r>
            <a:endParaRPr lang="en-US" sz="2800" b="1" dirty="0"/>
          </a:p>
        </p:txBody>
      </p:sp>
      <p:sp>
        <p:nvSpPr>
          <p:cNvPr id="5" name="Slide Number Placeholder 4"/>
          <p:cNvSpPr>
            <a:spLocks noGrp="1"/>
          </p:cNvSpPr>
          <p:nvPr>
            <p:ph type="sldNum" sz="quarter" idx="12"/>
          </p:nvPr>
        </p:nvSpPr>
        <p:spPr/>
        <p:txBody>
          <a:bodyPr/>
          <a:lstStyle/>
          <a:p>
            <a:fld id="{A2F256C0-ECE0-4C51-A517-716157C9B7EC}" type="slidenum">
              <a:rPr lang="en-US" smtClean="0"/>
              <a:pPr/>
              <a:t>4</a:t>
            </a:fld>
            <a:endParaRPr lang="en-US" dirty="0"/>
          </a:p>
        </p:txBody>
      </p:sp>
      <p:sp>
        <p:nvSpPr>
          <p:cNvPr id="7" name="TextBox 6"/>
          <p:cNvSpPr txBox="1"/>
          <p:nvPr/>
        </p:nvSpPr>
        <p:spPr>
          <a:xfrm>
            <a:off x="762000" y="1447800"/>
            <a:ext cx="2352306" cy="646112"/>
          </a:xfrm>
          <a:prstGeom prst="rect">
            <a:avLst/>
          </a:prstGeom>
          <a:noFill/>
        </p:spPr>
        <p:txBody>
          <a:bodyPr wrap="square">
            <a:spAutoFit/>
          </a:bodyPr>
          <a:lstStyle/>
          <a:p>
            <a:pPr algn="ctr">
              <a:defRPr/>
            </a:pPr>
            <a:r>
              <a:rPr lang="en-US" b="1" dirty="0">
                <a:solidFill>
                  <a:schemeClr val="accent6">
                    <a:lumMod val="50000"/>
                  </a:schemeClr>
                </a:solidFill>
                <a:latin typeface="+mj-lt"/>
              </a:rPr>
              <a:t>Federal </a:t>
            </a:r>
            <a:r>
              <a:rPr lang="en-US" b="1" dirty="0" smtClean="0">
                <a:solidFill>
                  <a:schemeClr val="accent6">
                    <a:lumMod val="50000"/>
                  </a:schemeClr>
                </a:solidFill>
                <a:latin typeface="+mj-lt"/>
              </a:rPr>
              <a:t>Funds</a:t>
            </a:r>
          </a:p>
          <a:p>
            <a:pPr algn="ctr">
              <a:defRPr/>
            </a:pPr>
            <a:r>
              <a:rPr lang="en-US" b="1" dirty="0" smtClean="0">
                <a:solidFill>
                  <a:schemeClr val="accent6">
                    <a:lumMod val="50000"/>
                  </a:schemeClr>
                </a:solidFill>
                <a:latin typeface="+mj-lt"/>
              </a:rPr>
              <a:t>$3.3 billion (27%)</a:t>
            </a:r>
            <a:endParaRPr lang="en-US" b="1" dirty="0">
              <a:solidFill>
                <a:schemeClr val="accent6">
                  <a:lumMod val="50000"/>
                </a:schemeClr>
              </a:solidFill>
              <a:latin typeface="+mj-lt"/>
            </a:endParaRPr>
          </a:p>
        </p:txBody>
      </p:sp>
      <p:sp>
        <p:nvSpPr>
          <p:cNvPr id="8" name="TextBox 12"/>
          <p:cNvSpPr txBox="1">
            <a:spLocks noChangeArrowheads="1"/>
          </p:cNvSpPr>
          <p:nvPr/>
        </p:nvSpPr>
        <p:spPr bwMode="auto">
          <a:xfrm>
            <a:off x="439695" y="3741987"/>
            <a:ext cx="245818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accent2"/>
                </a:solidFill>
                <a:latin typeface="Arial" charset="0"/>
              </a:defRPr>
            </a:lvl1pPr>
            <a:lvl2pPr marL="742950" indent="-285750" eaLnBrk="0" hangingPunct="0">
              <a:defRPr>
                <a:solidFill>
                  <a:schemeClr val="accent2"/>
                </a:solidFill>
                <a:latin typeface="Arial" charset="0"/>
              </a:defRPr>
            </a:lvl2pPr>
            <a:lvl3pPr marL="1143000" indent="-228600" eaLnBrk="0" hangingPunct="0">
              <a:defRPr>
                <a:solidFill>
                  <a:schemeClr val="accent2"/>
                </a:solidFill>
                <a:latin typeface="Arial" charset="0"/>
              </a:defRPr>
            </a:lvl3pPr>
            <a:lvl4pPr marL="1600200" indent="-228600" eaLnBrk="0" hangingPunct="0">
              <a:defRPr>
                <a:solidFill>
                  <a:schemeClr val="accent2"/>
                </a:solidFill>
                <a:latin typeface="Arial" charset="0"/>
              </a:defRPr>
            </a:lvl4pPr>
            <a:lvl5pPr marL="2057400" indent="-228600" eaLnBrk="0" hangingPunct="0">
              <a:defRPr>
                <a:solidFill>
                  <a:schemeClr val="accent2"/>
                </a:solidFill>
                <a:latin typeface="Arial" charset="0"/>
              </a:defRPr>
            </a:lvl5pPr>
            <a:lvl6pPr marL="2514600" indent="-228600" eaLnBrk="0" fontAlgn="base" hangingPunct="0">
              <a:spcBef>
                <a:spcPct val="50000"/>
              </a:spcBef>
              <a:spcAft>
                <a:spcPct val="0"/>
              </a:spcAft>
              <a:defRPr>
                <a:solidFill>
                  <a:schemeClr val="accent2"/>
                </a:solidFill>
                <a:latin typeface="Arial" charset="0"/>
              </a:defRPr>
            </a:lvl6pPr>
            <a:lvl7pPr marL="2971800" indent="-228600" eaLnBrk="0" fontAlgn="base" hangingPunct="0">
              <a:spcBef>
                <a:spcPct val="50000"/>
              </a:spcBef>
              <a:spcAft>
                <a:spcPct val="0"/>
              </a:spcAft>
              <a:defRPr>
                <a:solidFill>
                  <a:schemeClr val="accent2"/>
                </a:solidFill>
                <a:latin typeface="Arial" charset="0"/>
              </a:defRPr>
            </a:lvl7pPr>
            <a:lvl8pPr marL="3429000" indent="-228600" eaLnBrk="0" fontAlgn="base" hangingPunct="0">
              <a:spcBef>
                <a:spcPct val="50000"/>
              </a:spcBef>
              <a:spcAft>
                <a:spcPct val="0"/>
              </a:spcAft>
              <a:defRPr>
                <a:solidFill>
                  <a:schemeClr val="accent2"/>
                </a:solidFill>
                <a:latin typeface="Arial" charset="0"/>
              </a:defRPr>
            </a:lvl8pPr>
            <a:lvl9pPr marL="3886200" indent="-228600" eaLnBrk="0" fontAlgn="base" hangingPunct="0">
              <a:spcBef>
                <a:spcPct val="50000"/>
              </a:spcBef>
              <a:spcAft>
                <a:spcPct val="0"/>
              </a:spcAft>
              <a:defRPr>
                <a:solidFill>
                  <a:schemeClr val="accent2"/>
                </a:solidFill>
                <a:latin typeface="Arial" charset="0"/>
              </a:defRPr>
            </a:lvl9pPr>
          </a:lstStyle>
          <a:p>
            <a:pPr algn="ctr" eaLnBrk="1" hangingPunct="1">
              <a:defRPr/>
            </a:pPr>
            <a:r>
              <a:rPr lang="en-US" b="1" dirty="0">
                <a:solidFill>
                  <a:schemeClr val="accent6">
                    <a:lumMod val="50000"/>
                  </a:schemeClr>
                </a:solidFill>
                <a:latin typeface="+mj-lt"/>
              </a:rPr>
              <a:t>Permanent Fund</a:t>
            </a:r>
          </a:p>
          <a:p>
            <a:pPr algn="ctr" eaLnBrk="1" hangingPunct="1">
              <a:defRPr/>
            </a:pPr>
            <a:r>
              <a:rPr lang="en-US" b="1" dirty="0" smtClean="0">
                <a:solidFill>
                  <a:schemeClr val="accent6">
                    <a:lumMod val="50000"/>
                  </a:schemeClr>
                </a:solidFill>
                <a:latin typeface="+mj-lt"/>
              </a:rPr>
              <a:t>Inflation </a:t>
            </a:r>
            <a:r>
              <a:rPr lang="en-US" b="1" dirty="0">
                <a:solidFill>
                  <a:schemeClr val="accent6">
                    <a:lumMod val="50000"/>
                  </a:schemeClr>
                </a:solidFill>
                <a:latin typeface="+mj-lt"/>
              </a:rPr>
              <a:t>Proofing</a:t>
            </a:r>
          </a:p>
          <a:p>
            <a:pPr algn="ctr" eaLnBrk="1" hangingPunct="1">
              <a:defRPr/>
            </a:pPr>
            <a:r>
              <a:rPr lang="en-US" b="1" dirty="0">
                <a:solidFill>
                  <a:schemeClr val="accent6">
                    <a:lumMod val="50000"/>
                  </a:schemeClr>
                </a:solidFill>
                <a:latin typeface="+mj-lt"/>
              </a:rPr>
              <a:t>&amp; </a:t>
            </a:r>
            <a:r>
              <a:rPr lang="en-US" b="1" dirty="0" smtClean="0">
                <a:solidFill>
                  <a:schemeClr val="accent6">
                    <a:lumMod val="50000"/>
                  </a:schemeClr>
                </a:solidFill>
                <a:latin typeface="+mj-lt"/>
              </a:rPr>
              <a:t>Dividends</a:t>
            </a:r>
            <a:endParaRPr lang="en-US" b="1" dirty="0">
              <a:solidFill>
                <a:schemeClr val="accent6">
                  <a:lumMod val="50000"/>
                </a:schemeClr>
              </a:solidFill>
              <a:latin typeface="+mj-lt"/>
            </a:endParaRPr>
          </a:p>
          <a:p>
            <a:pPr algn="ctr" eaLnBrk="1" hangingPunct="1">
              <a:defRPr/>
            </a:pPr>
            <a:r>
              <a:rPr lang="en-US" b="1" dirty="0">
                <a:solidFill>
                  <a:schemeClr val="accent6">
                    <a:lumMod val="50000"/>
                  </a:schemeClr>
                </a:solidFill>
                <a:latin typeface="+mj-lt"/>
              </a:rPr>
              <a:t>$2.3 billion (19%)</a:t>
            </a:r>
          </a:p>
        </p:txBody>
      </p:sp>
      <p:sp>
        <p:nvSpPr>
          <p:cNvPr id="9" name="TextBox 14"/>
          <p:cNvSpPr txBox="1">
            <a:spLocks noChangeArrowheads="1"/>
          </p:cNvSpPr>
          <p:nvPr/>
        </p:nvSpPr>
        <p:spPr bwMode="auto">
          <a:xfrm>
            <a:off x="2362200" y="5229678"/>
            <a:ext cx="2286000" cy="701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accent2"/>
                </a:solidFill>
                <a:latin typeface="Arial" charset="0"/>
              </a:defRPr>
            </a:lvl1pPr>
            <a:lvl2pPr marL="742950" indent="-285750" eaLnBrk="0" hangingPunct="0">
              <a:defRPr>
                <a:solidFill>
                  <a:schemeClr val="accent2"/>
                </a:solidFill>
                <a:latin typeface="Arial" charset="0"/>
              </a:defRPr>
            </a:lvl2pPr>
            <a:lvl3pPr marL="1143000" indent="-228600" eaLnBrk="0" hangingPunct="0">
              <a:defRPr>
                <a:solidFill>
                  <a:schemeClr val="accent2"/>
                </a:solidFill>
                <a:latin typeface="Arial" charset="0"/>
              </a:defRPr>
            </a:lvl3pPr>
            <a:lvl4pPr marL="1600200" indent="-228600" eaLnBrk="0" hangingPunct="0">
              <a:defRPr>
                <a:solidFill>
                  <a:schemeClr val="accent2"/>
                </a:solidFill>
                <a:latin typeface="Arial" charset="0"/>
              </a:defRPr>
            </a:lvl4pPr>
            <a:lvl5pPr marL="2057400" indent="-228600" eaLnBrk="0" hangingPunct="0">
              <a:defRPr>
                <a:solidFill>
                  <a:schemeClr val="accent2"/>
                </a:solidFill>
                <a:latin typeface="Arial" charset="0"/>
              </a:defRPr>
            </a:lvl5pPr>
            <a:lvl6pPr marL="2514600" indent="-228600" eaLnBrk="0" fontAlgn="base" hangingPunct="0">
              <a:spcBef>
                <a:spcPct val="50000"/>
              </a:spcBef>
              <a:spcAft>
                <a:spcPct val="0"/>
              </a:spcAft>
              <a:defRPr>
                <a:solidFill>
                  <a:schemeClr val="accent2"/>
                </a:solidFill>
                <a:latin typeface="Arial" charset="0"/>
              </a:defRPr>
            </a:lvl6pPr>
            <a:lvl7pPr marL="2971800" indent="-228600" eaLnBrk="0" fontAlgn="base" hangingPunct="0">
              <a:spcBef>
                <a:spcPct val="50000"/>
              </a:spcBef>
              <a:spcAft>
                <a:spcPct val="0"/>
              </a:spcAft>
              <a:defRPr>
                <a:solidFill>
                  <a:schemeClr val="accent2"/>
                </a:solidFill>
                <a:latin typeface="Arial" charset="0"/>
              </a:defRPr>
            </a:lvl7pPr>
            <a:lvl8pPr marL="3429000" indent="-228600" eaLnBrk="0" fontAlgn="base" hangingPunct="0">
              <a:spcBef>
                <a:spcPct val="50000"/>
              </a:spcBef>
              <a:spcAft>
                <a:spcPct val="0"/>
              </a:spcAft>
              <a:defRPr>
                <a:solidFill>
                  <a:schemeClr val="accent2"/>
                </a:solidFill>
                <a:latin typeface="Arial" charset="0"/>
              </a:defRPr>
            </a:lvl8pPr>
            <a:lvl9pPr marL="3886200" indent="-228600" eaLnBrk="0" fontAlgn="base" hangingPunct="0">
              <a:spcBef>
                <a:spcPct val="50000"/>
              </a:spcBef>
              <a:spcAft>
                <a:spcPct val="0"/>
              </a:spcAft>
              <a:defRPr>
                <a:solidFill>
                  <a:schemeClr val="accent2"/>
                </a:solidFill>
                <a:latin typeface="Arial" charset="0"/>
              </a:defRPr>
            </a:lvl9pPr>
          </a:lstStyle>
          <a:p>
            <a:pPr algn="ctr" eaLnBrk="1" hangingPunct="1">
              <a:defRPr/>
            </a:pPr>
            <a:r>
              <a:rPr lang="en-US" b="1" dirty="0" smtClean="0">
                <a:solidFill>
                  <a:schemeClr val="accent6">
                    <a:lumMod val="50000"/>
                  </a:schemeClr>
                </a:solidFill>
                <a:latin typeface="+mj-lt"/>
              </a:rPr>
              <a:t>Other State Funds </a:t>
            </a:r>
          </a:p>
          <a:p>
            <a:pPr algn="ctr" eaLnBrk="1" hangingPunct="1">
              <a:defRPr/>
            </a:pPr>
            <a:r>
              <a:rPr lang="en-US" b="1" dirty="0" smtClean="0">
                <a:solidFill>
                  <a:schemeClr val="accent6">
                    <a:lumMod val="50000"/>
                  </a:schemeClr>
                </a:solidFill>
                <a:latin typeface="+mj-lt"/>
              </a:rPr>
              <a:t>$630 million (</a:t>
            </a:r>
            <a:r>
              <a:rPr lang="en-US" b="1" dirty="0">
                <a:solidFill>
                  <a:schemeClr val="accent6">
                    <a:lumMod val="50000"/>
                  </a:schemeClr>
                </a:solidFill>
                <a:latin typeface="+mj-lt"/>
              </a:rPr>
              <a:t>5</a:t>
            </a:r>
            <a:r>
              <a:rPr lang="en-US" b="1" dirty="0" smtClean="0">
                <a:solidFill>
                  <a:schemeClr val="accent6">
                    <a:lumMod val="50000"/>
                  </a:schemeClr>
                </a:solidFill>
                <a:latin typeface="+mj-lt"/>
              </a:rPr>
              <a:t>%)</a:t>
            </a:r>
          </a:p>
        </p:txBody>
      </p:sp>
      <p:sp>
        <p:nvSpPr>
          <p:cNvPr id="10" name="TextBox 13"/>
          <p:cNvSpPr txBox="1">
            <a:spLocks noChangeArrowheads="1"/>
          </p:cNvSpPr>
          <p:nvPr/>
        </p:nvSpPr>
        <p:spPr bwMode="auto">
          <a:xfrm>
            <a:off x="4800600" y="5068784"/>
            <a:ext cx="2748941"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accent2"/>
                </a:solidFill>
                <a:latin typeface="Arial" charset="0"/>
              </a:defRPr>
            </a:lvl1pPr>
            <a:lvl2pPr marL="742950" indent="-285750" eaLnBrk="0" hangingPunct="0">
              <a:defRPr>
                <a:solidFill>
                  <a:schemeClr val="accent2"/>
                </a:solidFill>
                <a:latin typeface="Arial" charset="0"/>
              </a:defRPr>
            </a:lvl2pPr>
            <a:lvl3pPr marL="1143000" indent="-228600" eaLnBrk="0" hangingPunct="0">
              <a:defRPr>
                <a:solidFill>
                  <a:schemeClr val="accent2"/>
                </a:solidFill>
                <a:latin typeface="Arial" charset="0"/>
              </a:defRPr>
            </a:lvl3pPr>
            <a:lvl4pPr marL="1600200" indent="-228600" eaLnBrk="0" hangingPunct="0">
              <a:defRPr>
                <a:solidFill>
                  <a:schemeClr val="accent2"/>
                </a:solidFill>
                <a:latin typeface="Arial" charset="0"/>
              </a:defRPr>
            </a:lvl4pPr>
            <a:lvl5pPr marL="2057400" indent="-228600" eaLnBrk="0" hangingPunct="0">
              <a:defRPr>
                <a:solidFill>
                  <a:schemeClr val="accent2"/>
                </a:solidFill>
                <a:latin typeface="Arial" charset="0"/>
              </a:defRPr>
            </a:lvl5pPr>
            <a:lvl6pPr marL="2514600" indent="-228600" eaLnBrk="0" fontAlgn="base" hangingPunct="0">
              <a:spcBef>
                <a:spcPct val="50000"/>
              </a:spcBef>
              <a:spcAft>
                <a:spcPct val="0"/>
              </a:spcAft>
              <a:defRPr>
                <a:solidFill>
                  <a:schemeClr val="accent2"/>
                </a:solidFill>
                <a:latin typeface="Arial" charset="0"/>
              </a:defRPr>
            </a:lvl6pPr>
            <a:lvl7pPr marL="2971800" indent="-228600" eaLnBrk="0" fontAlgn="base" hangingPunct="0">
              <a:spcBef>
                <a:spcPct val="50000"/>
              </a:spcBef>
              <a:spcAft>
                <a:spcPct val="0"/>
              </a:spcAft>
              <a:defRPr>
                <a:solidFill>
                  <a:schemeClr val="accent2"/>
                </a:solidFill>
                <a:latin typeface="Arial" charset="0"/>
              </a:defRPr>
            </a:lvl7pPr>
            <a:lvl8pPr marL="3429000" indent="-228600" eaLnBrk="0" fontAlgn="base" hangingPunct="0">
              <a:spcBef>
                <a:spcPct val="50000"/>
              </a:spcBef>
              <a:spcAft>
                <a:spcPct val="0"/>
              </a:spcAft>
              <a:defRPr>
                <a:solidFill>
                  <a:schemeClr val="accent2"/>
                </a:solidFill>
                <a:latin typeface="Arial" charset="0"/>
              </a:defRPr>
            </a:lvl8pPr>
            <a:lvl9pPr marL="3886200" indent="-228600" eaLnBrk="0" fontAlgn="base" hangingPunct="0">
              <a:spcBef>
                <a:spcPct val="50000"/>
              </a:spcBef>
              <a:spcAft>
                <a:spcPct val="0"/>
              </a:spcAft>
              <a:defRPr>
                <a:solidFill>
                  <a:schemeClr val="accent2"/>
                </a:solidFill>
                <a:latin typeface="Arial" charset="0"/>
              </a:defRPr>
            </a:lvl9pPr>
          </a:lstStyle>
          <a:p>
            <a:pPr algn="ctr" eaLnBrk="1" hangingPunct="1">
              <a:defRPr/>
            </a:pPr>
            <a:r>
              <a:rPr lang="en-US" b="1" dirty="0" smtClean="0">
                <a:solidFill>
                  <a:schemeClr val="accent6">
                    <a:lumMod val="50000"/>
                  </a:schemeClr>
                </a:solidFill>
                <a:latin typeface="+mj-lt"/>
              </a:rPr>
              <a:t>Designated General Funds </a:t>
            </a:r>
          </a:p>
          <a:p>
            <a:pPr algn="ctr" eaLnBrk="1" hangingPunct="1">
              <a:defRPr/>
            </a:pPr>
            <a:r>
              <a:rPr lang="en-US" b="1" dirty="0" smtClean="0">
                <a:solidFill>
                  <a:schemeClr val="accent6">
                    <a:lumMod val="50000"/>
                  </a:schemeClr>
                </a:solidFill>
                <a:latin typeface="+mj-lt"/>
              </a:rPr>
              <a:t>$914 million (8%)</a:t>
            </a:r>
          </a:p>
        </p:txBody>
      </p:sp>
      <p:sp>
        <p:nvSpPr>
          <p:cNvPr id="11" name="TextBox 3"/>
          <p:cNvSpPr txBox="1">
            <a:spLocks noChangeArrowheads="1"/>
          </p:cNvSpPr>
          <p:nvPr/>
        </p:nvSpPr>
        <p:spPr bwMode="auto">
          <a:xfrm>
            <a:off x="5105400" y="1576847"/>
            <a:ext cx="2296503" cy="1034129"/>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accent2"/>
                </a:solidFill>
                <a:latin typeface="Arial" charset="0"/>
              </a:defRPr>
            </a:lvl1pPr>
            <a:lvl2pPr marL="742950" indent="-285750" eaLnBrk="0" hangingPunct="0">
              <a:defRPr>
                <a:solidFill>
                  <a:schemeClr val="accent2"/>
                </a:solidFill>
                <a:latin typeface="Arial" charset="0"/>
              </a:defRPr>
            </a:lvl2pPr>
            <a:lvl3pPr marL="1143000" indent="-228600" eaLnBrk="0" hangingPunct="0">
              <a:defRPr>
                <a:solidFill>
                  <a:schemeClr val="accent2"/>
                </a:solidFill>
                <a:latin typeface="Arial" charset="0"/>
              </a:defRPr>
            </a:lvl3pPr>
            <a:lvl4pPr marL="1600200" indent="-228600" eaLnBrk="0" hangingPunct="0">
              <a:defRPr>
                <a:solidFill>
                  <a:schemeClr val="accent2"/>
                </a:solidFill>
                <a:latin typeface="Arial" charset="0"/>
              </a:defRPr>
            </a:lvl4pPr>
            <a:lvl5pPr marL="2057400" indent="-228600" eaLnBrk="0" hangingPunct="0">
              <a:defRPr>
                <a:solidFill>
                  <a:schemeClr val="accent2"/>
                </a:solidFill>
                <a:latin typeface="Arial" charset="0"/>
              </a:defRPr>
            </a:lvl5pPr>
            <a:lvl6pPr marL="2514600" indent="-228600" eaLnBrk="0" fontAlgn="base" hangingPunct="0">
              <a:spcBef>
                <a:spcPct val="50000"/>
              </a:spcBef>
              <a:spcAft>
                <a:spcPct val="0"/>
              </a:spcAft>
              <a:defRPr>
                <a:solidFill>
                  <a:schemeClr val="accent2"/>
                </a:solidFill>
                <a:latin typeface="Arial" charset="0"/>
              </a:defRPr>
            </a:lvl6pPr>
            <a:lvl7pPr marL="2971800" indent="-228600" eaLnBrk="0" fontAlgn="base" hangingPunct="0">
              <a:spcBef>
                <a:spcPct val="50000"/>
              </a:spcBef>
              <a:spcAft>
                <a:spcPct val="0"/>
              </a:spcAft>
              <a:defRPr>
                <a:solidFill>
                  <a:schemeClr val="accent2"/>
                </a:solidFill>
                <a:latin typeface="Arial" charset="0"/>
              </a:defRPr>
            </a:lvl7pPr>
            <a:lvl8pPr marL="3429000" indent="-228600" eaLnBrk="0" fontAlgn="base" hangingPunct="0">
              <a:spcBef>
                <a:spcPct val="50000"/>
              </a:spcBef>
              <a:spcAft>
                <a:spcPct val="0"/>
              </a:spcAft>
              <a:defRPr>
                <a:solidFill>
                  <a:schemeClr val="accent2"/>
                </a:solidFill>
                <a:latin typeface="Arial" charset="0"/>
              </a:defRPr>
            </a:lvl8pPr>
            <a:lvl9pPr marL="3886200" indent="-228600" eaLnBrk="0" fontAlgn="base" hangingPunct="0">
              <a:spcBef>
                <a:spcPct val="50000"/>
              </a:spcBef>
              <a:spcAft>
                <a:spcPct val="0"/>
              </a:spcAft>
              <a:defRPr>
                <a:solidFill>
                  <a:schemeClr val="accent2"/>
                </a:solidFill>
                <a:latin typeface="Arial" charset="0"/>
              </a:defRPr>
            </a:lvl9pPr>
          </a:lstStyle>
          <a:p>
            <a:pPr algn="ctr" eaLnBrk="1" hangingPunct="1">
              <a:defRPr/>
            </a:pPr>
            <a:r>
              <a:rPr lang="en-US" b="1" dirty="0" smtClean="0">
                <a:solidFill>
                  <a:srgbClr val="FF0000"/>
                </a:solidFill>
                <a:latin typeface="+mj-lt"/>
              </a:rPr>
              <a:t>Unrestricted</a:t>
            </a:r>
          </a:p>
          <a:p>
            <a:pPr algn="ctr" eaLnBrk="1" hangingPunct="1">
              <a:defRPr/>
            </a:pPr>
            <a:r>
              <a:rPr lang="en-US" b="1" dirty="0" smtClean="0">
                <a:solidFill>
                  <a:srgbClr val="FF0000"/>
                </a:solidFill>
                <a:latin typeface="+mj-lt"/>
              </a:rPr>
              <a:t>General Funds Gap</a:t>
            </a:r>
          </a:p>
          <a:p>
            <a:pPr algn="ctr" eaLnBrk="1" hangingPunct="1">
              <a:defRPr/>
            </a:pPr>
            <a:r>
              <a:rPr lang="en-US" b="1" dirty="0" smtClean="0">
                <a:solidFill>
                  <a:srgbClr val="FF0000"/>
                </a:solidFill>
                <a:latin typeface="+mj-lt"/>
              </a:rPr>
              <a:t>$2.7 billion (23%)</a:t>
            </a:r>
          </a:p>
        </p:txBody>
      </p:sp>
      <p:pic>
        <p:nvPicPr>
          <p:cNvPr id="14" name="Picture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9563" y="1160722"/>
            <a:ext cx="6930955"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3"/>
          <p:cNvSpPr txBox="1">
            <a:spLocks noChangeArrowheads="1"/>
          </p:cNvSpPr>
          <p:nvPr/>
        </p:nvSpPr>
        <p:spPr bwMode="auto">
          <a:xfrm>
            <a:off x="6323365" y="3308023"/>
            <a:ext cx="2296503" cy="1034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accent2"/>
                </a:solidFill>
                <a:latin typeface="Arial" charset="0"/>
              </a:defRPr>
            </a:lvl1pPr>
            <a:lvl2pPr marL="742950" indent="-285750" eaLnBrk="0" hangingPunct="0">
              <a:defRPr>
                <a:solidFill>
                  <a:schemeClr val="accent2"/>
                </a:solidFill>
                <a:latin typeface="Arial" charset="0"/>
              </a:defRPr>
            </a:lvl2pPr>
            <a:lvl3pPr marL="1143000" indent="-228600" eaLnBrk="0" hangingPunct="0">
              <a:defRPr>
                <a:solidFill>
                  <a:schemeClr val="accent2"/>
                </a:solidFill>
                <a:latin typeface="Arial" charset="0"/>
              </a:defRPr>
            </a:lvl3pPr>
            <a:lvl4pPr marL="1600200" indent="-228600" eaLnBrk="0" hangingPunct="0">
              <a:defRPr>
                <a:solidFill>
                  <a:schemeClr val="accent2"/>
                </a:solidFill>
                <a:latin typeface="Arial" charset="0"/>
              </a:defRPr>
            </a:lvl4pPr>
            <a:lvl5pPr marL="2057400" indent="-228600" eaLnBrk="0" hangingPunct="0">
              <a:defRPr>
                <a:solidFill>
                  <a:schemeClr val="accent2"/>
                </a:solidFill>
                <a:latin typeface="Arial" charset="0"/>
              </a:defRPr>
            </a:lvl5pPr>
            <a:lvl6pPr marL="2514600" indent="-228600" eaLnBrk="0" fontAlgn="base" hangingPunct="0">
              <a:spcBef>
                <a:spcPct val="50000"/>
              </a:spcBef>
              <a:spcAft>
                <a:spcPct val="0"/>
              </a:spcAft>
              <a:defRPr>
                <a:solidFill>
                  <a:schemeClr val="accent2"/>
                </a:solidFill>
                <a:latin typeface="Arial" charset="0"/>
              </a:defRPr>
            </a:lvl6pPr>
            <a:lvl7pPr marL="2971800" indent="-228600" eaLnBrk="0" fontAlgn="base" hangingPunct="0">
              <a:spcBef>
                <a:spcPct val="50000"/>
              </a:spcBef>
              <a:spcAft>
                <a:spcPct val="0"/>
              </a:spcAft>
              <a:defRPr>
                <a:solidFill>
                  <a:schemeClr val="accent2"/>
                </a:solidFill>
                <a:latin typeface="Arial" charset="0"/>
              </a:defRPr>
            </a:lvl7pPr>
            <a:lvl8pPr marL="3429000" indent="-228600" eaLnBrk="0" fontAlgn="base" hangingPunct="0">
              <a:spcBef>
                <a:spcPct val="50000"/>
              </a:spcBef>
              <a:spcAft>
                <a:spcPct val="0"/>
              </a:spcAft>
              <a:defRPr>
                <a:solidFill>
                  <a:schemeClr val="accent2"/>
                </a:solidFill>
                <a:latin typeface="Arial" charset="0"/>
              </a:defRPr>
            </a:lvl8pPr>
            <a:lvl9pPr marL="3886200" indent="-228600" eaLnBrk="0" fontAlgn="base" hangingPunct="0">
              <a:spcBef>
                <a:spcPct val="50000"/>
              </a:spcBef>
              <a:spcAft>
                <a:spcPct val="0"/>
              </a:spcAft>
              <a:defRPr>
                <a:solidFill>
                  <a:schemeClr val="accent2"/>
                </a:solidFill>
                <a:latin typeface="Arial" charset="0"/>
              </a:defRPr>
            </a:lvl9pPr>
          </a:lstStyle>
          <a:p>
            <a:pPr algn="ctr" eaLnBrk="1" hangingPunct="1">
              <a:defRPr/>
            </a:pPr>
            <a:r>
              <a:rPr lang="en-US" b="1" dirty="0" smtClean="0">
                <a:solidFill>
                  <a:schemeClr val="accent6">
                    <a:lumMod val="50000"/>
                  </a:schemeClr>
                </a:solidFill>
                <a:latin typeface="+mj-lt"/>
              </a:rPr>
              <a:t>Unrestricted</a:t>
            </a:r>
          </a:p>
          <a:p>
            <a:pPr algn="ctr" eaLnBrk="1" hangingPunct="1">
              <a:defRPr/>
            </a:pPr>
            <a:r>
              <a:rPr lang="en-US" b="1" dirty="0" smtClean="0">
                <a:solidFill>
                  <a:schemeClr val="accent6">
                    <a:lumMod val="50000"/>
                  </a:schemeClr>
                </a:solidFill>
                <a:latin typeface="+mj-lt"/>
              </a:rPr>
              <a:t>General Funds</a:t>
            </a:r>
          </a:p>
          <a:p>
            <a:pPr algn="ctr" eaLnBrk="1" hangingPunct="1">
              <a:defRPr/>
            </a:pPr>
            <a:r>
              <a:rPr lang="en-US" b="1" dirty="0" smtClean="0">
                <a:solidFill>
                  <a:schemeClr val="accent6">
                    <a:lumMod val="50000"/>
                  </a:schemeClr>
                </a:solidFill>
                <a:latin typeface="+mj-lt"/>
              </a:rPr>
              <a:t>$2.2 billion (18%)</a:t>
            </a:r>
          </a:p>
        </p:txBody>
      </p:sp>
    </p:spTree>
    <p:extLst>
      <p:ext uri="{BB962C8B-B14F-4D97-AF65-F5344CB8AC3E}">
        <p14:creationId xmlns:p14="http://schemas.microsoft.com/office/powerpoint/2010/main" val="20661415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2F256C0-ECE0-4C51-A517-716157C9B7EC}" type="slidenum">
              <a:rPr lang="en-US" smtClean="0"/>
              <a:pPr/>
              <a:t>5</a:t>
            </a:fld>
            <a:endParaRPr lang="en-US" dirty="0"/>
          </a:p>
        </p:txBody>
      </p:sp>
      <p:sp>
        <p:nvSpPr>
          <p:cNvPr id="7" name="Title 2"/>
          <p:cNvSpPr>
            <a:spLocks noGrp="1"/>
          </p:cNvSpPr>
          <p:nvPr>
            <p:ph type="title"/>
          </p:nvPr>
        </p:nvSpPr>
        <p:spPr>
          <a:xfrm>
            <a:off x="457200" y="304800"/>
            <a:ext cx="8229600" cy="560387"/>
          </a:xfrm>
        </p:spPr>
        <p:txBody>
          <a:bodyPr>
            <a:normAutofit/>
          </a:bodyPr>
          <a:lstStyle/>
          <a:p>
            <a:pPr algn="l"/>
            <a:r>
              <a:rPr lang="en-US" sz="2800" dirty="0" smtClean="0"/>
              <a:t>Fiscal Challenge</a:t>
            </a:r>
            <a:endParaRPr lang="en-US" sz="2800" b="1" dirty="0"/>
          </a:p>
        </p:txBody>
      </p:sp>
      <p:graphicFrame>
        <p:nvGraphicFramePr>
          <p:cNvPr id="5" name="Chart 4"/>
          <p:cNvGraphicFramePr>
            <a:graphicFrameLocks noGrp="1"/>
          </p:cNvGraphicFramePr>
          <p:nvPr>
            <p:extLst>
              <p:ext uri="{D42A27DB-BD31-4B8C-83A1-F6EECF244321}">
                <p14:modId xmlns:p14="http://schemas.microsoft.com/office/powerpoint/2010/main" val="3013293143"/>
              </p:ext>
            </p:extLst>
          </p:nvPr>
        </p:nvGraphicFramePr>
        <p:xfrm>
          <a:off x="381001" y="762001"/>
          <a:ext cx="8526386" cy="5715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586527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2F256C0-ECE0-4C51-A517-716157C9B7EC}" type="slidenum">
              <a:rPr lang="en-US" smtClean="0"/>
              <a:pPr/>
              <a:t>6</a:t>
            </a:fld>
            <a:endParaRPr lang="en-US" dirty="0"/>
          </a:p>
        </p:txBody>
      </p:sp>
      <p:graphicFrame>
        <p:nvGraphicFramePr>
          <p:cNvPr id="6" name="Chart 5"/>
          <p:cNvGraphicFramePr>
            <a:graphicFrameLocks noGrp="1"/>
          </p:cNvGraphicFramePr>
          <p:nvPr>
            <p:extLst>
              <p:ext uri="{D42A27DB-BD31-4B8C-83A1-F6EECF244321}">
                <p14:modId xmlns:p14="http://schemas.microsoft.com/office/powerpoint/2010/main" val="3108759740"/>
              </p:ext>
            </p:extLst>
          </p:nvPr>
        </p:nvGraphicFramePr>
        <p:xfrm>
          <a:off x="152401" y="914400"/>
          <a:ext cx="8839200" cy="5486399"/>
        </p:xfrm>
        <a:graphic>
          <a:graphicData uri="http://schemas.openxmlformats.org/drawingml/2006/chart">
            <c:chart xmlns:c="http://schemas.openxmlformats.org/drawingml/2006/chart" xmlns:r="http://schemas.openxmlformats.org/officeDocument/2006/relationships" r:id="rId3"/>
          </a:graphicData>
        </a:graphic>
      </p:graphicFrame>
      <p:sp>
        <p:nvSpPr>
          <p:cNvPr id="7" name="Title 2"/>
          <p:cNvSpPr>
            <a:spLocks noGrp="1"/>
          </p:cNvSpPr>
          <p:nvPr>
            <p:ph type="title"/>
          </p:nvPr>
        </p:nvSpPr>
        <p:spPr>
          <a:xfrm>
            <a:off x="457200" y="304800"/>
            <a:ext cx="8229600" cy="457200"/>
          </a:xfrm>
        </p:spPr>
        <p:txBody>
          <a:bodyPr>
            <a:normAutofit/>
          </a:bodyPr>
          <a:lstStyle/>
          <a:p>
            <a:pPr algn="l"/>
            <a:r>
              <a:rPr lang="en-US" sz="2800" dirty="0" smtClean="0"/>
              <a:t>Fiscal Challenge</a:t>
            </a:r>
            <a:endParaRPr lang="en-US" sz="2800" b="1" dirty="0"/>
          </a:p>
        </p:txBody>
      </p:sp>
    </p:spTree>
    <p:extLst>
      <p:ext uri="{BB962C8B-B14F-4D97-AF65-F5344CB8AC3E}">
        <p14:creationId xmlns:p14="http://schemas.microsoft.com/office/powerpoint/2010/main" val="30236621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2F256C0-ECE0-4C51-A517-716157C9B7EC}" type="slidenum">
              <a:rPr lang="en-US" smtClean="0"/>
              <a:pPr/>
              <a:t>7</a:t>
            </a:fld>
            <a:endParaRPr lang="en-US" dirty="0"/>
          </a:p>
        </p:txBody>
      </p:sp>
      <p:sp>
        <p:nvSpPr>
          <p:cNvPr id="7" name="Title 2"/>
          <p:cNvSpPr>
            <a:spLocks noGrp="1"/>
          </p:cNvSpPr>
          <p:nvPr>
            <p:ph type="title"/>
          </p:nvPr>
        </p:nvSpPr>
        <p:spPr>
          <a:xfrm>
            <a:off x="457200" y="304800"/>
            <a:ext cx="8229600" cy="457200"/>
          </a:xfrm>
        </p:spPr>
        <p:txBody>
          <a:bodyPr>
            <a:normAutofit/>
          </a:bodyPr>
          <a:lstStyle/>
          <a:p>
            <a:pPr algn="l"/>
            <a:r>
              <a:rPr lang="en-US" sz="2800" dirty="0" smtClean="0"/>
              <a:t>Fiscal Challenge</a:t>
            </a:r>
            <a:endParaRPr lang="en-US" sz="2800" b="1" dirty="0"/>
          </a:p>
        </p:txBody>
      </p:sp>
      <p:pic>
        <p:nvPicPr>
          <p:cNvPr id="5" name="image10.png"/>
          <p:cNvPicPr/>
          <p:nvPr/>
        </p:nvPicPr>
        <p:blipFill>
          <a:blip r:embed="rId3">
            <a:extLst/>
          </a:blip>
          <a:stretch>
            <a:fillRect/>
          </a:stretch>
        </p:blipFill>
        <p:spPr>
          <a:xfrm>
            <a:off x="990600" y="796212"/>
            <a:ext cx="7307164" cy="5716222"/>
          </a:xfrm>
          <a:prstGeom prst="rect">
            <a:avLst/>
          </a:prstGeom>
          <a:ln w="12700">
            <a:miter lim="400000"/>
          </a:ln>
        </p:spPr>
      </p:pic>
    </p:spTree>
    <p:extLst>
      <p:ext uri="{BB962C8B-B14F-4D97-AF65-F5344CB8AC3E}">
        <p14:creationId xmlns:p14="http://schemas.microsoft.com/office/powerpoint/2010/main" val="36661531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04800"/>
            <a:ext cx="8229600" cy="480305"/>
          </a:xfrm>
        </p:spPr>
        <p:txBody>
          <a:bodyPr>
            <a:normAutofit/>
          </a:bodyPr>
          <a:lstStyle/>
          <a:p>
            <a:pPr algn="l"/>
            <a:r>
              <a:rPr lang="en-US" sz="2800" dirty="0" smtClean="0"/>
              <a:t>Fiscal Challenge</a:t>
            </a:r>
            <a:endParaRPr lang="en-US" sz="2800" b="1" dirty="0"/>
          </a:p>
        </p:txBody>
      </p:sp>
      <p:sp>
        <p:nvSpPr>
          <p:cNvPr id="5" name="Slide Number Placeholder 4"/>
          <p:cNvSpPr>
            <a:spLocks noGrp="1"/>
          </p:cNvSpPr>
          <p:nvPr>
            <p:ph type="sldNum" sz="quarter" idx="12"/>
          </p:nvPr>
        </p:nvSpPr>
        <p:spPr/>
        <p:txBody>
          <a:bodyPr/>
          <a:lstStyle/>
          <a:p>
            <a:fld id="{A2F256C0-ECE0-4C51-A517-716157C9B7EC}" type="slidenum">
              <a:rPr lang="en-US" smtClean="0"/>
              <a:pPr/>
              <a:t>8</a:t>
            </a:fld>
            <a:endParaRPr lang="en-US" dirty="0"/>
          </a:p>
        </p:txBody>
      </p:sp>
      <p:pic>
        <p:nvPicPr>
          <p:cNvPr id="13" name="image11.png"/>
          <p:cNvPicPr/>
          <p:nvPr/>
        </p:nvPicPr>
        <p:blipFill>
          <a:blip r:embed="rId3">
            <a:extLst/>
          </a:blip>
          <a:stretch>
            <a:fillRect/>
          </a:stretch>
        </p:blipFill>
        <p:spPr>
          <a:xfrm>
            <a:off x="609600" y="845975"/>
            <a:ext cx="7596557" cy="5630586"/>
          </a:xfrm>
          <a:prstGeom prst="rect">
            <a:avLst/>
          </a:prstGeom>
          <a:ln w="12700">
            <a:miter lim="400000"/>
          </a:ln>
        </p:spPr>
      </p:pic>
    </p:spTree>
    <p:extLst>
      <p:ext uri="{BB962C8B-B14F-4D97-AF65-F5344CB8AC3E}">
        <p14:creationId xmlns:p14="http://schemas.microsoft.com/office/powerpoint/2010/main" val="9939306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EB7D98E3-9391-478A-89E9-653681B626A7}" type="slidenum">
              <a:rPr lang="en-US" altLang="en-US" smtClean="0"/>
              <a:pPr>
                <a:defRPr/>
              </a:pPr>
              <a:t>9</a:t>
            </a:fld>
            <a:endParaRPr lang="en-US" altLang="en-US" dirty="0"/>
          </a:p>
        </p:txBody>
      </p:sp>
      <p:sp>
        <p:nvSpPr>
          <p:cNvPr id="7" name="Title 2"/>
          <p:cNvSpPr>
            <a:spLocks noGrp="1"/>
          </p:cNvSpPr>
          <p:nvPr>
            <p:ph type="title"/>
          </p:nvPr>
        </p:nvSpPr>
        <p:spPr/>
        <p:txBody>
          <a:bodyPr>
            <a:normAutofit/>
          </a:bodyPr>
          <a:lstStyle/>
          <a:p>
            <a:pPr algn="l"/>
            <a:r>
              <a:rPr lang="en-US" sz="2800" dirty="0" smtClean="0"/>
              <a:t>Fiscal Challenge</a:t>
            </a:r>
            <a:endParaRPr lang="en-US" sz="2800" b="1" dirty="0"/>
          </a:p>
        </p:txBody>
      </p:sp>
      <p:sp>
        <p:nvSpPr>
          <p:cNvPr id="2" name="Rectangle 1"/>
          <p:cNvSpPr/>
          <p:nvPr/>
        </p:nvSpPr>
        <p:spPr>
          <a:xfrm>
            <a:off x="457200" y="990600"/>
            <a:ext cx="8686800" cy="5066002"/>
          </a:xfrm>
          <a:prstGeom prst="rect">
            <a:avLst/>
          </a:prstGeom>
        </p:spPr>
        <p:txBody>
          <a:bodyPr wrap="square">
            <a:spAutoFit/>
          </a:bodyPr>
          <a:lstStyle/>
          <a:p>
            <a:pPr marL="0" lvl="1">
              <a:buNone/>
            </a:pPr>
            <a:r>
              <a:rPr lang="en-US" sz="3200" dirty="0" smtClean="0">
                <a:latin typeface="Cambria" panose="02040503050406030204" pitchFamily="18" charset="0"/>
              </a:rPr>
              <a:t>Oil Price and Production is Unlikely to Save AK this time:</a:t>
            </a:r>
            <a:endParaRPr lang="en-US" sz="3200" dirty="0">
              <a:latin typeface="Cambria" panose="02040503050406030204" pitchFamily="18" charset="0"/>
            </a:endParaRPr>
          </a:p>
          <a:p>
            <a:pPr marL="685800" lvl="2">
              <a:buNone/>
            </a:pPr>
            <a:r>
              <a:rPr lang="en-US" sz="2400" dirty="0" smtClean="0">
                <a:latin typeface="Cambria" panose="02040503050406030204" pitchFamily="18" charset="0"/>
              </a:rPr>
              <a:t>Current price:</a:t>
            </a:r>
          </a:p>
          <a:p>
            <a:pPr marL="685800" lvl="2">
              <a:buNone/>
            </a:pPr>
            <a:r>
              <a:rPr lang="en-US" sz="2400" dirty="0" smtClean="0">
                <a:latin typeface="Cambria" panose="02040503050406030204" pitchFamily="18" charset="0"/>
              </a:rPr>
              <a:t>	 $40/</a:t>
            </a:r>
            <a:r>
              <a:rPr lang="en-US" sz="2400" dirty="0" err="1" smtClean="0">
                <a:latin typeface="Cambria" panose="02040503050406030204" pitchFamily="18" charset="0"/>
              </a:rPr>
              <a:t>bbl</a:t>
            </a:r>
            <a:r>
              <a:rPr lang="en-US" sz="2400" dirty="0" smtClean="0">
                <a:latin typeface="Cambria" panose="02040503050406030204" pitchFamily="18" charset="0"/>
              </a:rPr>
              <a:t> and 500,000 </a:t>
            </a:r>
            <a:r>
              <a:rPr lang="en-US" sz="2400" dirty="0" err="1" smtClean="0">
                <a:latin typeface="Cambria" panose="02040503050406030204" pitchFamily="18" charset="0"/>
              </a:rPr>
              <a:t>bbls</a:t>
            </a:r>
            <a:r>
              <a:rPr lang="en-US" sz="2400" dirty="0" smtClean="0">
                <a:latin typeface="Cambria" panose="02040503050406030204" pitchFamily="18" charset="0"/>
              </a:rPr>
              <a:t>: 1.5B GF</a:t>
            </a:r>
          </a:p>
          <a:p>
            <a:pPr marL="685800" lvl="2">
              <a:buNone/>
            </a:pPr>
            <a:endParaRPr lang="en-US" sz="2400" dirty="0">
              <a:latin typeface="Cambria" panose="02040503050406030204" pitchFamily="18" charset="0"/>
            </a:endParaRPr>
          </a:p>
          <a:p>
            <a:pPr marL="685800" lvl="2">
              <a:buNone/>
            </a:pPr>
            <a:r>
              <a:rPr lang="en-US" sz="2400" dirty="0" smtClean="0">
                <a:latin typeface="Cambria" panose="02040503050406030204" pitchFamily="18" charset="0"/>
              </a:rPr>
              <a:t>FY16 Forecast: </a:t>
            </a:r>
          </a:p>
          <a:p>
            <a:pPr marL="685800" lvl="2">
              <a:buNone/>
            </a:pPr>
            <a:r>
              <a:rPr lang="en-US" sz="2400" dirty="0">
                <a:latin typeface="Cambria" panose="02040503050406030204" pitchFamily="18" charset="0"/>
              </a:rPr>
              <a:t>	</a:t>
            </a:r>
            <a:r>
              <a:rPr lang="en-US" sz="2400" dirty="0" smtClean="0">
                <a:latin typeface="Cambria" panose="02040503050406030204" pitchFamily="18" charset="0"/>
              </a:rPr>
              <a:t> $66/</a:t>
            </a:r>
            <a:r>
              <a:rPr lang="en-US" sz="2400" dirty="0" err="1" smtClean="0">
                <a:latin typeface="Cambria" panose="02040503050406030204" pitchFamily="18" charset="0"/>
              </a:rPr>
              <a:t>bbl</a:t>
            </a:r>
            <a:r>
              <a:rPr lang="en-US" sz="2400" dirty="0" smtClean="0">
                <a:latin typeface="Cambria" panose="02040503050406030204" pitchFamily="18" charset="0"/>
              </a:rPr>
              <a:t>: $2.2B GF</a:t>
            </a:r>
            <a:endParaRPr lang="en-US" sz="2400" dirty="0">
              <a:latin typeface="Cambria" panose="02040503050406030204" pitchFamily="18" charset="0"/>
            </a:endParaRPr>
          </a:p>
          <a:p>
            <a:pPr marL="685800" lvl="2">
              <a:buNone/>
            </a:pPr>
            <a:endParaRPr lang="en-US" sz="2400" dirty="0" smtClean="0">
              <a:latin typeface="Cambria" panose="02040503050406030204" pitchFamily="18" charset="0"/>
            </a:endParaRPr>
          </a:p>
          <a:p>
            <a:pPr marL="685800" lvl="2">
              <a:buNone/>
            </a:pPr>
            <a:r>
              <a:rPr lang="en-US" sz="2400" dirty="0" smtClean="0">
                <a:latin typeface="Cambria" panose="02040503050406030204" pitchFamily="18" charset="0"/>
              </a:rPr>
              <a:t>Breakeven:</a:t>
            </a:r>
          </a:p>
          <a:p>
            <a:pPr marL="685800" lvl="2">
              <a:buNone/>
            </a:pPr>
            <a:r>
              <a:rPr lang="en-US" sz="2400" dirty="0">
                <a:latin typeface="Cambria" panose="02040503050406030204" pitchFamily="18" charset="0"/>
              </a:rPr>
              <a:t>	</a:t>
            </a:r>
            <a:r>
              <a:rPr lang="en-US" sz="2400" dirty="0" smtClean="0">
                <a:latin typeface="Cambria" panose="02040503050406030204" pitchFamily="18" charset="0"/>
              </a:rPr>
              <a:t> $109/</a:t>
            </a:r>
            <a:r>
              <a:rPr lang="en-US" sz="2400" dirty="0" err="1" smtClean="0">
                <a:latin typeface="Cambria" panose="02040503050406030204" pitchFamily="18" charset="0"/>
              </a:rPr>
              <a:t>bbl</a:t>
            </a:r>
            <a:r>
              <a:rPr lang="en-US" sz="2400" dirty="0" smtClean="0">
                <a:latin typeface="Cambria" panose="02040503050406030204" pitchFamily="18" charset="0"/>
              </a:rPr>
              <a:t> and 500,000 </a:t>
            </a:r>
            <a:r>
              <a:rPr lang="en-US" sz="2400" dirty="0" err="1" smtClean="0">
                <a:latin typeface="Cambria" panose="02040503050406030204" pitchFamily="18" charset="0"/>
              </a:rPr>
              <a:t>bbls</a:t>
            </a:r>
            <a:r>
              <a:rPr lang="en-US" sz="2400" dirty="0" smtClean="0">
                <a:latin typeface="Cambria" panose="02040503050406030204" pitchFamily="18" charset="0"/>
              </a:rPr>
              <a:t> or </a:t>
            </a:r>
          </a:p>
          <a:p>
            <a:pPr marL="685800" lvl="2">
              <a:buNone/>
            </a:pPr>
            <a:r>
              <a:rPr lang="en-US" sz="2400" dirty="0">
                <a:latin typeface="Cambria" panose="02040503050406030204" pitchFamily="18" charset="0"/>
              </a:rPr>
              <a:t>	 </a:t>
            </a:r>
            <a:r>
              <a:rPr lang="en-US" sz="2400" dirty="0" smtClean="0">
                <a:latin typeface="Cambria" panose="02040503050406030204" pitchFamily="18" charset="0"/>
              </a:rPr>
              <a:t>$45/</a:t>
            </a:r>
            <a:r>
              <a:rPr lang="en-US" sz="2400" dirty="0" err="1" smtClean="0">
                <a:latin typeface="Cambria" panose="02040503050406030204" pitchFamily="18" charset="0"/>
              </a:rPr>
              <a:t>bbl</a:t>
            </a:r>
            <a:r>
              <a:rPr lang="en-US" sz="2400" dirty="0" smtClean="0">
                <a:latin typeface="Cambria" panose="02040503050406030204" pitchFamily="18" charset="0"/>
              </a:rPr>
              <a:t> and 1.6M </a:t>
            </a:r>
            <a:r>
              <a:rPr lang="en-US" sz="2400" dirty="0" err="1" smtClean="0">
                <a:latin typeface="Cambria" panose="02040503050406030204" pitchFamily="18" charset="0"/>
              </a:rPr>
              <a:t>bbls</a:t>
            </a:r>
            <a:r>
              <a:rPr lang="en-US" sz="2400" dirty="0" smtClean="0">
                <a:latin typeface="Cambria" panose="02040503050406030204" pitchFamily="18" charset="0"/>
              </a:rPr>
              <a:t> per day: 	$5B</a:t>
            </a:r>
          </a:p>
        </p:txBody>
      </p:sp>
    </p:spTree>
    <p:extLst>
      <p:ext uri="{BB962C8B-B14F-4D97-AF65-F5344CB8AC3E}">
        <p14:creationId xmlns:p14="http://schemas.microsoft.com/office/powerpoint/2010/main" val="38576501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2F256C0-ECE0-4C51-A517-716157C9B7EC}" type="slidenum">
              <a:rPr lang="en-US" smtClean="0"/>
              <a:pPr/>
              <a:t>10</a:t>
            </a:fld>
            <a:endParaRPr lang="en-US" dirty="0"/>
          </a:p>
        </p:txBody>
      </p:sp>
      <p:sp>
        <p:nvSpPr>
          <p:cNvPr id="7" name="Title 2"/>
          <p:cNvSpPr>
            <a:spLocks noGrp="1"/>
          </p:cNvSpPr>
          <p:nvPr>
            <p:ph type="title"/>
          </p:nvPr>
        </p:nvSpPr>
        <p:spPr>
          <a:xfrm>
            <a:off x="457200" y="304800"/>
            <a:ext cx="8229600" cy="484187"/>
          </a:xfrm>
        </p:spPr>
        <p:txBody>
          <a:bodyPr>
            <a:normAutofit/>
          </a:bodyPr>
          <a:lstStyle/>
          <a:p>
            <a:pPr algn="l"/>
            <a:r>
              <a:rPr lang="en-US" sz="2800" dirty="0" smtClean="0"/>
              <a:t>Operating Budget Reductions </a:t>
            </a:r>
            <a:endParaRPr lang="en-US" sz="2800" b="1" dirty="0"/>
          </a:p>
        </p:txBody>
      </p:sp>
      <p:sp>
        <p:nvSpPr>
          <p:cNvPr id="3" name="Rectangle 2"/>
          <p:cNvSpPr/>
          <p:nvPr/>
        </p:nvSpPr>
        <p:spPr>
          <a:xfrm>
            <a:off x="685800" y="1143000"/>
            <a:ext cx="7543800" cy="4979825"/>
          </a:xfrm>
          <a:prstGeom prst="rect">
            <a:avLst/>
          </a:prstGeom>
        </p:spPr>
        <p:txBody>
          <a:bodyPr wrap="square">
            <a:spAutoFit/>
          </a:bodyPr>
          <a:lstStyle/>
          <a:p>
            <a:pPr algn="ctr">
              <a:buNone/>
            </a:pPr>
            <a:r>
              <a:rPr lang="en-US" sz="2000" dirty="0" smtClean="0">
                <a:latin typeface="+mn-lt"/>
              </a:rPr>
              <a:t>Agencies reductions FY15-FY16: $412M GF Cuts in 1 Year</a:t>
            </a:r>
          </a:p>
          <a:p>
            <a:pPr algn="ctr">
              <a:buNone/>
            </a:pPr>
            <a:endParaRPr lang="en-US" sz="2000" dirty="0" smtClean="0">
              <a:solidFill>
                <a:srgbClr val="05227D"/>
              </a:solidFill>
              <a:latin typeface="+mn-lt"/>
            </a:endParaRPr>
          </a:p>
          <a:p>
            <a:pPr>
              <a:buNone/>
            </a:pPr>
            <a:r>
              <a:rPr lang="en-US" b="0" dirty="0" smtClean="0">
                <a:latin typeface="+mn-lt"/>
              </a:rPr>
              <a:t>Most significant % reductions</a:t>
            </a:r>
          </a:p>
          <a:p>
            <a:pPr>
              <a:buNone/>
            </a:pPr>
            <a:r>
              <a:rPr lang="en-US" dirty="0" smtClean="0">
                <a:latin typeface="+mn-lt"/>
              </a:rPr>
              <a:t>20-35%: </a:t>
            </a:r>
            <a:r>
              <a:rPr lang="en-US" b="0" dirty="0" smtClean="0">
                <a:latin typeface="+mn-lt"/>
              </a:rPr>
              <a:t>Commerce, Military &amp; Veterans Affairs, Labor &amp; Workforce, Natural Resources</a:t>
            </a:r>
            <a:r>
              <a:rPr lang="en-US" b="0" dirty="0">
                <a:latin typeface="+mn-lt"/>
              </a:rPr>
              <a:t>, Governor’s </a:t>
            </a:r>
            <a:r>
              <a:rPr lang="en-US" b="0" dirty="0" smtClean="0">
                <a:latin typeface="+mn-lt"/>
              </a:rPr>
              <a:t>Office</a:t>
            </a:r>
          </a:p>
          <a:p>
            <a:pPr>
              <a:buNone/>
            </a:pPr>
            <a:endParaRPr lang="en-US" b="0" dirty="0">
              <a:latin typeface="+mn-lt"/>
            </a:endParaRPr>
          </a:p>
          <a:p>
            <a:pPr>
              <a:buNone/>
            </a:pPr>
            <a:r>
              <a:rPr lang="en-US" dirty="0">
                <a:latin typeface="+mn-lt"/>
              </a:rPr>
              <a:t>12-20%: </a:t>
            </a:r>
            <a:r>
              <a:rPr lang="en-US" b="0" dirty="0">
                <a:latin typeface="+mn-lt"/>
              </a:rPr>
              <a:t>Fish and </a:t>
            </a:r>
            <a:r>
              <a:rPr lang="en-US" b="0" dirty="0" smtClean="0">
                <a:latin typeface="+mn-lt"/>
              </a:rPr>
              <a:t>Game, Revenue, Law, Administration, Transportation, Environmental Conservation</a:t>
            </a:r>
          </a:p>
          <a:p>
            <a:pPr>
              <a:buNone/>
            </a:pPr>
            <a:endParaRPr lang="en-US" b="0" dirty="0">
              <a:latin typeface="+mn-lt"/>
            </a:endParaRPr>
          </a:p>
          <a:p>
            <a:pPr>
              <a:buNone/>
            </a:pPr>
            <a:r>
              <a:rPr lang="en-US" b="0" dirty="0" smtClean="0">
                <a:latin typeface="+mn-lt"/>
              </a:rPr>
              <a:t>Most significant $ reductions</a:t>
            </a:r>
          </a:p>
          <a:p>
            <a:pPr lvl="1">
              <a:buNone/>
            </a:pPr>
            <a:r>
              <a:rPr lang="en-US" b="0" dirty="0">
                <a:latin typeface="+mn-lt"/>
              </a:rPr>
              <a:t>Health and Social Services: $88 million (+ $</a:t>
            </a:r>
            <a:r>
              <a:rPr lang="en-US" b="0" dirty="0" smtClean="0">
                <a:latin typeface="+mn-lt"/>
              </a:rPr>
              <a:t>1 </a:t>
            </a:r>
            <a:r>
              <a:rPr lang="en-US" b="0" dirty="0">
                <a:latin typeface="+mn-lt"/>
              </a:rPr>
              <a:t>million fuel cut)</a:t>
            </a:r>
          </a:p>
          <a:p>
            <a:pPr lvl="1">
              <a:buNone/>
            </a:pPr>
            <a:r>
              <a:rPr lang="en-US" b="0" dirty="0">
                <a:latin typeface="+mn-lt"/>
              </a:rPr>
              <a:t>Transportation: $</a:t>
            </a:r>
            <a:r>
              <a:rPr lang="en-US" b="0" dirty="0" smtClean="0">
                <a:latin typeface="+mn-lt"/>
              </a:rPr>
              <a:t>34 million (+ $15.5 million fuel cut)</a:t>
            </a:r>
          </a:p>
          <a:p>
            <a:pPr lvl="1">
              <a:buNone/>
            </a:pPr>
            <a:r>
              <a:rPr lang="en-US" b="0" dirty="0" smtClean="0">
                <a:latin typeface="+mn-lt"/>
              </a:rPr>
              <a:t>Corrections: $20 million (+ $1.8 million fuel cut)</a:t>
            </a:r>
          </a:p>
          <a:p>
            <a:pPr lvl="1">
              <a:buNone/>
            </a:pPr>
            <a:r>
              <a:rPr lang="en-US" b="0" dirty="0" smtClean="0">
                <a:latin typeface="+mn-lt"/>
              </a:rPr>
              <a:t>University </a:t>
            </a:r>
            <a:r>
              <a:rPr lang="en-US" b="0" dirty="0">
                <a:latin typeface="+mn-lt"/>
              </a:rPr>
              <a:t>of</a:t>
            </a:r>
            <a:r>
              <a:rPr lang="en-US" b="0" dirty="0" smtClean="0">
                <a:latin typeface="+mn-lt"/>
              </a:rPr>
              <a:t> Alaska: $20 </a:t>
            </a:r>
            <a:r>
              <a:rPr lang="en-US" b="0" dirty="0">
                <a:latin typeface="+mn-lt"/>
              </a:rPr>
              <a:t>million </a:t>
            </a:r>
            <a:r>
              <a:rPr lang="en-US" b="0" dirty="0" smtClean="0">
                <a:latin typeface="+mn-lt"/>
              </a:rPr>
              <a:t>(+ $4.5 million fuel cut)</a:t>
            </a:r>
            <a:endParaRPr lang="en-US" b="0" dirty="0">
              <a:latin typeface="+mn-lt"/>
            </a:endParaRPr>
          </a:p>
          <a:p>
            <a:pPr>
              <a:buNone/>
            </a:pPr>
            <a:r>
              <a:rPr lang="en-US" b="0" dirty="0">
                <a:solidFill>
                  <a:srgbClr val="05227D"/>
                </a:solidFill>
                <a:latin typeface="+mj-lt"/>
              </a:rPr>
              <a:t> </a:t>
            </a:r>
          </a:p>
        </p:txBody>
      </p:sp>
    </p:spTree>
    <p:extLst>
      <p:ext uri="{BB962C8B-B14F-4D97-AF65-F5344CB8AC3E}">
        <p14:creationId xmlns:p14="http://schemas.microsoft.com/office/powerpoint/2010/main" val="28474270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2F256C0-ECE0-4C51-A517-716157C9B7EC}" type="slidenum">
              <a:rPr lang="en-US" smtClean="0"/>
              <a:pPr/>
              <a:t>11</a:t>
            </a:fld>
            <a:endParaRPr lang="en-US" dirty="0"/>
          </a:p>
        </p:txBody>
      </p:sp>
      <p:sp>
        <p:nvSpPr>
          <p:cNvPr id="7" name="Title 2"/>
          <p:cNvSpPr>
            <a:spLocks noGrp="1"/>
          </p:cNvSpPr>
          <p:nvPr>
            <p:ph type="title"/>
          </p:nvPr>
        </p:nvSpPr>
        <p:spPr>
          <a:xfrm>
            <a:off x="457200" y="304800"/>
            <a:ext cx="8229600" cy="484187"/>
          </a:xfrm>
        </p:spPr>
        <p:txBody>
          <a:bodyPr>
            <a:normAutofit/>
          </a:bodyPr>
          <a:lstStyle/>
          <a:p>
            <a:pPr algn="l"/>
            <a:r>
              <a:rPr lang="en-US" sz="2800" dirty="0" smtClean="0"/>
              <a:t>Operating Budget Reductions</a:t>
            </a:r>
            <a:endParaRPr lang="en-US" sz="2800" b="1" dirty="0"/>
          </a:p>
        </p:txBody>
      </p:sp>
      <p:sp>
        <p:nvSpPr>
          <p:cNvPr id="3" name="Rectangle 2"/>
          <p:cNvSpPr/>
          <p:nvPr/>
        </p:nvSpPr>
        <p:spPr>
          <a:xfrm>
            <a:off x="685800" y="860822"/>
            <a:ext cx="7543800" cy="5915466"/>
          </a:xfrm>
          <a:prstGeom prst="rect">
            <a:avLst/>
          </a:prstGeom>
        </p:spPr>
        <p:txBody>
          <a:bodyPr wrap="square">
            <a:spAutoFit/>
          </a:bodyPr>
          <a:lstStyle/>
          <a:p>
            <a:pPr marL="0" lvl="1">
              <a:buNone/>
            </a:pPr>
            <a:r>
              <a:rPr lang="en-US" sz="3200" dirty="0">
                <a:latin typeface="Cambria" panose="02040503050406030204" pitchFamily="18" charset="0"/>
              </a:rPr>
              <a:t>Departments have been closing offices, a few examples </a:t>
            </a:r>
            <a:r>
              <a:rPr lang="en-US" sz="3200" dirty="0" smtClean="0">
                <a:latin typeface="Cambria" panose="02040503050406030204" pitchFamily="18" charset="0"/>
              </a:rPr>
              <a:t>:</a:t>
            </a:r>
          </a:p>
          <a:p>
            <a:pPr marL="0" lvl="1"/>
            <a:endParaRPr lang="en-US" sz="3200" dirty="0">
              <a:latin typeface="Cambria" panose="02040503050406030204" pitchFamily="18" charset="0"/>
            </a:endParaRPr>
          </a:p>
          <a:p>
            <a:pPr lvl="2" indent="-228600">
              <a:buClr>
                <a:schemeClr val="tx1"/>
              </a:buClr>
              <a:buFont typeface="Arial" panose="020B0604020202020204" pitchFamily="34" charset="0"/>
              <a:buChar char="•"/>
            </a:pPr>
            <a:r>
              <a:rPr lang="en-US" sz="2400" dirty="0">
                <a:latin typeface="Cambria" panose="02040503050406030204" pitchFamily="18" charset="0"/>
              </a:rPr>
              <a:t>District Attorney’s Office in Barrow closed</a:t>
            </a:r>
          </a:p>
          <a:p>
            <a:pPr lvl="2" indent="-228600">
              <a:buClr>
                <a:schemeClr val="tx1"/>
              </a:buClr>
              <a:buFont typeface="Arial" panose="020B0604020202020204" pitchFamily="34" charset="0"/>
              <a:buChar char="•"/>
            </a:pPr>
            <a:r>
              <a:rPr lang="en-US" sz="2400" dirty="0">
                <a:latin typeface="Cambria" panose="02040503050406030204" pitchFamily="18" charset="0"/>
              </a:rPr>
              <a:t>Public health center in Seward closed</a:t>
            </a:r>
          </a:p>
          <a:p>
            <a:pPr lvl="2" indent="-228600">
              <a:buClr>
                <a:schemeClr val="tx1"/>
              </a:buClr>
              <a:buFont typeface="Arial" panose="020B0604020202020204" pitchFamily="34" charset="0"/>
              <a:buChar char="•"/>
            </a:pPr>
            <a:r>
              <a:rPr lang="en-US" sz="2400" dirty="0">
                <a:latin typeface="Cambria" panose="02040503050406030204" pitchFamily="18" charset="0"/>
              </a:rPr>
              <a:t>Vital Statistics office in Fairbanks closed</a:t>
            </a:r>
          </a:p>
          <a:p>
            <a:pPr lvl="2" indent="-228600">
              <a:buClr>
                <a:schemeClr val="tx1"/>
              </a:buClr>
              <a:buFont typeface="Arial" panose="020B0604020202020204" pitchFamily="34" charset="0"/>
              <a:buChar char="•"/>
            </a:pPr>
            <a:r>
              <a:rPr lang="en-US" sz="2400" dirty="0">
                <a:latin typeface="Cambria" panose="02040503050406030204" pitchFamily="18" charset="0"/>
              </a:rPr>
              <a:t>Juvenile Probation office in Homer closed</a:t>
            </a:r>
          </a:p>
          <a:p>
            <a:pPr lvl="2" indent="-228600">
              <a:buClr>
                <a:schemeClr val="tx1"/>
              </a:buClr>
              <a:buFont typeface="Arial" panose="020B0604020202020204" pitchFamily="34" charset="0"/>
              <a:buChar char="•"/>
            </a:pPr>
            <a:r>
              <a:rPr lang="en-US" sz="2400" dirty="0">
                <a:latin typeface="Cambria" panose="02040503050406030204" pitchFamily="18" charset="0"/>
              </a:rPr>
              <a:t>Trooper posts in Talkeetna and Yakutat closed</a:t>
            </a:r>
          </a:p>
          <a:p>
            <a:pPr lvl="2" indent="-228600">
              <a:buClr>
                <a:schemeClr val="tx1"/>
              </a:buClr>
              <a:buFont typeface="Arial" panose="020B0604020202020204" pitchFamily="34" charset="0"/>
              <a:buChar char="•"/>
            </a:pPr>
            <a:r>
              <a:rPr lang="en-US" sz="2400" dirty="0">
                <a:latin typeface="Cambria" panose="02040503050406030204" pitchFamily="18" charset="0"/>
              </a:rPr>
              <a:t>State film promotion office in Anchorage was closed</a:t>
            </a:r>
          </a:p>
          <a:p>
            <a:pPr lvl="2" indent="-228600">
              <a:buFont typeface="Arial" panose="020B0604020202020204" pitchFamily="34" charset="0"/>
              <a:buChar char="•"/>
            </a:pPr>
            <a:endParaRPr lang="en-US" sz="2400" dirty="0">
              <a:latin typeface="Cambria" panose="02040503050406030204" pitchFamily="18" charset="0"/>
            </a:endParaRPr>
          </a:p>
          <a:p>
            <a:pPr>
              <a:buClr>
                <a:srgbClr val="05227D"/>
              </a:buClr>
              <a:buNone/>
            </a:pPr>
            <a:endParaRPr lang="en-US" sz="800" b="0" dirty="0" smtClean="0">
              <a:latin typeface="+mn-lt"/>
            </a:endParaRPr>
          </a:p>
          <a:p>
            <a:pPr>
              <a:buClr>
                <a:srgbClr val="05227D"/>
              </a:buClr>
              <a:buNone/>
            </a:pPr>
            <a:r>
              <a:rPr lang="en-US" sz="1400" b="0" dirty="0" smtClean="0">
                <a:latin typeface="+mn-lt"/>
              </a:rPr>
              <a:t>Executive </a:t>
            </a:r>
            <a:r>
              <a:rPr lang="en-US" sz="1400" b="0" dirty="0">
                <a:latin typeface="+mn-lt"/>
              </a:rPr>
              <a:t>Agencies: 500 fewer full-time permanent </a:t>
            </a:r>
            <a:r>
              <a:rPr lang="en-US" sz="1400" b="0" dirty="0" smtClean="0">
                <a:latin typeface="+mn-lt"/>
              </a:rPr>
              <a:t>employees - </a:t>
            </a:r>
            <a:r>
              <a:rPr lang="en-US" sz="1400" b="0" dirty="0">
                <a:latin typeface="+mn-lt"/>
              </a:rPr>
              <a:t>December 2014 to July </a:t>
            </a:r>
            <a:r>
              <a:rPr lang="en-US" sz="1400" b="0" dirty="0" smtClean="0">
                <a:latin typeface="+mn-lt"/>
              </a:rPr>
              <a:t>2015</a:t>
            </a:r>
            <a:endParaRPr lang="en-US" sz="1400" b="0" dirty="0">
              <a:latin typeface="+mn-lt"/>
            </a:endParaRPr>
          </a:p>
        </p:txBody>
      </p:sp>
    </p:spTree>
    <p:extLst>
      <p:ext uri="{BB962C8B-B14F-4D97-AF65-F5344CB8AC3E}">
        <p14:creationId xmlns:p14="http://schemas.microsoft.com/office/powerpoint/2010/main" val="24318251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2F256C0-ECE0-4C51-A517-716157C9B7EC}" type="slidenum">
              <a:rPr lang="en-US" smtClean="0"/>
              <a:pPr/>
              <a:t>12</a:t>
            </a:fld>
            <a:endParaRPr lang="en-US" dirty="0"/>
          </a:p>
        </p:txBody>
      </p:sp>
      <p:sp>
        <p:nvSpPr>
          <p:cNvPr id="7" name="Title 2"/>
          <p:cNvSpPr>
            <a:spLocks noGrp="1"/>
          </p:cNvSpPr>
          <p:nvPr>
            <p:ph type="title"/>
          </p:nvPr>
        </p:nvSpPr>
        <p:spPr>
          <a:xfrm>
            <a:off x="457200" y="304800"/>
            <a:ext cx="8229600" cy="484187"/>
          </a:xfrm>
        </p:spPr>
        <p:txBody>
          <a:bodyPr>
            <a:normAutofit/>
          </a:bodyPr>
          <a:lstStyle/>
          <a:p>
            <a:pPr algn="l"/>
            <a:r>
              <a:rPr lang="en-US" sz="2800" dirty="0" smtClean="0"/>
              <a:t>Operating Budget Reductions</a:t>
            </a:r>
            <a:endParaRPr lang="en-US" sz="2800" b="1" dirty="0"/>
          </a:p>
        </p:txBody>
      </p:sp>
      <p:sp>
        <p:nvSpPr>
          <p:cNvPr id="3" name="Rectangle 2"/>
          <p:cNvSpPr/>
          <p:nvPr/>
        </p:nvSpPr>
        <p:spPr>
          <a:xfrm>
            <a:off x="381000" y="860822"/>
            <a:ext cx="8458200" cy="5509200"/>
          </a:xfrm>
          <a:prstGeom prst="rect">
            <a:avLst/>
          </a:prstGeom>
        </p:spPr>
        <p:txBody>
          <a:bodyPr wrap="square">
            <a:spAutoFit/>
          </a:bodyPr>
          <a:lstStyle/>
          <a:p>
            <a:pPr marL="0" lvl="1">
              <a:buNone/>
            </a:pPr>
            <a:r>
              <a:rPr lang="en-US" sz="3200" dirty="0">
                <a:latin typeface="Cambria" panose="02040503050406030204" pitchFamily="18" charset="0"/>
              </a:rPr>
              <a:t>Departments have been reducing or eliminating services, a few </a:t>
            </a:r>
            <a:r>
              <a:rPr lang="en-US" sz="3200" dirty="0" smtClean="0">
                <a:latin typeface="Cambria" panose="02040503050406030204" pitchFamily="18" charset="0"/>
              </a:rPr>
              <a:t>examples:</a:t>
            </a:r>
          </a:p>
          <a:p>
            <a:pPr marL="0" lvl="1">
              <a:buNone/>
            </a:pPr>
            <a:endParaRPr lang="en-US" sz="3200" dirty="0">
              <a:latin typeface="Cambria" panose="02040503050406030204" pitchFamily="18" charset="0"/>
            </a:endParaRPr>
          </a:p>
          <a:p>
            <a:pPr lvl="2" indent="-228600">
              <a:buClr>
                <a:schemeClr val="tx1"/>
              </a:buClr>
              <a:buFont typeface="Arial" panose="020B0604020202020204" pitchFamily="34" charset="0"/>
              <a:buChar char="•"/>
            </a:pPr>
            <a:r>
              <a:rPr lang="en-US" sz="2400" dirty="0">
                <a:latin typeface="Cambria" panose="02040503050406030204" pitchFamily="18" charset="0"/>
              </a:rPr>
              <a:t>Courts will be closed Friday afternoons</a:t>
            </a:r>
          </a:p>
          <a:p>
            <a:pPr lvl="2" indent="-228600">
              <a:buClr>
                <a:schemeClr val="tx1"/>
              </a:buClr>
              <a:buFont typeface="Arial" panose="020B0604020202020204" pitchFamily="34" charset="0"/>
              <a:buChar char="•"/>
            </a:pPr>
            <a:r>
              <a:rPr lang="en-US" sz="2400" dirty="0">
                <a:latin typeface="Cambria" panose="02040503050406030204" pitchFamily="18" charset="0"/>
              </a:rPr>
              <a:t>Cold-case investigations were eliminated</a:t>
            </a:r>
          </a:p>
          <a:p>
            <a:pPr lvl="2" indent="-228600">
              <a:buClr>
                <a:schemeClr val="tx1"/>
              </a:buClr>
              <a:buFont typeface="Arial" panose="020B0604020202020204" pitchFamily="34" charset="0"/>
              <a:buChar char="•"/>
            </a:pPr>
            <a:r>
              <a:rPr lang="en-US" sz="2400" dirty="0">
                <a:latin typeface="Cambria" panose="02040503050406030204" pitchFamily="18" charset="0"/>
              </a:rPr>
              <a:t>Inspections of public pools and spas were </a:t>
            </a:r>
            <a:r>
              <a:rPr lang="en-US" sz="2400" dirty="0" smtClean="0">
                <a:latin typeface="Cambria" panose="02040503050406030204" pitchFamily="18" charset="0"/>
              </a:rPr>
              <a:t>reduced</a:t>
            </a:r>
            <a:endParaRPr lang="en-US" sz="2400" dirty="0">
              <a:latin typeface="Cambria" panose="02040503050406030204" pitchFamily="18" charset="0"/>
            </a:endParaRPr>
          </a:p>
          <a:p>
            <a:pPr lvl="2" indent="-228600">
              <a:buClr>
                <a:schemeClr val="tx1"/>
              </a:buClr>
              <a:buFont typeface="Arial" panose="020B0604020202020204" pitchFamily="34" charset="0"/>
              <a:buChar char="•"/>
            </a:pPr>
            <a:r>
              <a:rPr lang="en-US" sz="2400" dirty="0">
                <a:latin typeface="Cambria" panose="02040503050406030204" pitchFamily="18" charset="0"/>
              </a:rPr>
              <a:t>Reduced Trooper presence at Arctic Man and similar events</a:t>
            </a:r>
          </a:p>
          <a:p>
            <a:pPr lvl="2" indent="-228600">
              <a:buClr>
                <a:schemeClr val="tx1"/>
              </a:buClr>
              <a:buFont typeface="Arial" panose="020B0604020202020204" pitchFamily="34" charset="0"/>
              <a:buChar char="•"/>
            </a:pPr>
            <a:r>
              <a:rPr lang="en-US" sz="2400" dirty="0">
                <a:latin typeface="Cambria" panose="02040503050406030204" pitchFamily="18" charset="0"/>
              </a:rPr>
              <a:t>Reduced VPSO positions</a:t>
            </a:r>
          </a:p>
          <a:p>
            <a:pPr lvl="2" indent="-228600">
              <a:buClr>
                <a:schemeClr val="tx1"/>
              </a:buClr>
              <a:buFont typeface="Arial" panose="020B0604020202020204" pitchFamily="34" charset="0"/>
              <a:buChar char="•"/>
            </a:pPr>
            <a:r>
              <a:rPr lang="en-US" sz="2400" dirty="0">
                <a:latin typeface="Cambria" panose="02040503050406030204" pitchFamily="18" charset="0"/>
              </a:rPr>
              <a:t>Reduced ferry service, some ferries will not be used next year</a:t>
            </a:r>
          </a:p>
          <a:p>
            <a:pPr lvl="2" indent="-228600">
              <a:buClr>
                <a:schemeClr val="tx1"/>
              </a:buClr>
              <a:buFont typeface="Arial" panose="020B0604020202020204" pitchFamily="34" charset="0"/>
              <a:buChar char="•"/>
            </a:pPr>
            <a:r>
              <a:rPr lang="en-US" sz="2400" dirty="0">
                <a:latin typeface="Cambria" panose="02040503050406030204" pitchFamily="18" charset="0"/>
              </a:rPr>
              <a:t>Reduced snow removal and pothole repair</a:t>
            </a:r>
          </a:p>
        </p:txBody>
      </p:sp>
    </p:spTree>
    <p:extLst>
      <p:ext uri="{BB962C8B-B14F-4D97-AF65-F5344CB8AC3E}">
        <p14:creationId xmlns:p14="http://schemas.microsoft.com/office/powerpoint/2010/main" val="12160283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2F256C0-ECE0-4C51-A517-716157C9B7EC}" type="slidenum">
              <a:rPr lang="en-US" smtClean="0"/>
              <a:pPr/>
              <a:t>13</a:t>
            </a:fld>
            <a:endParaRPr lang="en-US" dirty="0"/>
          </a:p>
        </p:txBody>
      </p:sp>
      <p:sp>
        <p:nvSpPr>
          <p:cNvPr id="7" name="Title 2"/>
          <p:cNvSpPr>
            <a:spLocks noGrp="1"/>
          </p:cNvSpPr>
          <p:nvPr>
            <p:ph type="title"/>
          </p:nvPr>
        </p:nvSpPr>
        <p:spPr>
          <a:xfrm>
            <a:off x="457200" y="304800"/>
            <a:ext cx="8229600" cy="484187"/>
          </a:xfrm>
        </p:spPr>
        <p:txBody>
          <a:bodyPr>
            <a:normAutofit/>
          </a:bodyPr>
          <a:lstStyle/>
          <a:p>
            <a:pPr algn="l"/>
            <a:r>
              <a:rPr lang="en-US" sz="2800" dirty="0" smtClean="0"/>
              <a:t>Operating Budget Reductions</a:t>
            </a:r>
            <a:endParaRPr lang="en-US" sz="2800" b="1" dirty="0"/>
          </a:p>
        </p:txBody>
      </p:sp>
      <p:sp>
        <p:nvSpPr>
          <p:cNvPr id="6" name="TextBox 5"/>
          <p:cNvSpPr txBox="1"/>
          <p:nvPr/>
        </p:nvSpPr>
        <p:spPr>
          <a:xfrm>
            <a:off x="381000" y="1219200"/>
            <a:ext cx="8382000" cy="4179606"/>
          </a:xfrm>
          <a:prstGeom prst="rect">
            <a:avLst/>
          </a:prstGeom>
          <a:noFill/>
        </p:spPr>
        <p:txBody>
          <a:bodyPr wrap="square" rtlCol="0">
            <a:spAutoFit/>
          </a:bodyPr>
          <a:lstStyle/>
          <a:p>
            <a:pPr marL="0" lvl="1">
              <a:buNone/>
            </a:pPr>
            <a:r>
              <a:rPr lang="en-US" sz="3200" b="1" dirty="0" smtClean="0">
                <a:latin typeface="Cambria" panose="02040503050406030204" pitchFamily="18" charset="0"/>
              </a:rPr>
              <a:t>Departments have been reducing support for entities, a few examples:</a:t>
            </a:r>
          </a:p>
          <a:p>
            <a:pPr marL="0" lvl="1">
              <a:buNone/>
            </a:pPr>
            <a:endParaRPr lang="en-US" sz="3200" b="1" dirty="0" smtClean="0">
              <a:latin typeface="Cambria" panose="02040503050406030204" pitchFamily="18" charset="0"/>
            </a:endParaRPr>
          </a:p>
          <a:p>
            <a:pPr marL="457200" lvl="2" indent="-228600">
              <a:buClr>
                <a:schemeClr val="tx1"/>
              </a:buClr>
              <a:buFont typeface="Arial" panose="020B0604020202020204" pitchFamily="34" charset="0"/>
              <a:buChar char="•"/>
            </a:pPr>
            <a:r>
              <a:rPr lang="en-US" sz="2400" b="1" dirty="0" smtClean="0">
                <a:latin typeface="Cambria" panose="02040503050406030204" pitchFamily="18" charset="0"/>
              </a:rPr>
              <a:t>Eliminated state support of Alaska Aerospace Corporation</a:t>
            </a:r>
          </a:p>
          <a:p>
            <a:pPr marL="457200" lvl="2" indent="-228600">
              <a:buClr>
                <a:schemeClr val="tx1"/>
              </a:buClr>
              <a:buFont typeface="Arial" panose="020B0604020202020204" pitchFamily="34" charset="0"/>
              <a:buChar char="•"/>
            </a:pPr>
            <a:r>
              <a:rPr lang="en-US" sz="2400" b="1" dirty="0" smtClean="0">
                <a:latin typeface="Cambria" panose="02040503050406030204" pitchFamily="18" charset="0"/>
              </a:rPr>
              <a:t>Eliminated state support for AVTEC’s nursing programs</a:t>
            </a:r>
          </a:p>
          <a:p>
            <a:pPr marL="457200" lvl="2" indent="-228600">
              <a:buClr>
                <a:schemeClr val="tx1"/>
              </a:buClr>
              <a:buFont typeface="Arial" panose="020B0604020202020204" pitchFamily="34" charset="0"/>
              <a:buChar char="•"/>
            </a:pPr>
            <a:r>
              <a:rPr lang="en-US" sz="2400" b="1" dirty="0" smtClean="0">
                <a:latin typeface="Cambria" panose="02040503050406030204" pitchFamily="18" charset="0"/>
              </a:rPr>
              <a:t>Reduced grants to emergency communications systems</a:t>
            </a:r>
          </a:p>
          <a:p>
            <a:pPr marL="457200" lvl="2" indent="-228600">
              <a:buClr>
                <a:schemeClr val="tx1"/>
              </a:buClr>
              <a:buFont typeface="Arial" panose="020B0604020202020204" pitchFamily="34" charset="0"/>
              <a:buChar char="•"/>
            </a:pPr>
            <a:r>
              <a:rPr lang="en-US" sz="2400" b="1" dirty="0" smtClean="0">
                <a:latin typeface="Cambria" panose="02040503050406030204" pitchFamily="18" charset="0"/>
              </a:rPr>
              <a:t>Reduced state support for seafood and tourism marketing</a:t>
            </a:r>
          </a:p>
        </p:txBody>
      </p:sp>
    </p:spTree>
    <p:extLst>
      <p:ext uri="{BB962C8B-B14F-4D97-AF65-F5344CB8AC3E}">
        <p14:creationId xmlns:p14="http://schemas.microsoft.com/office/powerpoint/2010/main" val="6008084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2F256C0-ECE0-4C51-A517-716157C9B7EC}" type="slidenum">
              <a:rPr lang="en-US" smtClean="0"/>
              <a:pPr/>
              <a:t>14</a:t>
            </a:fld>
            <a:endParaRPr lang="en-US" dirty="0"/>
          </a:p>
        </p:txBody>
      </p:sp>
      <p:sp>
        <p:nvSpPr>
          <p:cNvPr id="7" name="Title 2"/>
          <p:cNvSpPr>
            <a:spLocks noGrp="1"/>
          </p:cNvSpPr>
          <p:nvPr>
            <p:ph type="title"/>
          </p:nvPr>
        </p:nvSpPr>
        <p:spPr>
          <a:xfrm>
            <a:off x="457200" y="304800"/>
            <a:ext cx="8229600" cy="484187"/>
          </a:xfrm>
        </p:spPr>
        <p:txBody>
          <a:bodyPr>
            <a:normAutofit/>
          </a:bodyPr>
          <a:lstStyle/>
          <a:p>
            <a:pPr algn="l"/>
            <a:r>
              <a:rPr lang="en-US" sz="2800" dirty="0" smtClean="0"/>
              <a:t>Fiscal Challenge</a:t>
            </a:r>
            <a:endParaRPr lang="en-US" sz="2800" b="1" dirty="0"/>
          </a:p>
        </p:txBody>
      </p:sp>
      <p:sp>
        <p:nvSpPr>
          <p:cNvPr id="3" name="Rectangle 2"/>
          <p:cNvSpPr/>
          <p:nvPr/>
        </p:nvSpPr>
        <p:spPr>
          <a:xfrm>
            <a:off x="685800" y="860822"/>
            <a:ext cx="7543800" cy="5539978"/>
          </a:xfrm>
          <a:prstGeom prst="rect">
            <a:avLst/>
          </a:prstGeom>
        </p:spPr>
        <p:txBody>
          <a:bodyPr wrap="square">
            <a:spAutoFit/>
          </a:bodyPr>
          <a:lstStyle/>
          <a:p>
            <a:pPr algn="ctr">
              <a:buNone/>
            </a:pPr>
            <a:r>
              <a:rPr lang="en-US" dirty="0" smtClean="0">
                <a:latin typeface="+mn-lt"/>
              </a:rPr>
              <a:t>Efficiency Initiatives: </a:t>
            </a:r>
          </a:p>
          <a:p>
            <a:pPr algn="ctr">
              <a:buNone/>
            </a:pPr>
            <a:r>
              <a:rPr lang="en-US" i="1" dirty="0" smtClean="0">
                <a:latin typeface="+mn-lt"/>
              </a:rPr>
              <a:t> Maximizing </a:t>
            </a:r>
            <a:r>
              <a:rPr lang="en-US" i="1" dirty="0">
                <a:latin typeface="+mn-lt"/>
              </a:rPr>
              <a:t>service </a:t>
            </a:r>
            <a:r>
              <a:rPr lang="en-US" i="1" dirty="0" smtClean="0">
                <a:latin typeface="+mn-lt"/>
              </a:rPr>
              <a:t>delivery under the new budget reality</a:t>
            </a:r>
          </a:p>
          <a:p>
            <a:pPr algn="ctr">
              <a:buNone/>
            </a:pPr>
            <a:endParaRPr lang="en-US" sz="1200" dirty="0" smtClean="0">
              <a:latin typeface="+mn-lt"/>
            </a:endParaRPr>
          </a:p>
          <a:p>
            <a:pPr>
              <a:buClr>
                <a:srgbClr val="05227D"/>
              </a:buClr>
              <a:buNone/>
            </a:pPr>
            <a:r>
              <a:rPr lang="en-US" dirty="0" smtClean="0">
                <a:latin typeface="+mn-lt"/>
              </a:rPr>
              <a:t>Cross Agency Efforts</a:t>
            </a:r>
          </a:p>
          <a:p>
            <a:pPr marL="800100" lvl="1" indent="-342900">
              <a:buClr>
                <a:srgbClr val="05227D"/>
              </a:buClr>
              <a:buFont typeface="Wingdings" panose="05000000000000000000" pitchFamily="2" charset="2"/>
              <a:buChar char="§"/>
            </a:pPr>
            <a:r>
              <a:rPr lang="en-US" b="0" dirty="0" smtClean="0">
                <a:latin typeface="+mn-lt"/>
              </a:rPr>
              <a:t>Smart </a:t>
            </a:r>
            <a:r>
              <a:rPr lang="en-US" b="0" dirty="0">
                <a:latin typeface="+mn-lt"/>
              </a:rPr>
              <a:t>justice reforms</a:t>
            </a:r>
          </a:p>
          <a:p>
            <a:pPr marL="800100" lvl="1" indent="-342900">
              <a:buClr>
                <a:srgbClr val="05227D"/>
              </a:buClr>
              <a:buFont typeface="Wingdings" panose="05000000000000000000" pitchFamily="2" charset="2"/>
              <a:buChar char="§"/>
            </a:pPr>
            <a:r>
              <a:rPr lang="en-US" b="0" dirty="0">
                <a:latin typeface="+mn-lt"/>
              </a:rPr>
              <a:t>Unified state facilities management</a:t>
            </a:r>
          </a:p>
          <a:p>
            <a:pPr marL="800100" lvl="1" indent="-342900">
              <a:buClr>
                <a:srgbClr val="05227D"/>
              </a:buClr>
              <a:buFont typeface="Wingdings" panose="05000000000000000000" pitchFamily="2" charset="2"/>
              <a:buChar char="§"/>
            </a:pPr>
            <a:r>
              <a:rPr lang="en-US" b="0" dirty="0">
                <a:latin typeface="+mn-lt"/>
              </a:rPr>
              <a:t>Lean/continuous process improvement management</a:t>
            </a:r>
          </a:p>
          <a:p>
            <a:pPr marL="800100" lvl="1" indent="-342900">
              <a:buClr>
                <a:srgbClr val="05227D"/>
              </a:buClr>
              <a:buFont typeface="Wingdings" panose="05000000000000000000" pitchFamily="2" charset="2"/>
              <a:buChar char="§"/>
            </a:pPr>
            <a:r>
              <a:rPr lang="en-US" b="0" dirty="0">
                <a:latin typeface="+mn-lt"/>
              </a:rPr>
              <a:t>Shared services for functions such as procurement and travel</a:t>
            </a:r>
          </a:p>
          <a:p>
            <a:pPr marL="800100" lvl="1" indent="-342900">
              <a:buClr>
                <a:srgbClr val="05227D"/>
              </a:buClr>
              <a:buFont typeface="Wingdings" panose="05000000000000000000" pitchFamily="2" charset="2"/>
              <a:buChar char="§"/>
            </a:pPr>
            <a:r>
              <a:rPr lang="en-US" b="0" dirty="0">
                <a:latin typeface="+mn-lt"/>
              </a:rPr>
              <a:t>Travel process redesign </a:t>
            </a:r>
          </a:p>
          <a:p>
            <a:pPr marL="800100" lvl="1" indent="-342900">
              <a:buClr>
                <a:srgbClr val="05227D"/>
              </a:buClr>
              <a:buFont typeface="Wingdings" panose="05000000000000000000" pitchFamily="2" charset="2"/>
              <a:buChar char="§"/>
            </a:pPr>
            <a:r>
              <a:rPr lang="en-US" b="0" dirty="0">
                <a:latin typeface="+mn-lt"/>
              </a:rPr>
              <a:t>Statewide IT consolidation, call centers, disaster recovery, security, desktop support and data storage </a:t>
            </a:r>
          </a:p>
          <a:p>
            <a:pPr marL="800100" lvl="1" indent="-342900">
              <a:buClr>
                <a:srgbClr val="05227D"/>
              </a:buClr>
              <a:buFont typeface="Wingdings" panose="05000000000000000000" pitchFamily="2" charset="2"/>
              <a:buChar char="§"/>
            </a:pPr>
            <a:r>
              <a:rPr lang="en-US" b="0" dirty="0">
                <a:latin typeface="+mn-lt"/>
              </a:rPr>
              <a:t>Re-examining charge back systems and streamlining internal billing</a:t>
            </a:r>
          </a:p>
          <a:p>
            <a:pPr marL="800100" lvl="1" indent="-342900">
              <a:buClr>
                <a:srgbClr val="05227D"/>
              </a:buClr>
              <a:buFont typeface="Wingdings" panose="05000000000000000000" pitchFamily="2" charset="2"/>
              <a:buChar char="§"/>
            </a:pPr>
            <a:r>
              <a:rPr lang="en-US" b="0" dirty="0">
                <a:latin typeface="+mn-lt"/>
              </a:rPr>
              <a:t>Re-negotiating procurement and lease contract </a:t>
            </a:r>
          </a:p>
          <a:p>
            <a:pPr marL="800100" lvl="1" indent="-342900">
              <a:buClr>
                <a:srgbClr val="05227D"/>
              </a:buClr>
              <a:buFont typeface="Wingdings" panose="05000000000000000000" pitchFamily="2" charset="2"/>
              <a:buChar char="§"/>
            </a:pPr>
            <a:r>
              <a:rPr lang="en-US" b="0" dirty="0">
                <a:latin typeface="+mn-lt"/>
              </a:rPr>
              <a:t>Centralize collection of fines, debts, and </a:t>
            </a:r>
            <a:r>
              <a:rPr lang="en-US" b="0" dirty="0" smtClean="0">
                <a:latin typeface="+mn-lt"/>
              </a:rPr>
              <a:t>attachments</a:t>
            </a:r>
          </a:p>
          <a:p>
            <a:pPr>
              <a:buClr>
                <a:srgbClr val="05227D"/>
              </a:buClr>
              <a:buNone/>
            </a:pPr>
            <a:r>
              <a:rPr lang="en-US" dirty="0" smtClean="0">
                <a:latin typeface="+mn-lt"/>
              </a:rPr>
              <a:t>Intra-Agency efficiency efforts are on-going within each agency </a:t>
            </a:r>
          </a:p>
          <a:p>
            <a:pPr>
              <a:buClr>
                <a:srgbClr val="05227D"/>
              </a:buClr>
              <a:buNone/>
            </a:pPr>
            <a:endParaRPr lang="en-US" sz="800" b="0" dirty="0" smtClean="0">
              <a:latin typeface="+mn-lt"/>
            </a:endParaRPr>
          </a:p>
          <a:p>
            <a:pPr>
              <a:buClr>
                <a:srgbClr val="05227D"/>
              </a:buClr>
              <a:buNone/>
            </a:pPr>
            <a:r>
              <a:rPr lang="en-US" sz="1400" b="0" dirty="0" smtClean="0">
                <a:latin typeface="+mn-lt"/>
              </a:rPr>
              <a:t>Executive </a:t>
            </a:r>
            <a:r>
              <a:rPr lang="en-US" sz="1400" b="0" dirty="0">
                <a:latin typeface="+mn-lt"/>
              </a:rPr>
              <a:t>Agencies: </a:t>
            </a:r>
            <a:r>
              <a:rPr lang="en-US" sz="1400" b="0" dirty="0" smtClean="0">
                <a:latin typeface="+mn-lt"/>
              </a:rPr>
              <a:t>600 </a:t>
            </a:r>
            <a:r>
              <a:rPr lang="en-US" sz="1400" b="0" dirty="0">
                <a:latin typeface="+mn-lt"/>
              </a:rPr>
              <a:t>fewer full-time permanent </a:t>
            </a:r>
            <a:r>
              <a:rPr lang="en-US" sz="1400" b="0" dirty="0" smtClean="0">
                <a:latin typeface="+mn-lt"/>
              </a:rPr>
              <a:t>employees - </a:t>
            </a:r>
            <a:r>
              <a:rPr lang="en-US" sz="1400" b="0" dirty="0">
                <a:latin typeface="+mn-lt"/>
              </a:rPr>
              <a:t>December 2014 to July </a:t>
            </a:r>
            <a:r>
              <a:rPr lang="en-US" sz="1400" b="0" dirty="0" smtClean="0">
                <a:latin typeface="+mn-lt"/>
              </a:rPr>
              <a:t>2015</a:t>
            </a:r>
            <a:endParaRPr lang="en-US" sz="1400" b="0" dirty="0">
              <a:latin typeface="+mn-lt"/>
            </a:endParaRPr>
          </a:p>
        </p:txBody>
      </p:sp>
    </p:spTree>
    <p:extLst>
      <p:ext uri="{BB962C8B-B14F-4D97-AF65-F5344CB8AC3E}">
        <p14:creationId xmlns:p14="http://schemas.microsoft.com/office/powerpoint/2010/main" val="24752676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EB7D98E3-9391-478A-89E9-653681B626A7}" type="slidenum">
              <a:rPr lang="en-US" altLang="en-US" smtClean="0"/>
              <a:pPr>
                <a:defRPr/>
              </a:pPr>
              <a:t>15</a:t>
            </a:fld>
            <a:endParaRPr lang="en-US" altLang="en-US" dirty="0"/>
          </a:p>
        </p:txBody>
      </p:sp>
      <p:sp>
        <p:nvSpPr>
          <p:cNvPr id="6" name="Content Placeholder 2"/>
          <p:cNvSpPr>
            <a:spLocks noGrp="1"/>
          </p:cNvSpPr>
          <p:nvPr>
            <p:ph idx="1"/>
          </p:nvPr>
        </p:nvSpPr>
        <p:spPr>
          <a:xfrm>
            <a:off x="457200" y="1219200"/>
            <a:ext cx="8229600" cy="4953000"/>
          </a:xfrm>
        </p:spPr>
        <p:txBody>
          <a:bodyPr/>
          <a:lstStyle/>
          <a:p>
            <a:pPr marL="0" indent="0">
              <a:buNone/>
            </a:pPr>
            <a:endParaRPr lang="en-US" sz="2400" dirty="0" smtClean="0"/>
          </a:p>
          <a:p>
            <a:endParaRPr lang="en-US" sz="2400" dirty="0"/>
          </a:p>
          <a:p>
            <a:endParaRPr lang="en-US" sz="2400" dirty="0" smtClean="0"/>
          </a:p>
          <a:p>
            <a:endParaRPr lang="en-US" sz="2400" dirty="0"/>
          </a:p>
          <a:p>
            <a:endParaRPr lang="en-US" sz="2400" dirty="0" smtClean="0"/>
          </a:p>
          <a:p>
            <a:endParaRPr lang="en-US" sz="2400" dirty="0" smtClean="0"/>
          </a:p>
          <a:p>
            <a:endParaRPr lang="en-US" sz="2400" dirty="0" smtClean="0"/>
          </a:p>
          <a:p>
            <a:endParaRPr lang="en-US" sz="2400" dirty="0" smtClean="0"/>
          </a:p>
          <a:p>
            <a:pPr marL="0" indent="0">
              <a:buNone/>
            </a:pPr>
            <a:endParaRPr lang="en-US" sz="2400" dirty="0" smtClean="0"/>
          </a:p>
          <a:p>
            <a:pPr marL="0" indent="0">
              <a:buNone/>
            </a:pPr>
            <a:endParaRPr lang="en-US" sz="2400" dirty="0"/>
          </a:p>
          <a:p>
            <a:pPr marL="0" indent="0">
              <a:buNone/>
            </a:pPr>
            <a:r>
              <a:rPr lang="en-US" sz="2400" dirty="0" smtClean="0"/>
              <a:t>Adjusted </a:t>
            </a:r>
            <a:r>
              <a:rPr lang="en-US" sz="2400" dirty="0"/>
              <a:t>for inflation and population, the current </a:t>
            </a:r>
            <a:r>
              <a:rPr lang="en-US" sz="2400" dirty="0" smtClean="0"/>
              <a:t>budget </a:t>
            </a:r>
            <a:r>
              <a:rPr lang="en-US" sz="2400" dirty="0"/>
              <a:t>is </a:t>
            </a:r>
            <a:r>
              <a:rPr lang="en-US" sz="2400" dirty="0" smtClean="0"/>
              <a:t>lower </a:t>
            </a:r>
            <a:r>
              <a:rPr lang="en-US" sz="2400" dirty="0"/>
              <a:t>than </a:t>
            </a:r>
            <a:r>
              <a:rPr lang="en-US" sz="2400" dirty="0" smtClean="0"/>
              <a:t>most </a:t>
            </a:r>
            <a:r>
              <a:rPr lang="en-US" sz="2400" dirty="0"/>
              <a:t>years </a:t>
            </a:r>
            <a:r>
              <a:rPr lang="en-US" sz="2400" dirty="0" smtClean="0"/>
              <a:t>during the </a:t>
            </a:r>
            <a:r>
              <a:rPr lang="en-US" sz="2400" dirty="0"/>
              <a:t>post-pipeline </a:t>
            </a:r>
            <a:r>
              <a:rPr lang="en-US" sz="2400" dirty="0" smtClean="0"/>
              <a:t>boom</a:t>
            </a:r>
            <a:endParaRPr lang="en-US" sz="2400" dirty="0"/>
          </a:p>
        </p:txBody>
      </p:sp>
      <p:sp>
        <p:nvSpPr>
          <p:cNvPr id="8" name="Title 2"/>
          <p:cNvSpPr>
            <a:spLocks noGrp="1"/>
          </p:cNvSpPr>
          <p:nvPr>
            <p:ph type="title"/>
          </p:nvPr>
        </p:nvSpPr>
        <p:spPr/>
        <p:txBody>
          <a:bodyPr>
            <a:normAutofit/>
          </a:bodyPr>
          <a:lstStyle/>
          <a:p>
            <a:pPr algn="l"/>
            <a:r>
              <a:rPr lang="en-US" sz="2800" dirty="0" smtClean="0"/>
              <a:t>Fiscal Challenge</a:t>
            </a:r>
            <a:endParaRPr lang="en-US" sz="2800" b="1" dirty="0"/>
          </a:p>
        </p:txBody>
      </p:sp>
      <p:pic>
        <p:nvPicPr>
          <p:cNvPr id="3" name="Picture 2"/>
          <p:cNvPicPr>
            <a:picLocks noChangeAspect="1"/>
          </p:cNvPicPr>
          <p:nvPr/>
        </p:nvPicPr>
        <p:blipFill>
          <a:blip r:embed="rId3"/>
          <a:stretch>
            <a:fillRect/>
          </a:stretch>
        </p:blipFill>
        <p:spPr>
          <a:xfrm>
            <a:off x="1219201" y="1066800"/>
            <a:ext cx="6576434" cy="4455908"/>
          </a:xfrm>
          <a:prstGeom prst="rect">
            <a:avLst/>
          </a:prstGeom>
        </p:spPr>
      </p:pic>
    </p:spTree>
    <p:extLst>
      <p:ext uri="{BB962C8B-B14F-4D97-AF65-F5344CB8AC3E}">
        <p14:creationId xmlns:p14="http://schemas.microsoft.com/office/powerpoint/2010/main" val="20774031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ne 7"/>
          <p:cNvSpPr>
            <a:spLocks noChangeShapeType="1"/>
          </p:cNvSpPr>
          <p:nvPr/>
        </p:nvSpPr>
        <p:spPr bwMode="auto">
          <a:xfrm>
            <a:off x="304800" y="1143000"/>
            <a:ext cx="8458200" cy="0"/>
          </a:xfrm>
          <a:prstGeom prst="line">
            <a:avLst/>
          </a:prstGeom>
          <a:noFill/>
          <a:ln w="31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6" name="TextBox 15"/>
          <p:cNvSpPr txBox="1"/>
          <p:nvPr/>
        </p:nvSpPr>
        <p:spPr>
          <a:xfrm>
            <a:off x="4419600" y="1243339"/>
            <a:ext cx="2971801" cy="584775"/>
          </a:xfrm>
          <a:prstGeom prst="rect">
            <a:avLst/>
          </a:prstGeom>
          <a:noFill/>
        </p:spPr>
        <p:txBody>
          <a:bodyPr wrap="square" rtlCol="0">
            <a:spAutoFit/>
          </a:bodyPr>
          <a:lstStyle/>
          <a:p>
            <a:pPr algn="ctr"/>
            <a:r>
              <a:rPr lang="en-US" sz="1600" dirty="0" smtClean="0">
                <a:solidFill>
                  <a:srgbClr val="002060"/>
                </a:solidFill>
              </a:rPr>
              <a:t>$3.0 billion transfer from CBR to retirement systems in FY2015</a:t>
            </a:r>
            <a:endParaRPr lang="en-US" sz="1600" dirty="0">
              <a:solidFill>
                <a:srgbClr val="002060"/>
              </a:solidFill>
            </a:endParaRPr>
          </a:p>
        </p:txBody>
      </p:sp>
      <p:sp>
        <p:nvSpPr>
          <p:cNvPr id="2" name="Slide Number Placeholder 1"/>
          <p:cNvSpPr>
            <a:spLocks noGrp="1"/>
          </p:cNvSpPr>
          <p:nvPr>
            <p:ph type="sldNum" sz="quarter" idx="12"/>
          </p:nvPr>
        </p:nvSpPr>
        <p:spPr/>
        <p:txBody>
          <a:bodyPr/>
          <a:lstStyle/>
          <a:p>
            <a:fld id="{A2F256C0-ECE0-4C51-A517-716157C9B7EC}" type="slidenum">
              <a:rPr lang="en-US" smtClean="0"/>
              <a:pPr/>
              <a:t>16</a:t>
            </a:fld>
            <a:endParaRPr lang="en-US" dirty="0"/>
          </a:p>
        </p:txBody>
      </p:sp>
      <p:graphicFrame>
        <p:nvGraphicFramePr>
          <p:cNvPr id="7" name="Chart 6"/>
          <p:cNvGraphicFramePr>
            <a:graphicFrameLocks/>
          </p:cNvGraphicFramePr>
          <p:nvPr>
            <p:extLst>
              <p:ext uri="{D42A27DB-BD31-4B8C-83A1-F6EECF244321}">
                <p14:modId xmlns:p14="http://schemas.microsoft.com/office/powerpoint/2010/main" val="3351718082"/>
              </p:ext>
            </p:extLst>
          </p:nvPr>
        </p:nvGraphicFramePr>
        <p:xfrm>
          <a:off x="228600" y="1243340"/>
          <a:ext cx="8686800" cy="4547860"/>
        </p:xfrm>
        <a:graphic>
          <a:graphicData uri="http://schemas.openxmlformats.org/drawingml/2006/chart">
            <c:chart xmlns:c="http://schemas.openxmlformats.org/drawingml/2006/chart" xmlns:r="http://schemas.openxmlformats.org/officeDocument/2006/relationships" r:id="rId3"/>
          </a:graphicData>
        </a:graphic>
      </p:graphicFrame>
      <p:sp>
        <p:nvSpPr>
          <p:cNvPr id="8" name="Title 2"/>
          <p:cNvSpPr>
            <a:spLocks noGrp="1"/>
          </p:cNvSpPr>
          <p:nvPr>
            <p:ph type="title"/>
          </p:nvPr>
        </p:nvSpPr>
        <p:spPr/>
        <p:txBody>
          <a:bodyPr>
            <a:normAutofit/>
          </a:bodyPr>
          <a:lstStyle/>
          <a:p>
            <a:pPr algn="l"/>
            <a:r>
              <a:rPr lang="en-US" sz="2800" dirty="0" smtClean="0"/>
              <a:t>State GF Budget Reductions - $3B from FY13-FY16</a:t>
            </a:r>
            <a:endParaRPr lang="en-US" sz="2800" b="1" dirty="0"/>
          </a:p>
        </p:txBody>
      </p:sp>
    </p:spTree>
    <p:extLst>
      <p:ext uri="{BB962C8B-B14F-4D97-AF65-F5344CB8AC3E}">
        <p14:creationId xmlns:p14="http://schemas.microsoft.com/office/powerpoint/2010/main" val="13875224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EB7D98E3-9391-478A-89E9-653681B626A7}" type="slidenum">
              <a:rPr lang="en-US" altLang="en-US" smtClean="0"/>
              <a:pPr>
                <a:defRPr/>
              </a:pPr>
              <a:t>17</a:t>
            </a:fld>
            <a:endParaRPr lang="en-US" altLang="en-US" dirty="0"/>
          </a:p>
        </p:txBody>
      </p:sp>
      <p:sp>
        <p:nvSpPr>
          <p:cNvPr id="6" name="Title 2"/>
          <p:cNvSpPr>
            <a:spLocks noGrp="1"/>
          </p:cNvSpPr>
          <p:nvPr>
            <p:ph type="title"/>
          </p:nvPr>
        </p:nvSpPr>
        <p:spPr/>
        <p:txBody>
          <a:bodyPr/>
          <a:lstStyle/>
          <a:p>
            <a:r>
              <a:rPr lang="en-US" sz="2800" dirty="0" smtClean="0"/>
              <a:t>Current Path</a:t>
            </a:r>
            <a:endParaRPr lang="en-US" sz="2800"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3051" y="1447800"/>
            <a:ext cx="8905398" cy="4888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itle 1"/>
          <p:cNvSpPr txBox="1">
            <a:spLocks/>
          </p:cNvSpPr>
          <p:nvPr/>
        </p:nvSpPr>
        <p:spPr>
          <a:xfrm>
            <a:off x="381000" y="832440"/>
            <a:ext cx="8214852" cy="7422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dirty="0" smtClean="0"/>
              <a:t>Status Quo Fiscal Path</a:t>
            </a:r>
          </a:p>
        </p:txBody>
      </p:sp>
    </p:spTree>
    <p:extLst>
      <p:ext uri="{BB962C8B-B14F-4D97-AF65-F5344CB8AC3E}">
        <p14:creationId xmlns:p14="http://schemas.microsoft.com/office/powerpoint/2010/main" val="389028507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Opportunity</a:t>
            </a:r>
            <a:endParaRPr lang="en-US" sz="3600" dirty="0"/>
          </a:p>
        </p:txBody>
      </p:sp>
      <p:sp>
        <p:nvSpPr>
          <p:cNvPr id="3" name="Content Placeholder 2"/>
          <p:cNvSpPr>
            <a:spLocks noGrp="1"/>
          </p:cNvSpPr>
          <p:nvPr>
            <p:ph idx="1"/>
          </p:nvPr>
        </p:nvSpPr>
        <p:spPr>
          <a:xfrm>
            <a:off x="460375" y="1152525"/>
            <a:ext cx="7921625" cy="5095875"/>
          </a:xfrm>
        </p:spPr>
        <p:txBody>
          <a:bodyPr/>
          <a:lstStyle/>
          <a:p>
            <a:pPr marL="0" indent="0" algn="ctr">
              <a:spcBef>
                <a:spcPts val="0"/>
              </a:spcBef>
              <a:spcAft>
                <a:spcPts val="1200"/>
              </a:spcAft>
              <a:buNone/>
            </a:pPr>
            <a:endParaRPr lang="en-US" sz="2800" b="1" dirty="0" smtClean="0"/>
          </a:p>
          <a:p>
            <a:pPr marL="0" indent="0" algn="ctr">
              <a:spcBef>
                <a:spcPts val="0"/>
              </a:spcBef>
              <a:spcAft>
                <a:spcPts val="1200"/>
              </a:spcAft>
              <a:buNone/>
            </a:pPr>
            <a:endParaRPr lang="en-US" sz="2800" b="1" dirty="0"/>
          </a:p>
        </p:txBody>
      </p:sp>
      <p:sp>
        <p:nvSpPr>
          <p:cNvPr id="6" name="Slide Number Placeholder 5"/>
          <p:cNvSpPr>
            <a:spLocks noGrp="1"/>
          </p:cNvSpPr>
          <p:nvPr>
            <p:ph type="sldNum" sz="quarter" idx="12"/>
          </p:nvPr>
        </p:nvSpPr>
        <p:spPr/>
        <p:txBody>
          <a:bodyPr/>
          <a:lstStyle/>
          <a:p>
            <a:pPr>
              <a:defRPr/>
            </a:pPr>
            <a:fld id="{EB7D98E3-9391-478A-89E9-653681B626A7}" type="slidenum">
              <a:rPr lang="en-US" altLang="en-US" smtClean="0"/>
              <a:pPr>
                <a:defRPr/>
              </a:pPr>
              <a:t>18</a:t>
            </a:fld>
            <a:endParaRPr lang="en-US" altLang="en-US"/>
          </a:p>
        </p:txBody>
      </p:sp>
      <p:sp>
        <p:nvSpPr>
          <p:cNvPr id="7" name="Title 1"/>
          <p:cNvSpPr txBox="1">
            <a:spLocks/>
          </p:cNvSpPr>
          <p:nvPr/>
        </p:nvSpPr>
        <p:spPr>
          <a:xfrm>
            <a:off x="381000" y="832440"/>
            <a:ext cx="8214852" cy="7422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dirty="0" smtClean="0"/>
              <a:t>Current:        </a:t>
            </a:r>
            <a:r>
              <a:rPr lang="en-US" sz="2400" dirty="0"/>
              <a:t>	</a:t>
            </a:r>
            <a:r>
              <a:rPr lang="en-US" sz="2400" dirty="0" smtClean="0"/>
              <a:t>Volatile Revenue and Corresponding Spending</a:t>
            </a:r>
          </a:p>
          <a:p>
            <a:pPr algn="l"/>
            <a:r>
              <a:rPr lang="en-US" sz="2400" dirty="0" smtClean="0"/>
              <a:t>Expected: 	Stable, Sustainable, Balanced Budget</a:t>
            </a:r>
            <a:endParaRPr lang="en-US" sz="2400" dirty="0"/>
          </a:p>
        </p:txBody>
      </p:sp>
      <p:graphicFrame>
        <p:nvGraphicFramePr>
          <p:cNvPr id="8" name="Chart 7"/>
          <p:cNvGraphicFramePr>
            <a:graphicFrameLocks/>
          </p:cNvGraphicFramePr>
          <p:nvPr>
            <p:extLst>
              <p:ext uri="{D42A27DB-BD31-4B8C-83A1-F6EECF244321}">
                <p14:modId xmlns:p14="http://schemas.microsoft.com/office/powerpoint/2010/main" val="3584601554"/>
              </p:ext>
            </p:extLst>
          </p:nvPr>
        </p:nvGraphicFramePr>
        <p:xfrm>
          <a:off x="82472" y="1828800"/>
          <a:ext cx="8915401" cy="476574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416452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EB7D98E3-9391-478A-89E9-653681B626A7}" type="slidenum">
              <a:rPr lang="en-US" altLang="en-US" smtClean="0"/>
              <a:pPr>
                <a:defRPr/>
              </a:pPr>
              <a:t>19</a:t>
            </a:fld>
            <a:endParaRPr lang="en-US" altLang="en-US" dirty="0"/>
          </a:p>
        </p:txBody>
      </p:sp>
      <p:sp>
        <p:nvSpPr>
          <p:cNvPr id="6" name="Title 1"/>
          <p:cNvSpPr>
            <a:spLocks noGrp="1"/>
          </p:cNvSpPr>
          <p:nvPr>
            <p:ph type="title"/>
          </p:nvPr>
        </p:nvSpPr>
        <p:spPr/>
        <p:txBody>
          <a:bodyPr/>
          <a:lstStyle/>
          <a:p>
            <a:r>
              <a:rPr lang="en-US" sz="2800" dirty="0" smtClean="0"/>
              <a:t>Opportunity</a:t>
            </a:r>
            <a:endParaRPr lang="en-US" sz="2800" dirty="0"/>
          </a:p>
        </p:txBody>
      </p:sp>
      <p:sp>
        <p:nvSpPr>
          <p:cNvPr id="7" name="Shape 39"/>
          <p:cNvSpPr txBox="1">
            <a:spLocks/>
          </p:cNvSpPr>
          <p:nvPr/>
        </p:nvSpPr>
        <p:spPr bwMode="auto">
          <a:xfrm>
            <a:off x="351905" y="990600"/>
            <a:ext cx="8305801" cy="130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rmAutofit/>
          </a:bodyPr>
          <a:lstStyle>
            <a:lvl1pPr algn="l" rtl="0" eaLnBrk="0" fontAlgn="base" hangingPunct="0">
              <a:lnSpc>
                <a:spcPct val="80000"/>
              </a:lnSpc>
              <a:spcBef>
                <a:spcPct val="0"/>
              </a:spcBef>
              <a:spcAft>
                <a:spcPct val="0"/>
              </a:spcAft>
              <a:defRPr sz="3600" b="1">
                <a:solidFill>
                  <a:srgbClr val="05227D"/>
                </a:solidFill>
                <a:latin typeface="+mj-lt"/>
                <a:ea typeface="+mj-ea"/>
                <a:cs typeface="+mj-cs"/>
              </a:defRPr>
            </a:lvl1pPr>
            <a:lvl2pPr algn="l" rtl="0" eaLnBrk="0" fontAlgn="base" hangingPunct="0">
              <a:lnSpc>
                <a:spcPct val="80000"/>
              </a:lnSpc>
              <a:spcBef>
                <a:spcPct val="0"/>
              </a:spcBef>
              <a:spcAft>
                <a:spcPct val="0"/>
              </a:spcAft>
              <a:defRPr sz="2200" b="1">
                <a:solidFill>
                  <a:srgbClr val="05227D"/>
                </a:solidFill>
                <a:latin typeface="Garamond" pitchFamily="18" charset="0"/>
              </a:defRPr>
            </a:lvl2pPr>
            <a:lvl3pPr algn="l" rtl="0" eaLnBrk="0" fontAlgn="base" hangingPunct="0">
              <a:lnSpc>
                <a:spcPct val="80000"/>
              </a:lnSpc>
              <a:spcBef>
                <a:spcPct val="0"/>
              </a:spcBef>
              <a:spcAft>
                <a:spcPct val="0"/>
              </a:spcAft>
              <a:defRPr sz="2200" b="1">
                <a:solidFill>
                  <a:srgbClr val="05227D"/>
                </a:solidFill>
                <a:latin typeface="Garamond" pitchFamily="18" charset="0"/>
              </a:defRPr>
            </a:lvl3pPr>
            <a:lvl4pPr algn="l" rtl="0" eaLnBrk="0" fontAlgn="base" hangingPunct="0">
              <a:lnSpc>
                <a:spcPct val="80000"/>
              </a:lnSpc>
              <a:spcBef>
                <a:spcPct val="0"/>
              </a:spcBef>
              <a:spcAft>
                <a:spcPct val="0"/>
              </a:spcAft>
              <a:defRPr sz="2200" b="1">
                <a:solidFill>
                  <a:srgbClr val="05227D"/>
                </a:solidFill>
                <a:latin typeface="Garamond" pitchFamily="18" charset="0"/>
              </a:defRPr>
            </a:lvl4pPr>
            <a:lvl5pPr algn="l" rtl="0" eaLnBrk="0" fontAlgn="base" hangingPunct="0">
              <a:lnSpc>
                <a:spcPct val="80000"/>
              </a:lnSpc>
              <a:spcBef>
                <a:spcPct val="0"/>
              </a:spcBef>
              <a:spcAft>
                <a:spcPct val="0"/>
              </a:spcAft>
              <a:defRPr sz="2200" b="1">
                <a:solidFill>
                  <a:srgbClr val="05227D"/>
                </a:solidFill>
                <a:latin typeface="Garamond" pitchFamily="18" charset="0"/>
              </a:defRPr>
            </a:lvl5pPr>
            <a:lvl6pPr marL="457200" algn="l" rtl="0" fontAlgn="base">
              <a:lnSpc>
                <a:spcPct val="80000"/>
              </a:lnSpc>
              <a:spcBef>
                <a:spcPct val="0"/>
              </a:spcBef>
              <a:spcAft>
                <a:spcPct val="0"/>
              </a:spcAft>
              <a:defRPr sz="2200" b="1">
                <a:solidFill>
                  <a:srgbClr val="05227D"/>
                </a:solidFill>
                <a:latin typeface="Garamond" pitchFamily="18" charset="0"/>
              </a:defRPr>
            </a:lvl6pPr>
            <a:lvl7pPr marL="914400" algn="l" rtl="0" fontAlgn="base">
              <a:lnSpc>
                <a:spcPct val="80000"/>
              </a:lnSpc>
              <a:spcBef>
                <a:spcPct val="0"/>
              </a:spcBef>
              <a:spcAft>
                <a:spcPct val="0"/>
              </a:spcAft>
              <a:defRPr sz="2200" b="1">
                <a:solidFill>
                  <a:srgbClr val="05227D"/>
                </a:solidFill>
                <a:latin typeface="Garamond" pitchFamily="18" charset="0"/>
              </a:defRPr>
            </a:lvl7pPr>
            <a:lvl8pPr marL="1371600" algn="l" rtl="0" fontAlgn="base">
              <a:lnSpc>
                <a:spcPct val="80000"/>
              </a:lnSpc>
              <a:spcBef>
                <a:spcPct val="0"/>
              </a:spcBef>
              <a:spcAft>
                <a:spcPct val="0"/>
              </a:spcAft>
              <a:defRPr sz="2200" b="1">
                <a:solidFill>
                  <a:srgbClr val="05227D"/>
                </a:solidFill>
                <a:latin typeface="Garamond" pitchFamily="18" charset="0"/>
              </a:defRPr>
            </a:lvl8pPr>
            <a:lvl9pPr marL="1828800" algn="l" rtl="0" fontAlgn="base">
              <a:lnSpc>
                <a:spcPct val="80000"/>
              </a:lnSpc>
              <a:spcBef>
                <a:spcPct val="0"/>
              </a:spcBef>
              <a:spcAft>
                <a:spcPct val="0"/>
              </a:spcAft>
              <a:defRPr sz="2200" b="1">
                <a:solidFill>
                  <a:srgbClr val="05227D"/>
                </a:solidFill>
                <a:latin typeface="Garamond" pitchFamily="18" charset="0"/>
              </a:defRPr>
            </a:lvl9pPr>
          </a:lstStyle>
          <a:p>
            <a:pPr>
              <a:buClrTx/>
              <a:buSzTx/>
              <a:buFontTx/>
              <a:buNone/>
              <a:defRPr sz="1800">
                <a:solidFill>
                  <a:srgbClr val="000000"/>
                </a:solidFill>
              </a:defRPr>
            </a:pPr>
            <a:r>
              <a:rPr lang="en-US" sz="2000" kern="0" cap="all" dirty="0" smtClean="0">
                <a:solidFill>
                  <a:schemeClr val="tx1"/>
                </a:solidFill>
                <a:latin typeface="+mn-lt"/>
              </a:rPr>
              <a:t>Enhance permanent fund approach</a:t>
            </a:r>
            <a:br>
              <a:rPr lang="en-US" sz="2000" kern="0" cap="all" dirty="0" smtClean="0">
                <a:solidFill>
                  <a:schemeClr val="tx1"/>
                </a:solidFill>
                <a:latin typeface="+mn-lt"/>
              </a:rPr>
            </a:br>
            <a:r>
              <a:rPr lang="en-US" sz="2000" i="1" kern="0" dirty="0" smtClean="0">
                <a:solidFill>
                  <a:schemeClr val="tx1"/>
                </a:solidFill>
                <a:latin typeface="+mn-lt"/>
              </a:rPr>
              <a:t>preserves Alaska’s financial assets</a:t>
            </a:r>
            <a:endParaRPr lang="en-US" sz="2000" i="1" kern="0" dirty="0">
              <a:solidFill>
                <a:schemeClr val="tx1"/>
              </a:solidFill>
              <a:latin typeface="+mn-lt"/>
            </a:endParaRPr>
          </a:p>
        </p:txBody>
      </p:sp>
      <p:sp>
        <p:nvSpPr>
          <p:cNvPr id="8" name="Shape 40"/>
          <p:cNvSpPr txBox="1">
            <a:spLocks/>
          </p:cNvSpPr>
          <p:nvPr/>
        </p:nvSpPr>
        <p:spPr bwMode="auto">
          <a:xfrm>
            <a:off x="507188" y="2057400"/>
            <a:ext cx="7848601" cy="4102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5227D"/>
              </a:buClr>
              <a:buFont typeface="Wingdings" pitchFamily="2" charset="2"/>
              <a:buChar char="Ø"/>
              <a:defRPr sz="3200">
                <a:solidFill>
                  <a:schemeClr val="tx1"/>
                </a:solidFill>
                <a:latin typeface="+mn-lt"/>
                <a:ea typeface="+mn-ea"/>
                <a:cs typeface="+mn-cs"/>
              </a:defRPr>
            </a:lvl1pPr>
            <a:lvl2pPr marL="669925" indent="-325438" algn="l" rtl="0" eaLnBrk="0" fontAlgn="base" hangingPunct="0">
              <a:spcBef>
                <a:spcPct val="20000"/>
              </a:spcBef>
              <a:spcAft>
                <a:spcPct val="0"/>
              </a:spcAft>
              <a:buClr>
                <a:srgbClr val="05227D"/>
              </a:buClr>
              <a:buFont typeface="Wingdings" pitchFamily="2" charset="2"/>
              <a:buChar char="Ø"/>
              <a:defRPr sz="2800">
                <a:solidFill>
                  <a:schemeClr val="tx1"/>
                </a:solidFill>
                <a:latin typeface="+mn-lt"/>
              </a:defRPr>
            </a:lvl2pPr>
            <a:lvl3pPr marL="1022350" indent="-350838" algn="l" rtl="0" eaLnBrk="0" fontAlgn="base" hangingPunct="0">
              <a:spcBef>
                <a:spcPct val="20000"/>
              </a:spcBef>
              <a:spcAft>
                <a:spcPct val="0"/>
              </a:spcAft>
              <a:buClr>
                <a:srgbClr val="05227D"/>
              </a:buClr>
              <a:buFont typeface="Wingdings" pitchFamily="2" charset="2"/>
              <a:buChar char="Ø"/>
              <a:defRPr sz="2400">
                <a:solidFill>
                  <a:schemeClr val="tx1"/>
                </a:solidFill>
                <a:latin typeface="+mn-lt"/>
              </a:defRPr>
            </a:lvl3pPr>
            <a:lvl4pPr marL="1339850" indent="-315913" algn="l" rtl="0" eaLnBrk="0" fontAlgn="base" hangingPunct="0">
              <a:spcBef>
                <a:spcPct val="20000"/>
              </a:spcBef>
              <a:spcAft>
                <a:spcPct val="0"/>
              </a:spcAft>
              <a:buClr>
                <a:srgbClr val="05227D"/>
              </a:buClr>
              <a:buFont typeface="Wingdings" pitchFamily="2" charset="2"/>
              <a:buChar char="Ø"/>
              <a:defRPr sz="2000">
                <a:solidFill>
                  <a:schemeClr val="tx1"/>
                </a:solidFill>
                <a:latin typeface="+mn-lt"/>
              </a:defRPr>
            </a:lvl4pPr>
            <a:lvl5pPr marL="1681163" indent="-339725" algn="l" rtl="0" eaLnBrk="0" fontAlgn="base" hangingPunct="0">
              <a:spcBef>
                <a:spcPct val="20000"/>
              </a:spcBef>
              <a:spcAft>
                <a:spcPct val="0"/>
              </a:spcAft>
              <a:buClr>
                <a:srgbClr val="05227D"/>
              </a:buClr>
              <a:buFont typeface="Wingdings" pitchFamily="2" charset="2"/>
              <a:buChar char="Ø"/>
              <a:defRPr sz="2000">
                <a:solidFill>
                  <a:schemeClr val="tx1"/>
                </a:solidFill>
                <a:latin typeface="+mn-lt"/>
              </a:defRPr>
            </a:lvl5pPr>
            <a:lvl6pPr marL="2138363" indent="-339725" algn="l" rtl="0" fontAlgn="base">
              <a:spcBef>
                <a:spcPct val="20000"/>
              </a:spcBef>
              <a:spcAft>
                <a:spcPct val="0"/>
              </a:spcAft>
              <a:buClr>
                <a:srgbClr val="05227D"/>
              </a:buClr>
              <a:buFont typeface="Wingdings" pitchFamily="2" charset="2"/>
              <a:buChar char="Ø"/>
              <a:defRPr sz="2000">
                <a:solidFill>
                  <a:schemeClr val="tx1"/>
                </a:solidFill>
                <a:latin typeface="+mn-lt"/>
              </a:defRPr>
            </a:lvl6pPr>
            <a:lvl7pPr marL="2595563" indent="-339725" algn="l" rtl="0" fontAlgn="base">
              <a:spcBef>
                <a:spcPct val="20000"/>
              </a:spcBef>
              <a:spcAft>
                <a:spcPct val="0"/>
              </a:spcAft>
              <a:buClr>
                <a:srgbClr val="05227D"/>
              </a:buClr>
              <a:buFont typeface="Wingdings" pitchFamily="2" charset="2"/>
              <a:buChar char="Ø"/>
              <a:defRPr sz="2000">
                <a:solidFill>
                  <a:schemeClr val="tx1"/>
                </a:solidFill>
                <a:latin typeface="+mn-lt"/>
              </a:defRPr>
            </a:lvl7pPr>
            <a:lvl8pPr marL="3052763" indent="-339725" algn="l" rtl="0" fontAlgn="base">
              <a:spcBef>
                <a:spcPct val="20000"/>
              </a:spcBef>
              <a:spcAft>
                <a:spcPct val="0"/>
              </a:spcAft>
              <a:buClr>
                <a:srgbClr val="05227D"/>
              </a:buClr>
              <a:buFont typeface="Wingdings" pitchFamily="2" charset="2"/>
              <a:buChar char="Ø"/>
              <a:defRPr sz="2000">
                <a:solidFill>
                  <a:schemeClr val="tx1"/>
                </a:solidFill>
                <a:latin typeface="+mn-lt"/>
              </a:defRPr>
            </a:lvl8pPr>
            <a:lvl9pPr marL="3509963" indent="-339725" algn="l" rtl="0" fontAlgn="base">
              <a:spcBef>
                <a:spcPct val="20000"/>
              </a:spcBef>
              <a:spcAft>
                <a:spcPct val="0"/>
              </a:spcAft>
              <a:buClr>
                <a:srgbClr val="05227D"/>
              </a:buClr>
              <a:buFont typeface="Wingdings" pitchFamily="2" charset="2"/>
              <a:buChar char="Ø"/>
              <a:defRPr sz="2000">
                <a:solidFill>
                  <a:schemeClr val="tx1"/>
                </a:solidFill>
                <a:latin typeface="+mn-lt"/>
              </a:defRPr>
            </a:lvl9pPr>
          </a:lstStyle>
          <a:p>
            <a:pPr defTabSz="896111">
              <a:lnSpc>
                <a:spcPct val="104000"/>
              </a:lnSpc>
              <a:spcBef>
                <a:spcPts val="400"/>
              </a:spcBef>
              <a:buSzTx/>
              <a:buFont typeface="Arial" panose="020B0604020202020204" pitchFamily="34" charset="0"/>
              <a:buChar char="•"/>
              <a:defRPr sz="1800" b="0"/>
            </a:pPr>
            <a:r>
              <a:rPr lang="en-US" sz="2000" b="0" kern="0" dirty="0" smtClean="0">
                <a:solidFill>
                  <a:srgbClr val="3F3F3F"/>
                </a:solidFill>
              </a:rPr>
              <a:t>(1) Maintain the value of assets – inflation proofing</a:t>
            </a:r>
          </a:p>
          <a:p>
            <a:pPr defTabSz="896111">
              <a:lnSpc>
                <a:spcPct val="104000"/>
              </a:lnSpc>
              <a:spcBef>
                <a:spcPts val="300"/>
              </a:spcBef>
              <a:buSzTx/>
              <a:buFont typeface="Arial" panose="020B0604020202020204" pitchFamily="34" charset="0"/>
              <a:buChar char="•"/>
              <a:defRPr sz="1800" b="0"/>
            </a:pPr>
            <a:endParaRPr lang="en-US" sz="2000" b="0" kern="0" dirty="0" smtClean="0">
              <a:solidFill>
                <a:srgbClr val="3F3F3F"/>
              </a:solidFill>
            </a:endParaRPr>
          </a:p>
          <a:p>
            <a:pPr defTabSz="896111">
              <a:lnSpc>
                <a:spcPct val="104000"/>
              </a:lnSpc>
              <a:spcBef>
                <a:spcPts val="400"/>
              </a:spcBef>
              <a:buSzTx/>
              <a:buFont typeface="Arial" panose="020B0604020202020204" pitchFamily="34" charset="0"/>
              <a:buChar char="•"/>
              <a:defRPr sz="1800" b="0"/>
            </a:pPr>
            <a:r>
              <a:rPr lang="en-US" sz="2000" b="0" kern="0" dirty="0" smtClean="0">
                <a:solidFill>
                  <a:srgbClr val="3F3F3F"/>
                </a:solidFill>
              </a:rPr>
              <a:t>(2) Grow the value of assets – investment and oil revenue</a:t>
            </a:r>
          </a:p>
          <a:p>
            <a:pPr defTabSz="896111">
              <a:lnSpc>
                <a:spcPct val="104000"/>
              </a:lnSpc>
              <a:spcBef>
                <a:spcPts val="300"/>
              </a:spcBef>
              <a:buSzTx/>
              <a:buFont typeface="Arial" panose="020B0604020202020204" pitchFamily="34" charset="0"/>
              <a:buChar char="•"/>
              <a:defRPr sz="1800" b="0"/>
            </a:pPr>
            <a:endParaRPr lang="en-US" sz="2000" b="0" kern="0" dirty="0" smtClean="0">
              <a:solidFill>
                <a:srgbClr val="3F3F3F"/>
              </a:solidFill>
            </a:endParaRPr>
          </a:p>
          <a:p>
            <a:pPr defTabSz="896111">
              <a:lnSpc>
                <a:spcPct val="104000"/>
              </a:lnSpc>
              <a:spcBef>
                <a:spcPts val="400"/>
              </a:spcBef>
              <a:buSzTx/>
              <a:buFont typeface="Arial" panose="020B0604020202020204" pitchFamily="34" charset="0"/>
              <a:buChar char="•"/>
              <a:defRPr sz="1800" b="0"/>
            </a:pPr>
            <a:r>
              <a:rPr lang="en-US" sz="2000" b="0" kern="0" dirty="0" smtClean="0">
                <a:solidFill>
                  <a:srgbClr val="3F3F3F"/>
                </a:solidFill>
              </a:rPr>
              <a:t>(3) Use investment income sustainably – formulaic draw</a:t>
            </a:r>
          </a:p>
          <a:p>
            <a:pPr defTabSz="896111">
              <a:lnSpc>
                <a:spcPct val="104000"/>
              </a:lnSpc>
              <a:spcBef>
                <a:spcPts val="300"/>
              </a:spcBef>
              <a:buSzTx/>
              <a:buFont typeface="Arial" panose="020B0604020202020204" pitchFamily="34" charset="0"/>
              <a:buChar char="•"/>
              <a:defRPr sz="1800" b="0"/>
            </a:pPr>
            <a:endParaRPr lang="en-US" sz="2000" b="0" kern="0" dirty="0" smtClean="0">
              <a:solidFill>
                <a:srgbClr val="3F3F3F"/>
              </a:solidFill>
            </a:endParaRPr>
          </a:p>
          <a:p>
            <a:pPr defTabSz="896111">
              <a:lnSpc>
                <a:spcPct val="104000"/>
              </a:lnSpc>
              <a:spcBef>
                <a:spcPts val="400"/>
              </a:spcBef>
              <a:buSzTx/>
              <a:buFont typeface="Arial" panose="020B0604020202020204" pitchFamily="34" charset="0"/>
              <a:buChar char="•"/>
              <a:defRPr sz="1800" b="0"/>
            </a:pPr>
            <a:r>
              <a:rPr lang="en-US" sz="2000" b="0" kern="0" dirty="0" smtClean="0">
                <a:solidFill>
                  <a:srgbClr val="3F3F3F"/>
                </a:solidFill>
              </a:rPr>
              <a:t>(4) Stabilize annual budget – delink from oil price</a:t>
            </a:r>
          </a:p>
          <a:p>
            <a:pPr defTabSz="896111">
              <a:lnSpc>
                <a:spcPct val="104000"/>
              </a:lnSpc>
              <a:spcBef>
                <a:spcPts val="300"/>
              </a:spcBef>
              <a:buSzTx/>
              <a:buFont typeface="Arial" panose="020B0604020202020204" pitchFamily="34" charset="0"/>
              <a:buChar char="•"/>
              <a:defRPr sz="1800" b="0"/>
            </a:pPr>
            <a:endParaRPr lang="en-US" sz="2000" b="0" kern="0" dirty="0" smtClean="0">
              <a:solidFill>
                <a:srgbClr val="3F3F3F"/>
              </a:solidFill>
            </a:endParaRPr>
          </a:p>
          <a:p>
            <a:pPr marL="0" indent="0" defTabSz="896111">
              <a:lnSpc>
                <a:spcPct val="104000"/>
              </a:lnSpc>
              <a:spcBef>
                <a:spcPts val="300"/>
              </a:spcBef>
              <a:buSzTx/>
              <a:buNone/>
              <a:defRPr sz="1800" b="0"/>
            </a:pPr>
            <a:r>
              <a:rPr lang="en-US" sz="2000" b="0" kern="0" dirty="0" smtClean="0">
                <a:solidFill>
                  <a:srgbClr val="3F3F3F"/>
                </a:solidFill>
              </a:rPr>
              <a:t>--  --  --  --  --  --  --  --  --  -- --  --  --  --  --  --  --  --  --  -- --  --  --  --  </a:t>
            </a:r>
          </a:p>
          <a:p>
            <a:pPr defTabSz="896111">
              <a:lnSpc>
                <a:spcPct val="104000"/>
              </a:lnSpc>
              <a:spcBef>
                <a:spcPts val="400"/>
              </a:spcBef>
              <a:buSzTx/>
              <a:buFont typeface="Arial" panose="020B0604020202020204" pitchFamily="34" charset="0"/>
              <a:buChar char="•"/>
              <a:defRPr sz="1800" b="0"/>
            </a:pPr>
            <a:r>
              <a:rPr lang="en-US" sz="2000" b="0" kern="0" dirty="0" smtClean="0">
                <a:solidFill>
                  <a:srgbClr val="3F3F3F"/>
                </a:solidFill>
              </a:rPr>
              <a:t>(5) Share resource wealth with Alaskans – dividend payout 50% of Royalty </a:t>
            </a:r>
            <a:endParaRPr lang="en-US" sz="2000" b="0" kern="0" dirty="0">
              <a:solidFill>
                <a:srgbClr val="3F3F3F"/>
              </a:solidFill>
            </a:endParaRPr>
          </a:p>
        </p:txBody>
      </p:sp>
    </p:spTree>
    <p:extLst>
      <p:ext uri="{BB962C8B-B14F-4D97-AF65-F5344CB8AC3E}">
        <p14:creationId xmlns:p14="http://schemas.microsoft.com/office/powerpoint/2010/main" val="15346486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EB7D98E3-9391-478A-89E9-653681B626A7}" type="slidenum">
              <a:rPr lang="en-US" altLang="en-US" smtClean="0"/>
              <a:pPr>
                <a:defRPr/>
              </a:pPr>
              <a:t>20</a:t>
            </a:fld>
            <a:endParaRPr lang="en-US" altLang="en-US" dirty="0"/>
          </a:p>
        </p:txBody>
      </p:sp>
      <p:sp>
        <p:nvSpPr>
          <p:cNvPr id="6" name="Title 1"/>
          <p:cNvSpPr>
            <a:spLocks noGrp="1"/>
          </p:cNvSpPr>
          <p:nvPr>
            <p:ph type="title"/>
          </p:nvPr>
        </p:nvSpPr>
        <p:spPr>
          <a:xfrm>
            <a:off x="381000" y="228600"/>
            <a:ext cx="8229600" cy="560387"/>
          </a:xfrm>
        </p:spPr>
        <p:txBody>
          <a:bodyPr/>
          <a:lstStyle/>
          <a:p>
            <a:r>
              <a:rPr lang="en-US" sz="2800" dirty="0" smtClean="0"/>
              <a:t>Opportunity</a:t>
            </a:r>
            <a:endParaRPr lang="en-US" sz="28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9363" y="835839"/>
            <a:ext cx="7848600" cy="5685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602180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EB7D98E3-9391-478A-89E9-653681B626A7}" type="slidenum">
              <a:rPr lang="en-US" altLang="en-US" smtClean="0"/>
              <a:pPr>
                <a:defRPr/>
              </a:pPr>
              <a:t>21</a:t>
            </a:fld>
            <a:endParaRPr lang="en-US" altLang="en-US" dirty="0"/>
          </a:p>
        </p:txBody>
      </p:sp>
      <p:sp>
        <p:nvSpPr>
          <p:cNvPr id="6" name="Title 2"/>
          <p:cNvSpPr>
            <a:spLocks noGrp="1"/>
          </p:cNvSpPr>
          <p:nvPr>
            <p:ph type="title"/>
          </p:nvPr>
        </p:nvSpPr>
        <p:spPr/>
        <p:txBody>
          <a:bodyPr/>
          <a:lstStyle/>
          <a:p>
            <a:r>
              <a:rPr lang="en-US" sz="2800" dirty="0" smtClean="0"/>
              <a:t>Opportunity</a:t>
            </a:r>
            <a:endParaRPr lang="en-US" sz="2800" dirty="0"/>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6" y="923550"/>
            <a:ext cx="9139084" cy="59034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10"/>
          <p:cNvSpPr/>
          <p:nvPr/>
        </p:nvSpPr>
        <p:spPr>
          <a:xfrm>
            <a:off x="2362864" y="936855"/>
            <a:ext cx="4964822" cy="461665"/>
          </a:xfrm>
          <a:prstGeom prst="rect">
            <a:avLst/>
          </a:prstGeom>
          <a:solidFill>
            <a:schemeClr val="bg1"/>
          </a:solidFill>
        </p:spPr>
        <p:txBody>
          <a:bodyPr wrap="none">
            <a:spAutoFit/>
          </a:bodyPr>
          <a:lstStyle/>
          <a:p>
            <a:pPr algn="ctr">
              <a:spcBef>
                <a:spcPct val="0"/>
              </a:spcBef>
            </a:pPr>
            <a:r>
              <a:rPr lang="en-US" sz="2400" dirty="0" smtClean="0">
                <a:latin typeface="+mj-lt"/>
                <a:ea typeface="+mj-ea"/>
                <a:cs typeface="+mj-cs"/>
              </a:rPr>
              <a:t>A Sustainable Budget - Fiscal </a:t>
            </a:r>
            <a:r>
              <a:rPr lang="en-US" sz="2400" dirty="0">
                <a:latin typeface="+mj-lt"/>
                <a:ea typeface="+mj-ea"/>
                <a:cs typeface="+mj-cs"/>
              </a:rPr>
              <a:t>Path</a:t>
            </a:r>
          </a:p>
        </p:txBody>
      </p:sp>
    </p:spTree>
    <p:extLst>
      <p:ext uri="{BB962C8B-B14F-4D97-AF65-F5344CB8AC3E}">
        <p14:creationId xmlns:p14="http://schemas.microsoft.com/office/powerpoint/2010/main" val="174184769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0374" y="1152525"/>
            <a:ext cx="8302625" cy="5095875"/>
          </a:xfrm>
        </p:spPr>
        <p:txBody>
          <a:bodyPr/>
          <a:lstStyle/>
          <a:p>
            <a:pPr marL="0" indent="0">
              <a:buNone/>
            </a:pPr>
            <a:r>
              <a:rPr lang="en-US" sz="2800" b="1" dirty="0">
                <a:ea typeface="+mj-ea"/>
                <a:cs typeface="+mj-cs"/>
              </a:rPr>
              <a:t>There are no easy answers to balancing a  $3 billion annual deficit</a:t>
            </a:r>
            <a:r>
              <a:rPr lang="en-US" sz="2800" b="1" dirty="0" smtClean="0">
                <a:ea typeface="+mj-ea"/>
                <a:cs typeface="+mj-cs"/>
              </a:rPr>
              <a:t>.</a:t>
            </a:r>
            <a:endParaRPr lang="en-US" sz="2800" b="1" dirty="0">
              <a:ea typeface="+mj-ea"/>
              <a:cs typeface="+mj-cs"/>
            </a:endParaRPr>
          </a:p>
          <a:p>
            <a:pPr marL="327025" lvl="1" indent="0">
              <a:buNone/>
            </a:pPr>
            <a:endParaRPr lang="en-US" sz="2400" b="1" dirty="0" smtClean="0">
              <a:ea typeface="+mj-ea"/>
              <a:cs typeface="+mj-cs"/>
            </a:endParaRPr>
          </a:p>
          <a:p>
            <a:pPr marL="327025" lvl="1" indent="0">
              <a:buNone/>
            </a:pPr>
            <a:r>
              <a:rPr lang="en-US" sz="2400" b="1" dirty="0" smtClean="0">
                <a:ea typeface="+mj-ea"/>
                <a:cs typeface="+mj-cs"/>
              </a:rPr>
              <a:t>Takes </a:t>
            </a:r>
            <a:r>
              <a:rPr lang="en-US" sz="2400" b="1" dirty="0">
                <a:ea typeface="+mj-ea"/>
                <a:cs typeface="+mj-cs"/>
              </a:rPr>
              <a:t>some combination of four things:</a:t>
            </a:r>
          </a:p>
          <a:p>
            <a:pPr marL="1211262" lvl="2" indent="-514350">
              <a:buFont typeface="+mj-lt"/>
              <a:buAutoNum type="arabicPeriod"/>
            </a:pPr>
            <a:r>
              <a:rPr lang="en-US" b="1" dirty="0">
                <a:ea typeface="+mj-ea"/>
                <a:cs typeface="+mj-cs"/>
              </a:rPr>
              <a:t>Continued budgetary restraint</a:t>
            </a:r>
          </a:p>
          <a:p>
            <a:pPr marL="1211262" lvl="2" indent="-514350">
              <a:buFont typeface="+mj-lt"/>
              <a:buAutoNum type="arabicPeriod"/>
            </a:pPr>
            <a:r>
              <a:rPr lang="en-US" b="1" dirty="0" smtClean="0">
                <a:ea typeface="+mj-ea"/>
                <a:cs typeface="+mj-cs"/>
              </a:rPr>
              <a:t>Changes </a:t>
            </a:r>
            <a:r>
              <a:rPr lang="en-US" b="1" dirty="0">
                <a:ea typeface="+mj-ea"/>
                <a:cs typeface="+mj-cs"/>
              </a:rPr>
              <a:t>to oil and gas taxes/credits</a:t>
            </a:r>
          </a:p>
          <a:p>
            <a:pPr marL="1211262" lvl="2" indent="-514350">
              <a:buFont typeface="+mj-lt"/>
              <a:buAutoNum type="arabicPeriod"/>
            </a:pPr>
            <a:r>
              <a:rPr lang="en-US" b="1" dirty="0">
                <a:ea typeface="+mj-ea"/>
                <a:cs typeface="+mj-cs"/>
              </a:rPr>
              <a:t>Strategic use of our </a:t>
            </a:r>
            <a:r>
              <a:rPr lang="en-US" b="1" dirty="0" smtClean="0">
                <a:ea typeface="+mj-ea"/>
                <a:cs typeface="+mj-cs"/>
              </a:rPr>
              <a:t>existing assets</a:t>
            </a:r>
            <a:endParaRPr lang="en-US" b="1" dirty="0">
              <a:ea typeface="+mj-ea"/>
              <a:cs typeface="+mj-cs"/>
            </a:endParaRPr>
          </a:p>
          <a:p>
            <a:pPr marL="1211262" lvl="2" indent="-514350">
              <a:buFont typeface="+mj-lt"/>
              <a:buAutoNum type="arabicPeriod"/>
            </a:pPr>
            <a:r>
              <a:rPr lang="en-US" b="1" dirty="0" smtClean="0"/>
              <a:t>Balanced suite of broad based and other taxes </a:t>
            </a:r>
            <a:endParaRPr lang="en-US" b="1" dirty="0"/>
          </a:p>
          <a:p>
            <a:pPr marL="344487" lvl="1" indent="0">
              <a:buNone/>
            </a:pPr>
            <a:endParaRPr lang="en-US" sz="2400" b="1" dirty="0" smtClean="0">
              <a:ea typeface="+mj-ea"/>
              <a:cs typeface="+mj-cs"/>
            </a:endParaRPr>
          </a:p>
          <a:p>
            <a:pPr marL="17462" indent="0">
              <a:buNone/>
            </a:pPr>
            <a:r>
              <a:rPr lang="en-US" sz="2800" b="1" dirty="0" smtClean="0">
                <a:ea typeface="+mj-ea"/>
                <a:cs typeface="+mj-cs"/>
              </a:rPr>
              <a:t>Action must be taken this session!</a:t>
            </a:r>
            <a:endParaRPr lang="en-US" sz="2800" b="1" dirty="0">
              <a:ea typeface="+mj-ea"/>
              <a:cs typeface="+mj-cs"/>
            </a:endParaRPr>
          </a:p>
        </p:txBody>
      </p:sp>
      <p:sp>
        <p:nvSpPr>
          <p:cNvPr id="4" name="Slide Number Placeholder 3"/>
          <p:cNvSpPr>
            <a:spLocks noGrp="1"/>
          </p:cNvSpPr>
          <p:nvPr>
            <p:ph type="sldNum" sz="quarter" idx="12"/>
          </p:nvPr>
        </p:nvSpPr>
        <p:spPr/>
        <p:txBody>
          <a:bodyPr/>
          <a:lstStyle/>
          <a:p>
            <a:pPr>
              <a:defRPr/>
            </a:pPr>
            <a:fld id="{EB7D98E3-9391-478A-89E9-653681B626A7}" type="slidenum">
              <a:rPr lang="en-US" altLang="en-US" smtClean="0"/>
              <a:pPr>
                <a:defRPr/>
              </a:pPr>
              <a:t>22</a:t>
            </a:fld>
            <a:endParaRPr lang="en-US" altLang="en-US" dirty="0"/>
          </a:p>
        </p:txBody>
      </p:sp>
      <p:sp>
        <p:nvSpPr>
          <p:cNvPr id="6" name="Title 1"/>
          <p:cNvSpPr>
            <a:spLocks noGrp="1"/>
          </p:cNvSpPr>
          <p:nvPr>
            <p:ph type="title"/>
          </p:nvPr>
        </p:nvSpPr>
        <p:spPr/>
        <p:txBody>
          <a:bodyPr/>
          <a:lstStyle/>
          <a:p>
            <a:r>
              <a:rPr lang="en-US" sz="2800" dirty="0" smtClean="0"/>
              <a:t>Path to Fiscal Stability</a:t>
            </a:r>
            <a:endParaRPr lang="en-US" sz="2800" dirty="0"/>
          </a:p>
        </p:txBody>
      </p:sp>
    </p:spTree>
    <p:extLst>
      <p:ext uri="{BB962C8B-B14F-4D97-AF65-F5344CB8AC3E}">
        <p14:creationId xmlns:p14="http://schemas.microsoft.com/office/powerpoint/2010/main" val="96952623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EB7D98E3-9391-478A-89E9-653681B626A7}" type="slidenum">
              <a:rPr lang="en-US" altLang="en-US" smtClean="0"/>
              <a:pPr>
                <a:defRPr/>
              </a:pPr>
              <a:t>23</a:t>
            </a:fld>
            <a:endParaRPr lang="en-US" altLang="en-US" dirty="0"/>
          </a:p>
        </p:txBody>
      </p:sp>
      <p:sp>
        <p:nvSpPr>
          <p:cNvPr id="6" name="Title 2"/>
          <p:cNvSpPr>
            <a:spLocks noGrp="1"/>
          </p:cNvSpPr>
          <p:nvPr>
            <p:ph type="title"/>
          </p:nvPr>
        </p:nvSpPr>
        <p:spPr/>
        <p:txBody>
          <a:bodyPr/>
          <a:lstStyle/>
          <a:p>
            <a:r>
              <a:rPr lang="en-US" sz="2800" dirty="0" smtClean="0"/>
              <a:t>Opportunity</a:t>
            </a:r>
            <a:endParaRPr lang="en-US" sz="2800" dirty="0"/>
          </a:p>
        </p:txBody>
      </p:sp>
      <p:grpSp>
        <p:nvGrpSpPr>
          <p:cNvPr id="8" name="Canvas 3"/>
          <p:cNvGrpSpPr/>
          <p:nvPr/>
        </p:nvGrpSpPr>
        <p:grpSpPr>
          <a:xfrm>
            <a:off x="533400" y="914400"/>
            <a:ext cx="8001000" cy="5329238"/>
            <a:chOff x="0" y="0"/>
            <a:chExt cx="5948045" cy="3174365"/>
          </a:xfrm>
        </p:grpSpPr>
        <p:sp>
          <p:nvSpPr>
            <p:cNvPr id="9" name="Rectangle 8"/>
            <p:cNvSpPr/>
            <p:nvPr/>
          </p:nvSpPr>
          <p:spPr>
            <a:xfrm>
              <a:off x="0" y="0"/>
              <a:ext cx="5943600" cy="3169920"/>
            </a:xfrm>
            <a:prstGeom prst="rect">
              <a:avLst/>
            </a:prstGeom>
            <a:noFill/>
            <a:ln>
              <a:noFill/>
            </a:ln>
          </p:spPr>
        </p:sp>
        <p:pic>
          <p:nvPicPr>
            <p:cNvPr id="10"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948045" cy="3174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13560679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EB7D98E3-9391-478A-89E9-653681B626A7}" type="slidenum">
              <a:rPr lang="en-US" altLang="en-US" smtClean="0"/>
              <a:pPr>
                <a:defRPr/>
              </a:pPr>
              <a:t>24</a:t>
            </a:fld>
            <a:endParaRPr lang="en-US" altLang="en-US" dirty="0"/>
          </a:p>
        </p:txBody>
      </p:sp>
      <p:sp>
        <p:nvSpPr>
          <p:cNvPr id="6" name="Title 2"/>
          <p:cNvSpPr>
            <a:spLocks noGrp="1"/>
          </p:cNvSpPr>
          <p:nvPr>
            <p:ph type="title"/>
          </p:nvPr>
        </p:nvSpPr>
        <p:spPr/>
        <p:txBody>
          <a:bodyPr/>
          <a:lstStyle/>
          <a:p>
            <a:r>
              <a:rPr lang="en-US" sz="2800" dirty="0" smtClean="0"/>
              <a:t>Current Path</a:t>
            </a:r>
            <a:endParaRPr lang="en-US" sz="2800"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3051" y="1447800"/>
            <a:ext cx="8905398" cy="4888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itle 1"/>
          <p:cNvSpPr txBox="1">
            <a:spLocks/>
          </p:cNvSpPr>
          <p:nvPr/>
        </p:nvSpPr>
        <p:spPr>
          <a:xfrm>
            <a:off x="381000" y="832440"/>
            <a:ext cx="8214852" cy="7422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dirty="0" smtClean="0"/>
              <a:t>Status Quo Fiscal Path</a:t>
            </a:r>
          </a:p>
        </p:txBody>
      </p:sp>
    </p:spTree>
    <p:extLst>
      <p:ext uri="{BB962C8B-B14F-4D97-AF65-F5344CB8AC3E}">
        <p14:creationId xmlns:p14="http://schemas.microsoft.com/office/powerpoint/2010/main" val="137795817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EB7D98E3-9391-478A-89E9-653681B626A7}" type="slidenum">
              <a:rPr lang="en-US" altLang="en-US" smtClean="0"/>
              <a:pPr>
                <a:defRPr/>
              </a:pPr>
              <a:t>25</a:t>
            </a:fld>
            <a:endParaRPr lang="en-US" altLang="en-US" dirty="0"/>
          </a:p>
        </p:txBody>
      </p:sp>
      <p:sp>
        <p:nvSpPr>
          <p:cNvPr id="6" name="Title 2"/>
          <p:cNvSpPr>
            <a:spLocks noGrp="1"/>
          </p:cNvSpPr>
          <p:nvPr>
            <p:ph type="title"/>
          </p:nvPr>
        </p:nvSpPr>
        <p:spPr/>
        <p:txBody>
          <a:bodyPr/>
          <a:lstStyle/>
          <a:p>
            <a:r>
              <a:rPr lang="en-US" sz="2800" dirty="0" smtClean="0"/>
              <a:t>Opportunity</a:t>
            </a:r>
            <a:endParaRPr lang="en-US" sz="2800" dirty="0"/>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6" y="923550"/>
            <a:ext cx="9139084" cy="59034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10"/>
          <p:cNvSpPr/>
          <p:nvPr/>
        </p:nvSpPr>
        <p:spPr>
          <a:xfrm>
            <a:off x="2362864" y="936855"/>
            <a:ext cx="4964822" cy="461665"/>
          </a:xfrm>
          <a:prstGeom prst="rect">
            <a:avLst/>
          </a:prstGeom>
          <a:solidFill>
            <a:schemeClr val="bg1"/>
          </a:solidFill>
        </p:spPr>
        <p:txBody>
          <a:bodyPr wrap="none">
            <a:spAutoFit/>
          </a:bodyPr>
          <a:lstStyle/>
          <a:p>
            <a:pPr algn="ctr">
              <a:spcBef>
                <a:spcPct val="0"/>
              </a:spcBef>
            </a:pPr>
            <a:r>
              <a:rPr lang="en-US" sz="2400" dirty="0" smtClean="0">
                <a:latin typeface="+mj-lt"/>
                <a:ea typeface="+mj-ea"/>
                <a:cs typeface="+mj-cs"/>
              </a:rPr>
              <a:t>A Sustainable Budget - Fiscal </a:t>
            </a:r>
            <a:r>
              <a:rPr lang="en-US" sz="2400" dirty="0">
                <a:latin typeface="+mj-lt"/>
                <a:ea typeface="+mj-ea"/>
                <a:cs typeface="+mj-cs"/>
              </a:rPr>
              <a:t>Path</a:t>
            </a:r>
          </a:p>
        </p:txBody>
      </p:sp>
    </p:spTree>
    <p:extLst>
      <p:ext uri="{BB962C8B-B14F-4D97-AF65-F5344CB8AC3E}">
        <p14:creationId xmlns:p14="http://schemas.microsoft.com/office/powerpoint/2010/main" val="371073294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ChangeArrowheads="1"/>
          </p:cNvSpPr>
          <p:nvPr/>
        </p:nvSpPr>
        <p:spPr bwMode="auto">
          <a:xfrm>
            <a:off x="685800" y="5336390"/>
            <a:ext cx="8305800" cy="117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spcBef>
                <a:spcPct val="0"/>
              </a:spcBef>
              <a:buClrTx/>
              <a:buSzTx/>
              <a:buFontTx/>
              <a:buNone/>
            </a:pPr>
            <a:r>
              <a:rPr lang="en-US" dirty="0" smtClean="0">
                <a:latin typeface="Garamond" pitchFamily="18" charset="0"/>
              </a:rPr>
              <a:t>Randall J Hoffbeck	</a:t>
            </a:r>
            <a:r>
              <a:rPr lang="en-US" dirty="0">
                <a:latin typeface="Garamond" pitchFamily="18" charset="0"/>
              </a:rPr>
              <a:t>	</a:t>
            </a:r>
            <a:r>
              <a:rPr lang="en-US" dirty="0" smtClean="0">
                <a:latin typeface="Garamond" pitchFamily="18" charset="0"/>
              </a:rPr>
              <a:t>	Pat Pitney</a:t>
            </a:r>
          </a:p>
          <a:p>
            <a:pPr>
              <a:lnSpc>
                <a:spcPct val="80000"/>
              </a:lnSpc>
              <a:spcBef>
                <a:spcPct val="0"/>
              </a:spcBef>
              <a:buClrTx/>
              <a:buSzTx/>
              <a:buFontTx/>
              <a:buNone/>
            </a:pPr>
            <a:r>
              <a:rPr lang="en-US" sz="1600" dirty="0" smtClean="0">
                <a:latin typeface="Garamond" pitchFamily="18" charset="0"/>
              </a:rPr>
              <a:t>Commissioner, Department </a:t>
            </a:r>
            <a:r>
              <a:rPr lang="en-US" sz="1600" dirty="0">
                <a:latin typeface="Garamond" pitchFamily="18" charset="0"/>
              </a:rPr>
              <a:t>of </a:t>
            </a:r>
            <a:r>
              <a:rPr lang="en-US" sz="1600" dirty="0" smtClean="0">
                <a:latin typeface="Garamond" pitchFamily="18" charset="0"/>
              </a:rPr>
              <a:t>Revenue	</a:t>
            </a:r>
            <a:r>
              <a:rPr lang="en-US" sz="1600" dirty="0">
                <a:latin typeface="Garamond" pitchFamily="18" charset="0"/>
              </a:rPr>
              <a:t>	</a:t>
            </a:r>
            <a:r>
              <a:rPr lang="en-US" sz="1600" dirty="0" smtClean="0">
                <a:latin typeface="Garamond" pitchFamily="18" charset="0"/>
              </a:rPr>
              <a:t>Director, OMB	</a:t>
            </a:r>
          </a:p>
          <a:p>
            <a:pPr>
              <a:lnSpc>
                <a:spcPct val="80000"/>
              </a:lnSpc>
              <a:spcBef>
                <a:spcPct val="0"/>
              </a:spcBef>
              <a:buClrTx/>
              <a:buSzTx/>
              <a:buFontTx/>
              <a:buNone/>
            </a:pPr>
            <a:r>
              <a:rPr lang="en-US" sz="1600" dirty="0" smtClean="0">
                <a:latin typeface="Garamond" pitchFamily="18" charset="0"/>
                <a:hlinkClick r:id="rId3"/>
              </a:rPr>
              <a:t>randall.hoffbeck@alaska.gov</a:t>
            </a:r>
            <a:r>
              <a:rPr lang="en-US" sz="1600" dirty="0" smtClean="0">
                <a:latin typeface="Garamond" pitchFamily="18" charset="0"/>
              </a:rPr>
              <a:t>			</a:t>
            </a:r>
            <a:r>
              <a:rPr lang="en-US" sz="1600" dirty="0" smtClean="0">
                <a:latin typeface="Garamond" pitchFamily="18" charset="0"/>
                <a:hlinkClick r:id="rId4"/>
              </a:rPr>
              <a:t>Pat.Pitney@alaska.gov</a:t>
            </a:r>
            <a:endParaRPr lang="en-US" sz="1600" dirty="0">
              <a:latin typeface="Garamond" pitchFamily="18" charset="0"/>
            </a:endParaRPr>
          </a:p>
          <a:p>
            <a:pPr>
              <a:lnSpc>
                <a:spcPct val="80000"/>
              </a:lnSpc>
              <a:spcBef>
                <a:spcPct val="0"/>
              </a:spcBef>
              <a:buClrTx/>
              <a:buSzTx/>
              <a:buFontTx/>
              <a:buNone/>
            </a:pPr>
            <a:r>
              <a:rPr lang="en-US" sz="1600" dirty="0" smtClean="0">
                <a:latin typeface="Garamond" pitchFamily="18" charset="0"/>
              </a:rPr>
              <a:t>(907) 465-2300				(907) 465-4660</a:t>
            </a:r>
            <a:r>
              <a:rPr lang="en-US" sz="1600" dirty="0" smtClean="0">
                <a:solidFill>
                  <a:srgbClr val="05227D"/>
                </a:solidFill>
                <a:latin typeface="Garamond" pitchFamily="18" charset="0"/>
              </a:rPr>
              <a:t>				</a:t>
            </a:r>
            <a:endParaRPr lang="en-US" sz="1600" dirty="0">
              <a:solidFill>
                <a:srgbClr val="05227D"/>
              </a:solidFill>
              <a:latin typeface="Garamond" pitchFamily="18" charset="0"/>
            </a:endParaRPr>
          </a:p>
        </p:txBody>
      </p:sp>
      <p:grpSp>
        <p:nvGrpSpPr>
          <p:cNvPr id="5" name="Group 4"/>
          <p:cNvGrpSpPr>
            <a:grpSpLocks noChangeAspect="1"/>
          </p:cNvGrpSpPr>
          <p:nvPr/>
        </p:nvGrpSpPr>
        <p:grpSpPr bwMode="auto">
          <a:xfrm>
            <a:off x="1219200" y="137507"/>
            <a:ext cx="6477000" cy="5835265"/>
            <a:chOff x="1152" y="702"/>
            <a:chExt cx="3472" cy="3128"/>
          </a:xfrm>
        </p:grpSpPr>
        <p:sp>
          <p:nvSpPr>
            <p:cNvPr id="8" name="AutoShape 3"/>
            <p:cNvSpPr>
              <a:spLocks noChangeAspect="1" noChangeArrowheads="1" noTextEdit="1"/>
            </p:cNvSpPr>
            <p:nvPr/>
          </p:nvSpPr>
          <p:spPr bwMode="auto">
            <a:xfrm>
              <a:off x="1152" y="703"/>
              <a:ext cx="3421" cy="3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Rectangle 8"/>
            <p:cNvSpPr>
              <a:spLocks noChangeArrowheads="1"/>
            </p:cNvSpPr>
            <p:nvPr/>
          </p:nvSpPr>
          <p:spPr bwMode="auto">
            <a:xfrm>
              <a:off x="2805" y="702"/>
              <a:ext cx="59"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Bef>
                  <a:spcPct val="0"/>
                </a:spcBef>
                <a:defRPr>
                  <a:solidFill>
                    <a:schemeClr val="tx1"/>
                  </a:solidFill>
                  <a:latin typeface="Arial" panose="020B0604020202020204" pitchFamily="34" charset="0"/>
                </a:defRPr>
              </a:lvl1pPr>
              <a:lvl2pPr eaLnBrk="0" hangingPunct="0">
                <a:spcBef>
                  <a:spcPct val="0"/>
                </a:spcBef>
                <a:defRPr>
                  <a:solidFill>
                    <a:schemeClr val="tx1"/>
                  </a:solidFill>
                  <a:latin typeface="Arial" panose="020B0604020202020204" pitchFamily="34" charset="0"/>
                </a:defRPr>
              </a:lvl2pPr>
              <a:lvl3pPr eaLnBrk="0" hangingPunct="0">
                <a:spcBef>
                  <a:spcPct val="0"/>
                </a:spcBef>
                <a:defRPr>
                  <a:solidFill>
                    <a:schemeClr val="tx1"/>
                  </a:solidFill>
                  <a:latin typeface="Arial" panose="020B0604020202020204" pitchFamily="34" charset="0"/>
                </a:defRPr>
              </a:lvl3pPr>
              <a:lvl4pPr eaLnBrk="0" hangingPunct="0">
                <a:spcBef>
                  <a:spcPct val="0"/>
                </a:spcBef>
                <a:defRPr>
                  <a:solidFill>
                    <a:schemeClr val="tx1"/>
                  </a:solidFill>
                  <a:latin typeface="Arial" panose="020B0604020202020204" pitchFamily="34" charset="0"/>
                </a:defRPr>
              </a:lvl4pPr>
              <a:lvl5pPr eaLnBrk="0" hangingPunct="0">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Light" panose="020F0302020204030204" pitchFamily="34" charset="0"/>
                </a:rPr>
                <a:t> </a:t>
              </a:r>
              <a:endParaRPr kumimoji="0" lang="en-US" sz="1800" b="0" i="0" u="none" strike="noStrike" cap="none" normalizeH="0" baseline="0" smtClean="0">
                <a:ln>
                  <a:noFill/>
                </a:ln>
                <a:solidFill>
                  <a:schemeClr val="tx1"/>
                </a:solidFill>
                <a:effectLst/>
                <a:latin typeface="Arial" panose="020B0604020202020204" pitchFamily="34" charset="0"/>
              </a:endParaRPr>
            </a:p>
          </p:txBody>
        </p:sp>
        <p:sp>
          <p:nvSpPr>
            <p:cNvPr id="11" name="Rectangle 10"/>
            <p:cNvSpPr>
              <a:spLocks noChangeArrowheads="1"/>
            </p:cNvSpPr>
            <p:nvPr/>
          </p:nvSpPr>
          <p:spPr bwMode="auto">
            <a:xfrm>
              <a:off x="1190" y="798"/>
              <a:ext cx="59"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Bef>
                  <a:spcPct val="0"/>
                </a:spcBef>
                <a:defRPr>
                  <a:solidFill>
                    <a:schemeClr val="tx1"/>
                  </a:solidFill>
                  <a:latin typeface="Arial" panose="020B0604020202020204" pitchFamily="34" charset="0"/>
                </a:defRPr>
              </a:lvl1pPr>
              <a:lvl2pPr eaLnBrk="0" hangingPunct="0">
                <a:spcBef>
                  <a:spcPct val="0"/>
                </a:spcBef>
                <a:defRPr>
                  <a:solidFill>
                    <a:schemeClr val="tx1"/>
                  </a:solidFill>
                  <a:latin typeface="Arial" panose="020B0604020202020204" pitchFamily="34" charset="0"/>
                </a:defRPr>
              </a:lvl2pPr>
              <a:lvl3pPr eaLnBrk="0" hangingPunct="0">
                <a:spcBef>
                  <a:spcPct val="0"/>
                </a:spcBef>
                <a:defRPr>
                  <a:solidFill>
                    <a:schemeClr val="tx1"/>
                  </a:solidFill>
                  <a:latin typeface="Arial" panose="020B0604020202020204" pitchFamily="34" charset="0"/>
                </a:defRPr>
              </a:lvl3pPr>
              <a:lvl4pPr eaLnBrk="0" hangingPunct="0">
                <a:spcBef>
                  <a:spcPct val="0"/>
                </a:spcBef>
                <a:defRPr>
                  <a:solidFill>
                    <a:schemeClr val="tx1"/>
                  </a:solidFill>
                  <a:latin typeface="Arial" panose="020B0604020202020204" pitchFamily="34" charset="0"/>
                </a:defRPr>
              </a:lvl4pPr>
              <a:lvl5pPr eaLnBrk="0" hangingPunct="0">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panose="020F0502020204030204" pitchFamily="34" charset="0"/>
                </a:rPr>
                <a:t> </a:t>
              </a:r>
              <a:endParaRPr kumimoji="0" lang="en-US" sz="1800" b="0" i="0" u="none" strike="noStrike" cap="none" normalizeH="0" baseline="0" smtClean="0">
                <a:ln>
                  <a:noFill/>
                </a:ln>
                <a:solidFill>
                  <a:schemeClr val="tx1"/>
                </a:solidFill>
                <a:effectLst/>
                <a:latin typeface="Arial" panose="020B0604020202020204" pitchFamily="34" charset="0"/>
              </a:endParaRPr>
            </a:p>
          </p:txBody>
        </p:sp>
        <p:sp>
          <p:nvSpPr>
            <p:cNvPr id="12" name="Rectangle 7"/>
            <p:cNvSpPr>
              <a:spLocks noChangeArrowheads="1"/>
            </p:cNvSpPr>
            <p:nvPr/>
          </p:nvSpPr>
          <p:spPr bwMode="auto">
            <a:xfrm>
              <a:off x="1190" y="978"/>
              <a:ext cx="59"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Bef>
                  <a:spcPct val="0"/>
                </a:spcBef>
                <a:defRPr>
                  <a:solidFill>
                    <a:schemeClr val="tx1"/>
                  </a:solidFill>
                  <a:latin typeface="Arial" panose="020B0604020202020204" pitchFamily="34" charset="0"/>
                </a:defRPr>
              </a:lvl1pPr>
              <a:lvl2pPr eaLnBrk="0" hangingPunct="0">
                <a:spcBef>
                  <a:spcPct val="0"/>
                </a:spcBef>
                <a:defRPr>
                  <a:solidFill>
                    <a:schemeClr val="tx1"/>
                  </a:solidFill>
                  <a:latin typeface="Arial" panose="020B0604020202020204" pitchFamily="34" charset="0"/>
                </a:defRPr>
              </a:lvl2pPr>
              <a:lvl3pPr eaLnBrk="0" hangingPunct="0">
                <a:spcBef>
                  <a:spcPct val="0"/>
                </a:spcBef>
                <a:defRPr>
                  <a:solidFill>
                    <a:schemeClr val="tx1"/>
                  </a:solidFill>
                  <a:latin typeface="Arial" panose="020B0604020202020204" pitchFamily="34" charset="0"/>
                </a:defRPr>
              </a:lvl3pPr>
              <a:lvl4pPr eaLnBrk="0" hangingPunct="0">
                <a:spcBef>
                  <a:spcPct val="0"/>
                </a:spcBef>
                <a:defRPr>
                  <a:solidFill>
                    <a:schemeClr val="tx1"/>
                  </a:solidFill>
                  <a:latin typeface="Arial" panose="020B0604020202020204" pitchFamily="34" charset="0"/>
                </a:defRPr>
              </a:lvl4pPr>
              <a:lvl5pPr eaLnBrk="0" hangingPunct="0">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panose="020F0502020204030204" pitchFamily="34" charset="0"/>
                </a:rPr>
                <a:t> </a:t>
              </a:r>
              <a:endParaRPr kumimoji="0" lang="en-US" sz="1800" b="0" i="0" u="none" strike="noStrike" cap="none" normalizeH="0" baseline="0" smtClean="0">
                <a:ln>
                  <a:noFill/>
                </a:ln>
                <a:solidFill>
                  <a:schemeClr val="tx1"/>
                </a:solidFill>
                <a:effectLst/>
                <a:latin typeface="Arial" panose="020B0604020202020204" pitchFamily="34" charset="0"/>
              </a:endParaRPr>
            </a:p>
          </p:txBody>
        </p:sp>
        <p:sp>
          <p:nvSpPr>
            <p:cNvPr id="13" name="Rectangle 8"/>
            <p:cNvSpPr>
              <a:spLocks noChangeArrowheads="1"/>
            </p:cNvSpPr>
            <p:nvPr/>
          </p:nvSpPr>
          <p:spPr bwMode="auto">
            <a:xfrm>
              <a:off x="1190" y="1158"/>
              <a:ext cx="59"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Bef>
                  <a:spcPct val="0"/>
                </a:spcBef>
                <a:defRPr>
                  <a:solidFill>
                    <a:schemeClr val="tx1"/>
                  </a:solidFill>
                  <a:latin typeface="Arial" panose="020B0604020202020204" pitchFamily="34" charset="0"/>
                </a:defRPr>
              </a:lvl1pPr>
              <a:lvl2pPr eaLnBrk="0" hangingPunct="0">
                <a:spcBef>
                  <a:spcPct val="0"/>
                </a:spcBef>
                <a:defRPr>
                  <a:solidFill>
                    <a:schemeClr val="tx1"/>
                  </a:solidFill>
                  <a:latin typeface="Arial" panose="020B0604020202020204" pitchFamily="34" charset="0"/>
                </a:defRPr>
              </a:lvl2pPr>
              <a:lvl3pPr eaLnBrk="0" hangingPunct="0">
                <a:spcBef>
                  <a:spcPct val="0"/>
                </a:spcBef>
                <a:defRPr>
                  <a:solidFill>
                    <a:schemeClr val="tx1"/>
                  </a:solidFill>
                  <a:latin typeface="Arial" panose="020B0604020202020204" pitchFamily="34" charset="0"/>
                </a:defRPr>
              </a:lvl3pPr>
              <a:lvl4pPr eaLnBrk="0" hangingPunct="0">
                <a:spcBef>
                  <a:spcPct val="0"/>
                </a:spcBef>
                <a:defRPr>
                  <a:solidFill>
                    <a:schemeClr val="tx1"/>
                  </a:solidFill>
                  <a:latin typeface="Arial" panose="020B0604020202020204" pitchFamily="34" charset="0"/>
                </a:defRPr>
              </a:lvl4pPr>
              <a:lvl5pPr eaLnBrk="0" hangingPunct="0">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panose="020F0502020204030204" pitchFamily="34" charset="0"/>
                </a:rPr>
                <a:t> </a:t>
              </a:r>
              <a:endParaRPr kumimoji="0" lang="en-US" sz="1800" b="0" i="0" u="none" strike="noStrike" cap="none" normalizeH="0" baseline="0" smtClean="0">
                <a:ln>
                  <a:noFill/>
                </a:ln>
                <a:solidFill>
                  <a:schemeClr val="tx1"/>
                </a:solidFill>
                <a:effectLst/>
                <a:latin typeface="Arial" panose="020B0604020202020204" pitchFamily="34" charset="0"/>
              </a:endParaRPr>
            </a:p>
          </p:txBody>
        </p:sp>
        <p:sp>
          <p:nvSpPr>
            <p:cNvPr id="14" name="Rectangle 9"/>
            <p:cNvSpPr>
              <a:spLocks noChangeArrowheads="1"/>
            </p:cNvSpPr>
            <p:nvPr/>
          </p:nvSpPr>
          <p:spPr bwMode="auto">
            <a:xfrm>
              <a:off x="1190" y="1338"/>
              <a:ext cx="59"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Bef>
                  <a:spcPct val="0"/>
                </a:spcBef>
                <a:defRPr>
                  <a:solidFill>
                    <a:schemeClr val="tx1"/>
                  </a:solidFill>
                  <a:latin typeface="Arial" panose="020B0604020202020204" pitchFamily="34" charset="0"/>
                </a:defRPr>
              </a:lvl1pPr>
              <a:lvl2pPr eaLnBrk="0" hangingPunct="0">
                <a:spcBef>
                  <a:spcPct val="0"/>
                </a:spcBef>
                <a:defRPr>
                  <a:solidFill>
                    <a:schemeClr val="tx1"/>
                  </a:solidFill>
                  <a:latin typeface="Arial" panose="020B0604020202020204" pitchFamily="34" charset="0"/>
                </a:defRPr>
              </a:lvl2pPr>
              <a:lvl3pPr eaLnBrk="0" hangingPunct="0">
                <a:spcBef>
                  <a:spcPct val="0"/>
                </a:spcBef>
                <a:defRPr>
                  <a:solidFill>
                    <a:schemeClr val="tx1"/>
                  </a:solidFill>
                  <a:latin typeface="Arial" panose="020B0604020202020204" pitchFamily="34" charset="0"/>
                </a:defRPr>
              </a:lvl3pPr>
              <a:lvl4pPr eaLnBrk="0" hangingPunct="0">
                <a:spcBef>
                  <a:spcPct val="0"/>
                </a:spcBef>
                <a:defRPr>
                  <a:solidFill>
                    <a:schemeClr val="tx1"/>
                  </a:solidFill>
                  <a:latin typeface="Arial" panose="020B0604020202020204" pitchFamily="34" charset="0"/>
                </a:defRPr>
              </a:lvl4pPr>
              <a:lvl5pPr eaLnBrk="0" hangingPunct="0">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panose="020F0502020204030204" pitchFamily="34" charset="0"/>
                </a:rPr>
                <a:t> </a:t>
              </a:r>
              <a:endParaRPr kumimoji="0" lang="en-US" sz="1800" b="0" i="0" u="none" strike="noStrike" cap="none" normalizeH="0" baseline="0" smtClean="0">
                <a:ln>
                  <a:noFill/>
                </a:ln>
                <a:solidFill>
                  <a:schemeClr val="tx1"/>
                </a:solidFill>
                <a:effectLst/>
                <a:latin typeface="Arial" panose="020B0604020202020204" pitchFamily="34" charset="0"/>
              </a:endParaRPr>
            </a:p>
          </p:txBody>
        </p:sp>
        <p:sp>
          <p:nvSpPr>
            <p:cNvPr id="15" name="Rectangle 10"/>
            <p:cNvSpPr>
              <a:spLocks noChangeArrowheads="1"/>
            </p:cNvSpPr>
            <p:nvPr/>
          </p:nvSpPr>
          <p:spPr bwMode="auto">
            <a:xfrm>
              <a:off x="4565" y="2596"/>
              <a:ext cx="59"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Bef>
                  <a:spcPct val="0"/>
                </a:spcBef>
                <a:defRPr>
                  <a:solidFill>
                    <a:schemeClr val="tx1"/>
                  </a:solidFill>
                  <a:latin typeface="Arial" panose="020B0604020202020204" pitchFamily="34" charset="0"/>
                </a:defRPr>
              </a:lvl1pPr>
              <a:lvl2pPr eaLnBrk="0" hangingPunct="0">
                <a:spcBef>
                  <a:spcPct val="0"/>
                </a:spcBef>
                <a:defRPr>
                  <a:solidFill>
                    <a:schemeClr val="tx1"/>
                  </a:solidFill>
                  <a:latin typeface="Arial" panose="020B0604020202020204" pitchFamily="34" charset="0"/>
                </a:defRPr>
              </a:lvl2pPr>
              <a:lvl3pPr eaLnBrk="0" hangingPunct="0">
                <a:spcBef>
                  <a:spcPct val="0"/>
                </a:spcBef>
                <a:defRPr>
                  <a:solidFill>
                    <a:schemeClr val="tx1"/>
                  </a:solidFill>
                  <a:latin typeface="Arial" panose="020B0604020202020204" pitchFamily="34" charset="0"/>
                </a:defRPr>
              </a:lvl3pPr>
              <a:lvl4pPr eaLnBrk="0" hangingPunct="0">
                <a:spcBef>
                  <a:spcPct val="0"/>
                </a:spcBef>
                <a:defRPr>
                  <a:solidFill>
                    <a:schemeClr val="tx1"/>
                  </a:solidFill>
                  <a:latin typeface="Arial" panose="020B0604020202020204" pitchFamily="34" charset="0"/>
                </a:defRPr>
              </a:lvl4pPr>
              <a:lvl5pPr eaLnBrk="0" hangingPunct="0">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panose="020F0502020204030204" pitchFamily="34" charset="0"/>
                </a:rPr>
                <a:t> </a:t>
              </a:r>
              <a:endParaRPr kumimoji="0" lang="en-US" sz="1800" b="0" i="0" u="none" strike="noStrike" cap="none" normalizeH="0" baseline="0" smtClean="0">
                <a:ln>
                  <a:noFill/>
                </a:ln>
                <a:solidFill>
                  <a:schemeClr val="tx1"/>
                </a:solidFill>
                <a:effectLst/>
                <a:latin typeface="Arial" panose="020B0604020202020204" pitchFamily="34" charset="0"/>
              </a:endParaRPr>
            </a:p>
          </p:txBody>
        </p:sp>
        <p:sp>
          <p:nvSpPr>
            <p:cNvPr id="17" name="Rectangle 13"/>
            <p:cNvSpPr>
              <a:spLocks noChangeArrowheads="1"/>
            </p:cNvSpPr>
            <p:nvPr/>
          </p:nvSpPr>
          <p:spPr bwMode="auto">
            <a:xfrm>
              <a:off x="3200" y="2855"/>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Bef>
                  <a:spcPct val="0"/>
                </a:spcBef>
                <a:defRPr>
                  <a:solidFill>
                    <a:schemeClr val="tx1"/>
                  </a:solidFill>
                  <a:latin typeface="Arial" panose="020B0604020202020204" pitchFamily="34" charset="0"/>
                </a:defRPr>
              </a:lvl1pPr>
              <a:lvl2pPr eaLnBrk="0" hangingPunct="0">
                <a:spcBef>
                  <a:spcPct val="0"/>
                </a:spcBef>
                <a:defRPr>
                  <a:solidFill>
                    <a:schemeClr val="tx1"/>
                  </a:solidFill>
                  <a:latin typeface="Arial" panose="020B0604020202020204" pitchFamily="34" charset="0"/>
                </a:defRPr>
              </a:lvl2pPr>
              <a:lvl3pPr eaLnBrk="0" hangingPunct="0">
                <a:spcBef>
                  <a:spcPct val="0"/>
                </a:spcBef>
                <a:defRPr>
                  <a:solidFill>
                    <a:schemeClr val="tx1"/>
                  </a:solidFill>
                  <a:latin typeface="Arial" panose="020B0604020202020204" pitchFamily="34" charset="0"/>
                </a:defRPr>
              </a:lvl3pPr>
              <a:lvl4pPr eaLnBrk="0" hangingPunct="0">
                <a:spcBef>
                  <a:spcPct val="0"/>
                </a:spcBef>
                <a:defRPr>
                  <a:solidFill>
                    <a:schemeClr val="tx1"/>
                  </a:solidFill>
                  <a:latin typeface="Arial" panose="020B0604020202020204" pitchFamily="34" charset="0"/>
                </a:defRPr>
              </a:lvl4pPr>
              <a:lvl5pPr eaLnBrk="0" hangingPunct="0">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anose="020B0604020202020204" pitchFamily="34" charset="0"/>
              </a:endParaRPr>
            </a:p>
          </p:txBody>
        </p:sp>
        <p:sp>
          <p:nvSpPr>
            <p:cNvPr id="18" name="Rectangle 14"/>
            <p:cNvSpPr>
              <a:spLocks noChangeArrowheads="1"/>
            </p:cNvSpPr>
            <p:nvPr/>
          </p:nvSpPr>
          <p:spPr bwMode="auto">
            <a:xfrm>
              <a:off x="3967" y="2855"/>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Bef>
                  <a:spcPct val="0"/>
                </a:spcBef>
                <a:defRPr>
                  <a:solidFill>
                    <a:schemeClr val="tx1"/>
                  </a:solidFill>
                  <a:latin typeface="Arial" panose="020B0604020202020204" pitchFamily="34" charset="0"/>
                </a:defRPr>
              </a:lvl1pPr>
              <a:lvl2pPr eaLnBrk="0" hangingPunct="0">
                <a:spcBef>
                  <a:spcPct val="0"/>
                </a:spcBef>
                <a:defRPr>
                  <a:solidFill>
                    <a:schemeClr val="tx1"/>
                  </a:solidFill>
                  <a:latin typeface="Arial" panose="020B0604020202020204" pitchFamily="34" charset="0"/>
                </a:defRPr>
              </a:lvl2pPr>
              <a:lvl3pPr eaLnBrk="0" hangingPunct="0">
                <a:spcBef>
                  <a:spcPct val="0"/>
                </a:spcBef>
                <a:defRPr>
                  <a:solidFill>
                    <a:schemeClr val="tx1"/>
                  </a:solidFill>
                  <a:latin typeface="Arial" panose="020B0604020202020204" pitchFamily="34" charset="0"/>
                </a:defRPr>
              </a:lvl3pPr>
              <a:lvl4pPr eaLnBrk="0" hangingPunct="0">
                <a:spcBef>
                  <a:spcPct val="0"/>
                </a:spcBef>
                <a:defRPr>
                  <a:solidFill>
                    <a:schemeClr val="tx1"/>
                  </a:solidFill>
                  <a:latin typeface="Arial" panose="020B0604020202020204" pitchFamily="34" charset="0"/>
                </a:defRPr>
              </a:lvl4pPr>
              <a:lvl5pPr eaLnBrk="0" hangingPunct="0">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anose="020B0604020202020204" pitchFamily="34" charset="0"/>
              </a:endParaRPr>
            </a:p>
          </p:txBody>
        </p:sp>
        <p:sp>
          <p:nvSpPr>
            <p:cNvPr id="19" name="Rectangle 15"/>
            <p:cNvSpPr>
              <a:spLocks noChangeArrowheads="1"/>
            </p:cNvSpPr>
            <p:nvPr/>
          </p:nvSpPr>
          <p:spPr bwMode="auto">
            <a:xfrm>
              <a:off x="4006" y="2855"/>
              <a:ext cx="29"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Bef>
                  <a:spcPct val="0"/>
                </a:spcBef>
                <a:defRPr>
                  <a:solidFill>
                    <a:schemeClr val="tx1"/>
                  </a:solidFill>
                  <a:latin typeface="Arial" panose="020B0604020202020204" pitchFamily="34" charset="0"/>
                </a:defRPr>
              </a:lvl1pPr>
              <a:lvl2pPr eaLnBrk="0" hangingPunct="0">
                <a:spcBef>
                  <a:spcPct val="0"/>
                </a:spcBef>
                <a:defRPr>
                  <a:solidFill>
                    <a:schemeClr val="tx1"/>
                  </a:solidFill>
                  <a:latin typeface="Arial" panose="020B0604020202020204" pitchFamily="34" charset="0"/>
                </a:defRPr>
              </a:lvl2pPr>
              <a:lvl3pPr eaLnBrk="0" hangingPunct="0">
                <a:spcBef>
                  <a:spcPct val="0"/>
                </a:spcBef>
                <a:defRPr>
                  <a:solidFill>
                    <a:schemeClr val="tx1"/>
                  </a:solidFill>
                  <a:latin typeface="Arial" panose="020B0604020202020204" pitchFamily="34" charset="0"/>
                </a:defRPr>
              </a:lvl3pPr>
              <a:lvl4pPr eaLnBrk="0" hangingPunct="0">
                <a:spcBef>
                  <a:spcPct val="0"/>
                </a:spcBef>
                <a:defRPr>
                  <a:solidFill>
                    <a:schemeClr val="tx1"/>
                  </a:solidFill>
                  <a:latin typeface="Arial" panose="020B0604020202020204" pitchFamily="34" charset="0"/>
                </a:defRPr>
              </a:lvl4pPr>
              <a:lvl5pPr eaLnBrk="0" hangingPunct="0">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000000"/>
                  </a:solidFill>
                  <a:effectLst/>
                  <a:latin typeface="Calibri" panose="020F0502020204030204" pitchFamily="34" charset="0"/>
                </a:rPr>
                <a:t> </a:t>
              </a:r>
              <a:endParaRPr kumimoji="0" lang="en-US" sz="1800" b="0" i="0" u="none" strike="noStrike" cap="none" normalizeH="0" baseline="0" dirty="0" smtClean="0">
                <a:ln>
                  <a:noFill/>
                </a:ln>
                <a:solidFill>
                  <a:schemeClr val="tx1"/>
                </a:solidFill>
                <a:effectLst/>
                <a:latin typeface="Arial" panose="020B0604020202020204" pitchFamily="34" charset="0"/>
              </a:endParaRPr>
            </a:p>
          </p:txBody>
        </p:sp>
        <p:sp>
          <p:nvSpPr>
            <p:cNvPr id="20" name="Rectangle 16"/>
            <p:cNvSpPr>
              <a:spLocks noChangeArrowheads="1"/>
            </p:cNvSpPr>
            <p:nvPr/>
          </p:nvSpPr>
          <p:spPr bwMode="auto">
            <a:xfrm>
              <a:off x="2408" y="3010"/>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Bef>
                  <a:spcPct val="0"/>
                </a:spcBef>
                <a:defRPr>
                  <a:solidFill>
                    <a:schemeClr val="tx1"/>
                  </a:solidFill>
                  <a:latin typeface="Arial" panose="020B0604020202020204" pitchFamily="34" charset="0"/>
                </a:defRPr>
              </a:lvl1pPr>
              <a:lvl2pPr eaLnBrk="0" hangingPunct="0">
                <a:spcBef>
                  <a:spcPct val="0"/>
                </a:spcBef>
                <a:defRPr>
                  <a:solidFill>
                    <a:schemeClr val="tx1"/>
                  </a:solidFill>
                  <a:latin typeface="Arial" panose="020B0604020202020204" pitchFamily="34" charset="0"/>
                </a:defRPr>
              </a:lvl2pPr>
              <a:lvl3pPr eaLnBrk="0" hangingPunct="0">
                <a:spcBef>
                  <a:spcPct val="0"/>
                </a:spcBef>
                <a:defRPr>
                  <a:solidFill>
                    <a:schemeClr val="tx1"/>
                  </a:solidFill>
                  <a:latin typeface="Arial" panose="020B0604020202020204" pitchFamily="34" charset="0"/>
                </a:defRPr>
              </a:lvl3pPr>
              <a:lvl4pPr eaLnBrk="0" hangingPunct="0">
                <a:spcBef>
                  <a:spcPct val="0"/>
                </a:spcBef>
                <a:defRPr>
                  <a:solidFill>
                    <a:schemeClr val="tx1"/>
                  </a:solidFill>
                  <a:latin typeface="Arial" panose="020B0604020202020204" pitchFamily="34" charset="0"/>
                </a:defRPr>
              </a:lvl4pPr>
              <a:lvl5pPr eaLnBrk="0" hangingPunct="0">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anose="020B0604020202020204" pitchFamily="34" charset="0"/>
              </a:endParaRPr>
            </a:p>
          </p:txBody>
        </p:sp>
        <p:sp>
          <p:nvSpPr>
            <p:cNvPr id="21" name="Rectangle 17"/>
            <p:cNvSpPr>
              <a:spLocks noChangeArrowheads="1"/>
            </p:cNvSpPr>
            <p:nvPr/>
          </p:nvSpPr>
          <p:spPr bwMode="auto">
            <a:xfrm>
              <a:off x="3202" y="2862"/>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Bef>
                  <a:spcPct val="0"/>
                </a:spcBef>
                <a:defRPr>
                  <a:solidFill>
                    <a:schemeClr val="tx1"/>
                  </a:solidFill>
                  <a:latin typeface="Arial" panose="020B0604020202020204" pitchFamily="34" charset="0"/>
                </a:defRPr>
              </a:lvl1pPr>
              <a:lvl2pPr eaLnBrk="0" hangingPunct="0">
                <a:spcBef>
                  <a:spcPct val="0"/>
                </a:spcBef>
                <a:defRPr>
                  <a:solidFill>
                    <a:schemeClr val="tx1"/>
                  </a:solidFill>
                  <a:latin typeface="Arial" panose="020B0604020202020204" pitchFamily="34" charset="0"/>
                </a:defRPr>
              </a:lvl2pPr>
              <a:lvl3pPr eaLnBrk="0" hangingPunct="0">
                <a:spcBef>
                  <a:spcPct val="0"/>
                </a:spcBef>
                <a:defRPr>
                  <a:solidFill>
                    <a:schemeClr val="tx1"/>
                  </a:solidFill>
                  <a:latin typeface="Arial" panose="020B0604020202020204" pitchFamily="34" charset="0"/>
                </a:defRPr>
              </a:lvl3pPr>
              <a:lvl4pPr eaLnBrk="0" hangingPunct="0">
                <a:spcBef>
                  <a:spcPct val="0"/>
                </a:spcBef>
                <a:defRPr>
                  <a:solidFill>
                    <a:schemeClr val="tx1"/>
                  </a:solidFill>
                  <a:latin typeface="Arial" panose="020B0604020202020204" pitchFamily="34" charset="0"/>
                </a:defRPr>
              </a:lvl4pPr>
              <a:lvl5pPr eaLnBrk="0" hangingPunct="0">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anose="020B0604020202020204" pitchFamily="34" charset="0"/>
              </a:endParaRPr>
            </a:p>
          </p:txBody>
        </p:sp>
        <p:sp>
          <p:nvSpPr>
            <p:cNvPr id="22" name="Rectangle 18"/>
            <p:cNvSpPr>
              <a:spLocks noChangeArrowheads="1"/>
            </p:cNvSpPr>
            <p:nvPr/>
          </p:nvSpPr>
          <p:spPr bwMode="auto">
            <a:xfrm>
              <a:off x="2805" y="3283"/>
              <a:ext cx="59"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Bef>
                  <a:spcPct val="0"/>
                </a:spcBef>
                <a:defRPr>
                  <a:solidFill>
                    <a:schemeClr val="tx1"/>
                  </a:solidFill>
                  <a:latin typeface="Arial" panose="020B0604020202020204" pitchFamily="34" charset="0"/>
                </a:defRPr>
              </a:lvl1pPr>
              <a:lvl2pPr eaLnBrk="0" hangingPunct="0">
                <a:spcBef>
                  <a:spcPct val="0"/>
                </a:spcBef>
                <a:defRPr>
                  <a:solidFill>
                    <a:schemeClr val="tx1"/>
                  </a:solidFill>
                  <a:latin typeface="Arial" panose="020B0604020202020204" pitchFamily="34" charset="0"/>
                </a:defRPr>
              </a:lvl2pPr>
              <a:lvl3pPr eaLnBrk="0" hangingPunct="0">
                <a:spcBef>
                  <a:spcPct val="0"/>
                </a:spcBef>
                <a:defRPr>
                  <a:solidFill>
                    <a:schemeClr val="tx1"/>
                  </a:solidFill>
                  <a:latin typeface="Arial" panose="020B0604020202020204" pitchFamily="34" charset="0"/>
                </a:defRPr>
              </a:lvl3pPr>
              <a:lvl4pPr eaLnBrk="0" hangingPunct="0">
                <a:spcBef>
                  <a:spcPct val="0"/>
                </a:spcBef>
                <a:defRPr>
                  <a:solidFill>
                    <a:schemeClr val="tx1"/>
                  </a:solidFill>
                  <a:latin typeface="Arial" panose="020B0604020202020204" pitchFamily="34" charset="0"/>
                </a:defRPr>
              </a:lvl4pPr>
              <a:lvl5pPr eaLnBrk="0" hangingPunct="0">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panose="020F0502020204030204" pitchFamily="34" charset="0"/>
                </a:rPr>
                <a:t> </a:t>
              </a:r>
              <a:endParaRPr kumimoji="0" lang="en-US" sz="1800" b="0" i="0" u="none" strike="noStrike" cap="none" normalizeH="0" baseline="0" smtClean="0">
                <a:ln>
                  <a:noFill/>
                </a:ln>
                <a:solidFill>
                  <a:schemeClr val="tx1"/>
                </a:solidFill>
                <a:effectLst/>
                <a:latin typeface="Arial" panose="020B0604020202020204" pitchFamily="34" charset="0"/>
              </a:endParaRPr>
            </a:p>
          </p:txBody>
        </p:sp>
        <p:sp>
          <p:nvSpPr>
            <p:cNvPr id="23" name="Rectangle 19"/>
            <p:cNvSpPr>
              <a:spLocks noChangeArrowheads="1"/>
            </p:cNvSpPr>
            <p:nvPr/>
          </p:nvSpPr>
          <p:spPr bwMode="auto">
            <a:xfrm>
              <a:off x="1152" y="3265"/>
              <a:ext cx="3307" cy="3"/>
            </a:xfrm>
            <a:prstGeom prst="rect">
              <a:avLst/>
            </a:prstGeom>
            <a:solidFill>
              <a:srgbClr val="5B9BD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Rectangle 21"/>
            <p:cNvSpPr>
              <a:spLocks noChangeArrowheads="1"/>
            </p:cNvSpPr>
            <p:nvPr/>
          </p:nvSpPr>
          <p:spPr bwMode="auto">
            <a:xfrm>
              <a:off x="3518" y="3411"/>
              <a:ext cx="60"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Bef>
                  <a:spcPct val="0"/>
                </a:spcBef>
                <a:defRPr>
                  <a:solidFill>
                    <a:schemeClr val="tx1"/>
                  </a:solidFill>
                  <a:latin typeface="Arial" panose="020B0604020202020204" pitchFamily="34" charset="0"/>
                </a:defRPr>
              </a:lvl1pPr>
              <a:lvl2pPr eaLnBrk="0" hangingPunct="0">
                <a:spcBef>
                  <a:spcPct val="0"/>
                </a:spcBef>
                <a:defRPr>
                  <a:solidFill>
                    <a:schemeClr val="tx1"/>
                  </a:solidFill>
                  <a:latin typeface="Arial" panose="020B0604020202020204" pitchFamily="34" charset="0"/>
                </a:defRPr>
              </a:lvl2pPr>
              <a:lvl3pPr eaLnBrk="0" hangingPunct="0">
                <a:spcBef>
                  <a:spcPct val="0"/>
                </a:spcBef>
                <a:defRPr>
                  <a:solidFill>
                    <a:schemeClr val="tx1"/>
                  </a:solidFill>
                  <a:latin typeface="Arial" panose="020B0604020202020204" pitchFamily="34" charset="0"/>
                </a:defRPr>
              </a:lvl3pPr>
              <a:lvl4pPr eaLnBrk="0" hangingPunct="0">
                <a:spcBef>
                  <a:spcPct val="0"/>
                </a:spcBef>
                <a:defRPr>
                  <a:solidFill>
                    <a:schemeClr val="tx1"/>
                  </a:solidFill>
                  <a:latin typeface="Arial" panose="020B0604020202020204" pitchFamily="34" charset="0"/>
                </a:defRPr>
              </a:lvl4pPr>
              <a:lvl5pPr eaLnBrk="0" hangingPunct="0">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1" i="0" u="none" strike="noStrike" cap="none" normalizeH="0" baseline="0" smtClean="0">
                  <a:ln>
                    <a:noFill/>
                  </a:ln>
                  <a:solidFill>
                    <a:srgbClr val="000000"/>
                  </a:solidFill>
                  <a:effectLst/>
                  <a:latin typeface="Calibri" panose="020F0502020204030204" pitchFamily="34" charset="0"/>
                </a:rPr>
                <a:t> </a:t>
              </a:r>
              <a:endParaRPr kumimoji="0" lang="en-US" sz="1800" b="0" i="0" u="none" strike="noStrike" cap="none" normalizeH="0" baseline="0" smtClean="0">
                <a:ln>
                  <a:noFill/>
                </a:ln>
                <a:solidFill>
                  <a:schemeClr val="tx1"/>
                </a:solidFill>
                <a:effectLst/>
                <a:latin typeface="Arial" panose="020B0604020202020204" pitchFamily="34" charset="0"/>
              </a:endParaRPr>
            </a:p>
          </p:txBody>
        </p:sp>
        <p:sp>
          <p:nvSpPr>
            <p:cNvPr id="27" name="Rectangle 23"/>
            <p:cNvSpPr>
              <a:spLocks noChangeArrowheads="1"/>
            </p:cNvSpPr>
            <p:nvPr/>
          </p:nvSpPr>
          <p:spPr bwMode="auto">
            <a:xfrm>
              <a:off x="2957" y="3538"/>
              <a:ext cx="60"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Bef>
                  <a:spcPct val="0"/>
                </a:spcBef>
                <a:defRPr>
                  <a:solidFill>
                    <a:schemeClr val="tx1"/>
                  </a:solidFill>
                  <a:latin typeface="Arial" panose="020B0604020202020204" pitchFamily="34" charset="0"/>
                </a:defRPr>
              </a:lvl1pPr>
              <a:lvl2pPr eaLnBrk="0" hangingPunct="0">
                <a:spcBef>
                  <a:spcPct val="0"/>
                </a:spcBef>
                <a:defRPr>
                  <a:solidFill>
                    <a:schemeClr val="tx1"/>
                  </a:solidFill>
                  <a:latin typeface="Arial" panose="020B0604020202020204" pitchFamily="34" charset="0"/>
                </a:defRPr>
              </a:lvl2pPr>
              <a:lvl3pPr eaLnBrk="0" hangingPunct="0">
                <a:spcBef>
                  <a:spcPct val="0"/>
                </a:spcBef>
                <a:defRPr>
                  <a:solidFill>
                    <a:schemeClr val="tx1"/>
                  </a:solidFill>
                  <a:latin typeface="Arial" panose="020B0604020202020204" pitchFamily="34" charset="0"/>
                </a:defRPr>
              </a:lvl3pPr>
              <a:lvl4pPr eaLnBrk="0" hangingPunct="0">
                <a:spcBef>
                  <a:spcPct val="0"/>
                </a:spcBef>
                <a:defRPr>
                  <a:solidFill>
                    <a:schemeClr val="tx1"/>
                  </a:solidFill>
                  <a:latin typeface="Arial" panose="020B0604020202020204" pitchFamily="34" charset="0"/>
                </a:defRPr>
              </a:lvl4pPr>
              <a:lvl5pPr eaLnBrk="0" hangingPunct="0">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1" i="0" u="none" strike="noStrike" cap="none" normalizeH="0" baseline="0" dirty="0" smtClean="0">
                  <a:ln>
                    <a:noFill/>
                  </a:ln>
                  <a:solidFill>
                    <a:srgbClr val="000000"/>
                  </a:solidFill>
                  <a:effectLst/>
                  <a:latin typeface="Calibri" panose="020F0502020204030204" pitchFamily="34" charset="0"/>
                </a:rPr>
                <a:t> </a:t>
              </a:r>
              <a:endParaRPr kumimoji="0" lang="en-US" sz="1800" b="0" i="0" u="none" strike="noStrike" cap="none" normalizeH="0" baseline="0" dirty="0" smtClean="0">
                <a:ln>
                  <a:noFill/>
                </a:ln>
                <a:solidFill>
                  <a:schemeClr val="tx1"/>
                </a:solidFill>
                <a:effectLst/>
                <a:latin typeface="Arial" panose="020B0604020202020204" pitchFamily="34" charset="0"/>
              </a:endParaRPr>
            </a:p>
          </p:txBody>
        </p:sp>
        <p:sp>
          <p:nvSpPr>
            <p:cNvPr id="28" name="Rectangle 24"/>
            <p:cNvSpPr>
              <a:spLocks noChangeArrowheads="1"/>
            </p:cNvSpPr>
            <p:nvPr/>
          </p:nvSpPr>
          <p:spPr bwMode="auto">
            <a:xfrm>
              <a:off x="1152" y="3650"/>
              <a:ext cx="59"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Bef>
                  <a:spcPct val="0"/>
                </a:spcBef>
                <a:defRPr>
                  <a:solidFill>
                    <a:schemeClr val="tx1"/>
                  </a:solidFill>
                  <a:latin typeface="Arial" panose="020B0604020202020204" pitchFamily="34" charset="0"/>
                </a:defRPr>
              </a:lvl1pPr>
              <a:lvl2pPr eaLnBrk="0" hangingPunct="0">
                <a:spcBef>
                  <a:spcPct val="0"/>
                </a:spcBef>
                <a:defRPr>
                  <a:solidFill>
                    <a:schemeClr val="tx1"/>
                  </a:solidFill>
                  <a:latin typeface="Arial" panose="020B0604020202020204" pitchFamily="34" charset="0"/>
                </a:defRPr>
              </a:lvl2pPr>
              <a:lvl3pPr eaLnBrk="0" hangingPunct="0">
                <a:spcBef>
                  <a:spcPct val="0"/>
                </a:spcBef>
                <a:defRPr>
                  <a:solidFill>
                    <a:schemeClr val="tx1"/>
                  </a:solidFill>
                  <a:latin typeface="Arial" panose="020B0604020202020204" pitchFamily="34" charset="0"/>
                </a:defRPr>
              </a:lvl3pPr>
              <a:lvl4pPr eaLnBrk="0" hangingPunct="0">
                <a:spcBef>
                  <a:spcPct val="0"/>
                </a:spcBef>
                <a:defRPr>
                  <a:solidFill>
                    <a:schemeClr val="tx1"/>
                  </a:solidFill>
                  <a:latin typeface="Arial" panose="020B0604020202020204" pitchFamily="34" charset="0"/>
                </a:defRPr>
              </a:lvl4pPr>
              <a:lvl5pPr eaLnBrk="0" hangingPunct="0">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panose="020F0502020204030204" pitchFamily="34" charset="0"/>
                </a:rPr>
                <a:t> </a:t>
              </a:r>
              <a:endParaRPr kumimoji="0" lang="en-US" sz="1800" b="0" i="0" u="none" strike="noStrike" cap="none" normalizeH="0" baseline="0" smtClean="0">
                <a:ln>
                  <a:noFill/>
                </a:ln>
                <a:solidFill>
                  <a:schemeClr val="tx1"/>
                </a:solidFill>
                <a:effectLst/>
                <a:latin typeface="Arial" panose="020B0604020202020204" pitchFamily="34" charset="0"/>
              </a:endParaRPr>
            </a:p>
          </p:txBody>
        </p:sp>
        <p:pic>
          <p:nvPicPr>
            <p:cNvPr id="29" name="Picture 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90" y="1448"/>
              <a:ext cx="3375" cy="1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0" name="Title 1"/>
          <p:cNvSpPr txBox="1">
            <a:spLocks/>
          </p:cNvSpPr>
          <p:nvPr/>
        </p:nvSpPr>
        <p:spPr>
          <a:xfrm>
            <a:off x="457200" y="277813"/>
            <a:ext cx="8229600" cy="560387"/>
          </a:xfrm>
          <a:prstGeom prst="rect">
            <a:avLst/>
          </a:prstGeom>
        </p:spPr>
        <p:txBody>
          <a:bodyPr/>
          <a:lstStyle>
            <a:lvl1pPr algn="l" rtl="0" eaLnBrk="0" fontAlgn="base" hangingPunct="0">
              <a:lnSpc>
                <a:spcPct val="80000"/>
              </a:lnSpc>
              <a:spcBef>
                <a:spcPct val="0"/>
              </a:spcBef>
              <a:spcAft>
                <a:spcPct val="0"/>
              </a:spcAft>
              <a:defRPr sz="2200" b="1">
                <a:solidFill>
                  <a:srgbClr val="05227D"/>
                </a:solidFill>
                <a:latin typeface="+mj-lt"/>
                <a:ea typeface="+mj-ea"/>
                <a:cs typeface="+mj-cs"/>
              </a:defRPr>
            </a:lvl1pPr>
            <a:lvl2pPr algn="l" rtl="0" eaLnBrk="0" fontAlgn="base" hangingPunct="0">
              <a:lnSpc>
                <a:spcPct val="80000"/>
              </a:lnSpc>
              <a:spcBef>
                <a:spcPct val="0"/>
              </a:spcBef>
              <a:spcAft>
                <a:spcPct val="0"/>
              </a:spcAft>
              <a:defRPr sz="2200" b="1">
                <a:solidFill>
                  <a:srgbClr val="05227D"/>
                </a:solidFill>
                <a:latin typeface="Garamond" pitchFamily="18" charset="0"/>
              </a:defRPr>
            </a:lvl2pPr>
            <a:lvl3pPr algn="l" rtl="0" eaLnBrk="0" fontAlgn="base" hangingPunct="0">
              <a:lnSpc>
                <a:spcPct val="80000"/>
              </a:lnSpc>
              <a:spcBef>
                <a:spcPct val="0"/>
              </a:spcBef>
              <a:spcAft>
                <a:spcPct val="0"/>
              </a:spcAft>
              <a:defRPr sz="2200" b="1">
                <a:solidFill>
                  <a:srgbClr val="05227D"/>
                </a:solidFill>
                <a:latin typeface="Garamond" pitchFamily="18" charset="0"/>
              </a:defRPr>
            </a:lvl3pPr>
            <a:lvl4pPr algn="l" rtl="0" eaLnBrk="0" fontAlgn="base" hangingPunct="0">
              <a:lnSpc>
                <a:spcPct val="80000"/>
              </a:lnSpc>
              <a:spcBef>
                <a:spcPct val="0"/>
              </a:spcBef>
              <a:spcAft>
                <a:spcPct val="0"/>
              </a:spcAft>
              <a:defRPr sz="2200" b="1">
                <a:solidFill>
                  <a:srgbClr val="05227D"/>
                </a:solidFill>
                <a:latin typeface="Garamond" pitchFamily="18" charset="0"/>
              </a:defRPr>
            </a:lvl4pPr>
            <a:lvl5pPr algn="l" rtl="0" eaLnBrk="0" fontAlgn="base" hangingPunct="0">
              <a:lnSpc>
                <a:spcPct val="80000"/>
              </a:lnSpc>
              <a:spcBef>
                <a:spcPct val="0"/>
              </a:spcBef>
              <a:spcAft>
                <a:spcPct val="0"/>
              </a:spcAft>
              <a:defRPr sz="2200" b="1">
                <a:solidFill>
                  <a:srgbClr val="05227D"/>
                </a:solidFill>
                <a:latin typeface="Garamond" pitchFamily="18" charset="0"/>
              </a:defRPr>
            </a:lvl5pPr>
            <a:lvl6pPr marL="457200" algn="l" rtl="0" fontAlgn="base">
              <a:lnSpc>
                <a:spcPct val="80000"/>
              </a:lnSpc>
              <a:spcBef>
                <a:spcPct val="0"/>
              </a:spcBef>
              <a:spcAft>
                <a:spcPct val="0"/>
              </a:spcAft>
              <a:defRPr sz="2200" b="1">
                <a:solidFill>
                  <a:srgbClr val="05227D"/>
                </a:solidFill>
                <a:latin typeface="Garamond" pitchFamily="18" charset="0"/>
              </a:defRPr>
            </a:lvl6pPr>
            <a:lvl7pPr marL="914400" algn="l" rtl="0" fontAlgn="base">
              <a:lnSpc>
                <a:spcPct val="80000"/>
              </a:lnSpc>
              <a:spcBef>
                <a:spcPct val="0"/>
              </a:spcBef>
              <a:spcAft>
                <a:spcPct val="0"/>
              </a:spcAft>
              <a:defRPr sz="2200" b="1">
                <a:solidFill>
                  <a:srgbClr val="05227D"/>
                </a:solidFill>
                <a:latin typeface="Garamond" pitchFamily="18" charset="0"/>
              </a:defRPr>
            </a:lvl7pPr>
            <a:lvl8pPr marL="1371600" algn="l" rtl="0" fontAlgn="base">
              <a:lnSpc>
                <a:spcPct val="80000"/>
              </a:lnSpc>
              <a:spcBef>
                <a:spcPct val="0"/>
              </a:spcBef>
              <a:spcAft>
                <a:spcPct val="0"/>
              </a:spcAft>
              <a:defRPr sz="2200" b="1">
                <a:solidFill>
                  <a:srgbClr val="05227D"/>
                </a:solidFill>
                <a:latin typeface="Garamond" pitchFamily="18" charset="0"/>
              </a:defRPr>
            </a:lvl8pPr>
            <a:lvl9pPr marL="1828800" algn="l" rtl="0" fontAlgn="base">
              <a:lnSpc>
                <a:spcPct val="80000"/>
              </a:lnSpc>
              <a:spcBef>
                <a:spcPct val="0"/>
              </a:spcBef>
              <a:spcAft>
                <a:spcPct val="0"/>
              </a:spcAft>
              <a:defRPr sz="2200" b="1">
                <a:solidFill>
                  <a:srgbClr val="05227D"/>
                </a:solidFill>
                <a:latin typeface="Garamond" pitchFamily="18" charset="0"/>
              </a:defRPr>
            </a:lvl9pPr>
          </a:lstStyle>
          <a:p>
            <a:pPr>
              <a:buClrTx/>
              <a:buSzTx/>
              <a:buFontTx/>
              <a:buNone/>
            </a:pPr>
            <a:r>
              <a:rPr lang="en-US" sz="2800" kern="0" dirty="0" smtClean="0"/>
              <a:t>Further Conversations</a:t>
            </a:r>
            <a:endParaRPr lang="en-US" sz="2800" kern="0" dirty="0"/>
          </a:p>
        </p:txBody>
      </p:sp>
    </p:spTree>
    <p:extLst>
      <p:ext uri="{BB962C8B-B14F-4D97-AF65-F5344CB8AC3E}">
        <p14:creationId xmlns:p14="http://schemas.microsoft.com/office/powerpoint/2010/main" val="2897391254"/>
      </p:ext>
    </p:extLst>
  </p:cSld>
  <p:clrMapOvr>
    <a:masterClrMapping/>
  </p:clrMapOvr>
  <p:timing>
    <p:tnLst>
      <p:par>
        <p:cTn id="1" dur="indefinite" restart="never" nodeType="tmRoot"/>
      </p:par>
    </p:tnLst>
  </p:timing>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
          <a:tabLst/>
          <a:defRPr kumimoji="0" lang="en-US" sz="1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
          <a:tabLst/>
          <a:defRPr kumimoji="0" lang="en-US" sz="1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
          <a:tabLst/>
          <a:defRPr kumimoji="0" lang="en-US" sz="1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
          <a:tabLst/>
          <a:defRPr kumimoji="0" lang="en-US" sz="1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Edge</Template>
  <TotalTime>27500</TotalTime>
  <Words>882</Words>
  <Application>Microsoft Office PowerPoint</Application>
  <PresentationFormat>On-screen Show (4:3)</PresentationFormat>
  <Paragraphs>259</Paragraphs>
  <Slides>26</Slides>
  <Notes>26</Notes>
  <HiddenSlides>0</HiddenSlides>
  <MMClips>0</MMClips>
  <ScaleCrop>false</ScaleCrop>
  <HeadingPairs>
    <vt:vector size="4" baseType="variant">
      <vt:variant>
        <vt:lpstr>Theme</vt:lpstr>
      </vt:variant>
      <vt:variant>
        <vt:i4>2</vt:i4>
      </vt:variant>
      <vt:variant>
        <vt:lpstr>Slide Titles</vt:lpstr>
      </vt:variant>
      <vt:variant>
        <vt:i4>26</vt:i4>
      </vt:variant>
    </vt:vector>
  </HeadingPairs>
  <TitlesOfParts>
    <vt:vector size="28" baseType="lpstr">
      <vt:lpstr>Edge</vt:lpstr>
      <vt:lpstr>Default Design</vt:lpstr>
      <vt:lpstr>PowerPoint Presentation</vt:lpstr>
      <vt:lpstr>Path to Fiscal Stability</vt:lpstr>
      <vt:lpstr>Fiscal Challenge</vt:lpstr>
      <vt:lpstr>Fiscal Challenge</vt:lpstr>
      <vt:lpstr>Fiscal Challenge</vt:lpstr>
      <vt:lpstr>Fiscal Challenge</vt:lpstr>
      <vt:lpstr>Fiscal Challenge</vt:lpstr>
      <vt:lpstr>Fiscal Challenge</vt:lpstr>
      <vt:lpstr>Fiscal Challenge</vt:lpstr>
      <vt:lpstr>Operating Budget Reductions </vt:lpstr>
      <vt:lpstr>Operating Budget Reductions</vt:lpstr>
      <vt:lpstr>Operating Budget Reductions</vt:lpstr>
      <vt:lpstr>Operating Budget Reductions</vt:lpstr>
      <vt:lpstr>Fiscal Challenge</vt:lpstr>
      <vt:lpstr>Fiscal Challenge</vt:lpstr>
      <vt:lpstr>State GF Budget Reductions - $3B from FY13-FY16</vt:lpstr>
      <vt:lpstr>Current Path</vt:lpstr>
      <vt:lpstr>Opportunity</vt:lpstr>
      <vt:lpstr>Opportunity</vt:lpstr>
      <vt:lpstr>Opportunity</vt:lpstr>
      <vt:lpstr>Opportunity</vt:lpstr>
      <vt:lpstr>Path to Fiscal Stability</vt:lpstr>
      <vt:lpstr>Opportunity</vt:lpstr>
      <vt:lpstr>Current Path</vt:lpstr>
      <vt:lpstr>Opportunity</vt:lpstr>
      <vt:lpstr>PowerPoint Presentation</vt:lpstr>
    </vt:vector>
  </TitlesOfParts>
  <Company>Revenue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State of Alaska</dc:title>
  <dc:subject>AKSTATECS\2009.03.06 Rating Presentation\AK Financial Update March 6 2009_v2.ppt</dc:subject>
  <dc:creator>jshao</dc:creator>
  <cp:lastModifiedBy>TWILLIAMS</cp:lastModifiedBy>
  <cp:revision>776</cp:revision>
  <cp:lastPrinted>2015-09-23T17:16:52Z</cp:lastPrinted>
  <dcterms:created xsi:type="dcterms:W3CDTF">2009-02-24T19:17:02Z</dcterms:created>
  <dcterms:modified xsi:type="dcterms:W3CDTF">2015-12-03T01:41:31Z</dcterms:modified>
</cp:coreProperties>
</file>