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8"/>
  </p:handoutMasterIdLst>
  <p:sldIdLst>
    <p:sldId id="256" r:id="rId2"/>
    <p:sldId id="257" r:id="rId3"/>
    <p:sldId id="294" r:id="rId4"/>
    <p:sldId id="258" r:id="rId5"/>
    <p:sldId id="267" r:id="rId6"/>
    <p:sldId id="280" r:id="rId7"/>
    <p:sldId id="281" r:id="rId8"/>
    <p:sldId id="285" r:id="rId9"/>
    <p:sldId id="288" r:id="rId10"/>
    <p:sldId id="289" r:id="rId11"/>
    <p:sldId id="290" r:id="rId12"/>
    <p:sldId id="292" r:id="rId13"/>
    <p:sldId id="291" r:id="rId14"/>
    <p:sldId id="293" r:id="rId15"/>
    <p:sldId id="287" r:id="rId16"/>
    <p:sldId id="279" r:id="rId1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9499DF52-C014-4B02-A7A5-3D68D4B4D8FB}" type="datetimeFigureOut">
              <a:rPr lang="en-US" smtClean="0"/>
              <a:t>11/21/2016</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2030144-CEFC-439C-806A-53EE62A2AF4B}" type="slidenum">
              <a:rPr lang="en-US" smtClean="0"/>
              <a:t>‹#›</a:t>
            </a:fld>
            <a:endParaRPr lang="en-US"/>
          </a:p>
        </p:txBody>
      </p:sp>
    </p:spTree>
    <p:extLst>
      <p:ext uri="{BB962C8B-B14F-4D97-AF65-F5344CB8AC3E}">
        <p14:creationId xmlns:p14="http://schemas.microsoft.com/office/powerpoint/2010/main" val="128015963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11/21/2016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11/21/2016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11/21/2016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11/21/2016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11/21/2016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11/21/2016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609601"/>
            <a:ext cx="10871200" cy="8223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46800" y="19812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E5745B0-BFD0-4056-B69D-A8F06B720391}" type="slidenum">
              <a:rPr lang="en-US" altLang="en-US"/>
              <a:pPr>
                <a:defRPr/>
              </a:pPr>
              <a:t>‹#›</a:t>
            </a:fld>
            <a:endParaRPr lang="en-US" altLang="en-US"/>
          </a:p>
        </p:txBody>
      </p:sp>
    </p:spTree>
    <p:extLst>
      <p:ext uri="{BB962C8B-B14F-4D97-AF65-F5344CB8AC3E}">
        <p14:creationId xmlns:p14="http://schemas.microsoft.com/office/powerpoint/2010/main" val="161819925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11/21/2016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90" r:id="rId18"/>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MULTI-PURPOSE DOCK</a:t>
            </a:r>
          </a:p>
        </p:txBody>
      </p:sp>
      <p:sp>
        <p:nvSpPr>
          <p:cNvPr id="3" name="Subtitle 2"/>
          <p:cNvSpPr>
            <a:spLocks noGrp="1"/>
          </p:cNvSpPr>
          <p:nvPr>
            <p:ph type="subTitle" idx="1"/>
          </p:nvPr>
        </p:nvSpPr>
        <p:spPr/>
        <p:txBody>
          <a:bodyPr>
            <a:normAutofit lnSpcReduction="10000"/>
          </a:bodyPr>
          <a:lstStyle/>
          <a:p>
            <a:r>
              <a:rPr lang="en-US" dirty="0"/>
              <a:t>GARY PAXTON INDUSTRIAL PARK | SITKA, </a:t>
            </a:r>
            <a:r>
              <a:rPr lang="en-US" dirty="0" smtClean="0"/>
              <a:t>ALASKA</a:t>
            </a:r>
          </a:p>
          <a:p>
            <a:r>
              <a:rPr lang="en-US" dirty="0" smtClean="0"/>
              <a:t>Assembly Work Session</a:t>
            </a:r>
          </a:p>
          <a:p>
            <a:r>
              <a:rPr lang="en-US" dirty="0" smtClean="0"/>
              <a:t>November 22, 2016</a:t>
            </a:r>
            <a:endParaRPr lang="en-US" dirty="0"/>
          </a:p>
        </p:txBody>
      </p:sp>
    </p:spTree>
    <p:extLst>
      <p:ext uri="{BB962C8B-B14F-4D97-AF65-F5344CB8AC3E}">
        <p14:creationId xmlns:p14="http://schemas.microsoft.com/office/powerpoint/2010/main" val="8374353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EFFORTS TO DATE</a:t>
            </a:r>
          </a:p>
        </p:txBody>
      </p:sp>
      <p:sp>
        <p:nvSpPr>
          <p:cNvPr id="3" name="Content Placeholder 2"/>
          <p:cNvSpPr>
            <a:spLocks noGrp="1"/>
          </p:cNvSpPr>
          <p:nvPr>
            <p:ph idx="1"/>
          </p:nvPr>
        </p:nvSpPr>
        <p:spPr>
          <a:xfrm>
            <a:off x="680321" y="2200940"/>
            <a:ext cx="9613861" cy="4258049"/>
          </a:xfrm>
        </p:spPr>
        <p:txBody>
          <a:bodyPr>
            <a:normAutofit/>
          </a:bodyPr>
          <a:lstStyle/>
          <a:p>
            <a:r>
              <a:rPr lang="en-US" dirty="0" smtClean="0"/>
              <a:t>Sawmill Cove Waterfront Development Plan - 2002</a:t>
            </a:r>
          </a:p>
          <a:p>
            <a:endParaRPr lang="en-US" dirty="0" smtClean="0"/>
          </a:p>
          <a:p>
            <a:r>
              <a:rPr lang="en-US" dirty="0" smtClean="0"/>
              <a:t>Dock Funding Requests - CBS Legislative Priority since 2003</a:t>
            </a:r>
          </a:p>
          <a:p>
            <a:endParaRPr lang="en-US" dirty="0" smtClean="0"/>
          </a:p>
          <a:p>
            <a:r>
              <a:rPr lang="en-US" dirty="0" smtClean="0"/>
              <a:t>Funding provided via 2012 Statewide Transportation Funding Initiative - $7.5 Million</a:t>
            </a:r>
            <a:endParaRPr lang="en-US" dirty="0"/>
          </a:p>
          <a:p>
            <a:endParaRPr lang="en-US" dirty="0" smtClean="0"/>
          </a:p>
          <a:p>
            <a:r>
              <a:rPr lang="en-US" dirty="0" smtClean="0"/>
              <a:t>RFQ - </a:t>
            </a:r>
            <a:r>
              <a:rPr lang="en-US" dirty="0"/>
              <a:t>Moffatt &amp; Nichol – Preliminary Engineering</a:t>
            </a:r>
          </a:p>
          <a:p>
            <a:pPr lvl="1"/>
            <a:r>
              <a:rPr lang="en-US" dirty="0"/>
              <a:t>Geotechnical Investigations, redirected </a:t>
            </a:r>
            <a:r>
              <a:rPr lang="en-US" dirty="0" smtClean="0"/>
              <a:t>options</a:t>
            </a:r>
          </a:p>
        </p:txBody>
      </p:sp>
    </p:spTree>
    <p:extLst>
      <p:ext uri="{BB962C8B-B14F-4D97-AF65-F5344CB8AC3E}">
        <p14:creationId xmlns:p14="http://schemas.microsoft.com/office/powerpoint/2010/main" val="1430860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EFFORTS TO </a:t>
            </a:r>
            <a:r>
              <a:rPr lang="en-US" dirty="0" smtClean="0"/>
              <a:t>DATE (continued)</a:t>
            </a:r>
            <a:endParaRPr lang="en-US" dirty="0"/>
          </a:p>
        </p:txBody>
      </p:sp>
      <p:sp>
        <p:nvSpPr>
          <p:cNvPr id="3" name="Content Placeholder 2"/>
          <p:cNvSpPr>
            <a:spLocks noGrp="1"/>
          </p:cNvSpPr>
          <p:nvPr>
            <p:ph idx="1"/>
          </p:nvPr>
        </p:nvSpPr>
        <p:spPr>
          <a:xfrm>
            <a:off x="680321" y="2200940"/>
            <a:ext cx="9613861" cy="4258049"/>
          </a:xfrm>
        </p:spPr>
        <p:txBody>
          <a:bodyPr>
            <a:normAutofit lnSpcReduction="10000"/>
          </a:bodyPr>
          <a:lstStyle/>
          <a:p>
            <a:r>
              <a:rPr lang="en-US" dirty="0" smtClean="0"/>
              <a:t>R&amp;M Feasibility Study on Repurposed (Concrete) Floats</a:t>
            </a:r>
          </a:p>
          <a:p>
            <a:endParaRPr lang="en-US" dirty="0" smtClean="0"/>
          </a:p>
          <a:p>
            <a:r>
              <a:rPr lang="en-US" dirty="0" smtClean="0"/>
              <a:t>Design-Build, Request for Proposals – Windward</a:t>
            </a:r>
          </a:p>
          <a:p>
            <a:endParaRPr lang="en-US" dirty="0" smtClean="0"/>
          </a:p>
          <a:p>
            <a:r>
              <a:rPr lang="en-US" dirty="0" smtClean="0"/>
              <a:t>Initial Proposals Received – All Exceeded budget</a:t>
            </a:r>
          </a:p>
          <a:p>
            <a:endParaRPr lang="en-US" dirty="0" smtClean="0"/>
          </a:p>
          <a:p>
            <a:r>
              <a:rPr lang="en-US" dirty="0" smtClean="0"/>
              <a:t>Best Apparent Value Proposals Received </a:t>
            </a:r>
          </a:p>
          <a:p>
            <a:endParaRPr lang="en-US" dirty="0" smtClean="0"/>
          </a:p>
          <a:p>
            <a:r>
              <a:rPr lang="en-US" dirty="0" smtClean="0"/>
              <a:t>Multiple GPIP Board meetings to select best value proposer – </a:t>
            </a:r>
            <a:r>
              <a:rPr lang="en-US" dirty="0" err="1" smtClean="0"/>
              <a:t>Turnagain</a:t>
            </a:r>
            <a:r>
              <a:rPr lang="en-US" dirty="0" smtClean="0"/>
              <a:t> Marine Construction</a:t>
            </a:r>
            <a:endParaRPr lang="en-US" dirty="0"/>
          </a:p>
        </p:txBody>
      </p:sp>
    </p:spTree>
    <p:extLst>
      <p:ext uri="{BB962C8B-B14F-4D97-AF65-F5344CB8AC3E}">
        <p14:creationId xmlns:p14="http://schemas.microsoft.com/office/powerpoint/2010/main" val="12130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DESIGN-BUILD?</a:t>
            </a:r>
          </a:p>
        </p:txBody>
      </p:sp>
      <p:sp>
        <p:nvSpPr>
          <p:cNvPr id="5" name="Content Placeholder 4"/>
          <p:cNvSpPr>
            <a:spLocks noGrp="1"/>
          </p:cNvSpPr>
          <p:nvPr>
            <p:ph sz="half" idx="2"/>
          </p:nvPr>
        </p:nvSpPr>
        <p:spPr>
          <a:xfrm>
            <a:off x="6668085" y="2336872"/>
            <a:ext cx="4726745" cy="3402745"/>
          </a:xfrm>
          <a:ln>
            <a:solidFill>
              <a:schemeClr val="accent1"/>
            </a:solidFill>
          </a:ln>
        </p:spPr>
        <p:txBody>
          <a:bodyPr>
            <a:normAutofit fontScale="92500" lnSpcReduction="20000"/>
          </a:bodyPr>
          <a:lstStyle/>
          <a:p>
            <a:pPr marL="0" indent="0">
              <a:buNone/>
            </a:pPr>
            <a:r>
              <a:rPr lang="en-US" dirty="0"/>
              <a:t>BENEFITS:</a:t>
            </a:r>
          </a:p>
          <a:p>
            <a:r>
              <a:rPr lang="en-US" dirty="0"/>
              <a:t>Design = Competitive</a:t>
            </a:r>
          </a:p>
          <a:p>
            <a:r>
              <a:rPr lang="en-US" dirty="0"/>
              <a:t>Constructability &amp; Efficiency</a:t>
            </a:r>
          </a:p>
          <a:p>
            <a:r>
              <a:rPr lang="en-US" dirty="0"/>
              <a:t>Less Risk to Owner</a:t>
            </a:r>
          </a:p>
          <a:p>
            <a:r>
              <a:rPr lang="en-US" dirty="0"/>
              <a:t>Increased Quality – Ownership</a:t>
            </a:r>
          </a:p>
          <a:p>
            <a:endParaRPr lang="en-US" dirty="0"/>
          </a:p>
          <a:p>
            <a:r>
              <a:rPr lang="en-US" dirty="0"/>
              <a:t>In-Turn: throughout project, Owner focuses on “big picture” scope and preferences.  Not detailed oversight.</a:t>
            </a:r>
          </a:p>
          <a:p>
            <a:pPr marL="0" indent="0">
              <a:buNone/>
            </a:pPr>
            <a:endParaRPr lang="en-US" dirty="0"/>
          </a:p>
        </p:txBody>
      </p:sp>
      <p:sp>
        <p:nvSpPr>
          <p:cNvPr id="8" name="Content Placeholder 4"/>
          <p:cNvSpPr>
            <a:spLocks noGrp="1"/>
          </p:cNvSpPr>
          <p:nvPr>
            <p:ph sz="half" idx="2"/>
          </p:nvPr>
        </p:nvSpPr>
        <p:spPr>
          <a:xfrm>
            <a:off x="527408" y="2336873"/>
            <a:ext cx="5760850" cy="3599316"/>
          </a:xfrm>
        </p:spPr>
        <p:txBody>
          <a:bodyPr>
            <a:normAutofit/>
          </a:bodyPr>
          <a:lstStyle/>
          <a:p>
            <a:pPr marL="0" indent="0">
              <a:buNone/>
            </a:pPr>
            <a:r>
              <a:rPr lang="en-US" b="1" dirty="0">
                <a:solidFill>
                  <a:schemeClr val="bg1"/>
                </a:solidFill>
              </a:rPr>
              <a:t>Competitive, Innovative Solutions with</a:t>
            </a:r>
          </a:p>
          <a:p>
            <a:pPr marL="0" indent="0">
              <a:buNone/>
            </a:pPr>
            <a:r>
              <a:rPr lang="en-US" b="1" dirty="0">
                <a:solidFill>
                  <a:schemeClr val="bg1"/>
                </a:solidFill>
              </a:rPr>
              <a:t>Committed Pricing by Qualified Teams</a:t>
            </a:r>
          </a:p>
          <a:p>
            <a:pPr marL="0" indent="0">
              <a:buNone/>
            </a:pPr>
            <a:endParaRPr lang="en-US" dirty="0"/>
          </a:p>
          <a:p>
            <a:pPr marL="0" indent="0">
              <a:buNone/>
            </a:pPr>
            <a:r>
              <a:rPr lang="en-US" dirty="0">
                <a:solidFill>
                  <a:schemeClr val="bg1"/>
                </a:solidFill>
              </a:rPr>
              <a:t>SINGLE ENTITY: </a:t>
            </a:r>
          </a:p>
          <a:p>
            <a:pPr marL="0" indent="0">
              <a:buNone/>
            </a:pPr>
            <a:r>
              <a:rPr lang="en-US" dirty="0">
                <a:solidFill>
                  <a:schemeClr val="bg1"/>
                </a:solidFill>
              </a:rPr>
              <a:t>	fully responsible for all work</a:t>
            </a:r>
          </a:p>
          <a:p>
            <a:pPr marL="0" indent="0">
              <a:buNone/>
            </a:pPr>
            <a:r>
              <a:rPr lang="en-US" dirty="0">
                <a:solidFill>
                  <a:schemeClr val="bg1"/>
                </a:solidFill>
              </a:rPr>
              <a:t>	(design, permit, procure, 	construct, inspect, management) </a:t>
            </a:r>
          </a:p>
        </p:txBody>
      </p:sp>
    </p:spTree>
    <p:extLst>
      <p:ext uri="{BB962C8B-B14F-4D97-AF65-F5344CB8AC3E}">
        <p14:creationId xmlns:p14="http://schemas.microsoft.com/office/powerpoint/2010/main" val="2460167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Facility Priorities – Request for Proposals</a:t>
            </a:r>
            <a:endParaRPr lang="en-US" dirty="0"/>
          </a:p>
        </p:txBody>
      </p:sp>
      <p:sp>
        <p:nvSpPr>
          <p:cNvPr id="3" name="Content Placeholder 2"/>
          <p:cNvSpPr>
            <a:spLocks noGrp="1"/>
          </p:cNvSpPr>
          <p:nvPr>
            <p:ph idx="1"/>
          </p:nvPr>
        </p:nvSpPr>
        <p:spPr>
          <a:xfrm>
            <a:off x="0" y="2147777"/>
            <a:ext cx="11844669" cy="4869712"/>
          </a:xfrm>
        </p:spPr>
        <p:txBody>
          <a:bodyPr>
            <a:normAutofit/>
          </a:bodyPr>
          <a:lstStyle/>
          <a:p>
            <a:pPr lvl="1">
              <a:spcBef>
                <a:spcPts val="1200"/>
              </a:spcBef>
            </a:pPr>
            <a:r>
              <a:rPr lang="en-US" sz="2100" dirty="0" smtClean="0"/>
              <a:t>Accommodate </a:t>
            </a:r>
            <a:r>
              <a:rPr lang="en-US" sz="2100" dirty="0"/>
              <a:t>barges, including the handling and stacking of 40-foot, loaded containers (total of approximately 300,000 </a:t>
            </a:r>
            <a:r>
              <a:rPr lang="en-US" sz="2100" dirty="0" err="1"/>
              <a:t>lbs</a:t>
            </a:r>
            <a:r>
              <a:rPr lang="en-US" sz="2100" dirty="0"/>
              <a:t>) with industry standard equipment.</a:t>
            </a:r>
          </a:p>
          <a:p>
            <a:pPr marL="640080" lvl="1">
              <a:spcBef>
                <a:spcPts val="1200"/>
              </a:spcBef>
            </a:pPr>
            <a:r>
              <a:rPr lang="en-US" sz="2100" dirty="0" smtClean="0"/>
              <a:t>Accommodate </a:t>
            </a:r>
            <a:r>
              <a:rPr lang="en-US" sz="2100" dirty="0"/>
              <a:t>a vessel with 40-foot draft at a -5’ tide with 5’ of under-keel clearance.</a:t>
            </a:r>
          </a:p>
          <a:p>
            <a:pPr lvl="1">
              <a:spcBef>
                <a:spcPts val="1200"/>
              </a:spcBef>
            </a:pPr>
            <a:r>
              <a:rPr lang="en-US" sz="2100" dirty="0" smtClean="0"/>
              <a:t>No </a:t>
            </a:r>
            <a:r>
              <a:rPr lang="en-US" sz="2100" dirty="0"/>
              <a:t>less than 100’ x 50’ dock surface area. More area is highly desirable; if not feasibly at this time, the ability to reasonably expand the surface area.</a:t>
            </a:r>
          </a:p>
          <a:p>
            <a:pPr lvl="1">
              <a:spcBef>
                <a:spcPts val="1200"/>
              </a:spcBef>
            </a:pPr>
            <a:r>
              <a:rPr lang="en-US" sz="2100" dirty="0" smtClean="0"/>
              <a:t>Provide </a:t>
            </a:r>
            <a:r>
              <a:rPr lang="en-US" sz="2100" dirty="0"/>
              <a:t>commercial fishing industry practical moorage and vehicle access to vessels.</a:t>
            </a:r>
          </a:p>
          <a:p>
            <a:pPr lvl="1">
              <a:spcBef>
                <a:spcPts val="1200"/>
              </a:spcBef>
            </a:pPr>
            <a:r>
              <a:rPr lang="en-US" sz="2100" dirty="0" smtClean="0"/>
              <a:t>The </a:t>
            </a:r>
            <a:r>
              <a:rPr lang="en-US" sz="2100" dirty="0"/>
              <a:t>ability to make reasonable upgrades to accommodate expansion for large vessels that may benefit from a deep-water port. An example of “reasonable” may include, but is not limited to, the future addition of dolphins or floating structures and other structural upgrades. The list of future potential users remains: passenger ships, cargo, containerships, bulk water, and fish processing/tenders.</a:t>
            </a:r>
          </a:p>
          <a:p>
            <a:pPr lvl="1">
              <a:spcBef>
                <a:spcPts val="1200"/>
              </a:spcBef>
            </a:pPr>
            <a:r>
              <a:rPr lang="en-US" sz="2100" dirty="0" smtClean="0"/>
              <a:t>Floating </a:t>
            </a:r>
            <a:r>
              <a:rPr lang="en-US" sz="2100" dirty="0"/>
              <a:t>structure is preferred but not required</a:t>
            </a:r>
            <a:r>
              <a:rPr lang="en-US" sz="2100" dirty="0" smtClean="0"/>
              <a:t>.</a:t>
            </a:r>
          </a:p>
          <a:p>
            <a:pPr marL="457200" lvl="1" indent="0">
              <a:buNone/>
            </a:pPr>
            <a:endParaRPr lang="en-US" sz="2100" dirty="0"/>
          </a:p>
        </p:txBody>
      </p:sp>
    </p:spTree>
    <p:extLst>
      <p:ext uri="{BB962C8B-B14F-4D97-AF65-F5344CB8AC3E}">
        <p14:creationId xmlns:p14="http://schemas.microsoft.com/office/powerpoint/2010/main" val="2906497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Best Value Determination</a:t>
            </a:r>
            <a:endParaRPr lang="en-US" dirty="0"/>
          </a:p>
        </p:txBody>
      </p:sp>
      <p:sp>
        <p:nvSpPr>
          <p:cNvPr id="3" name="Content Placeholder 2"/>
          <p:cNvSpPr>
            <a:spLocks noGrp="1"/>
          </p:cNvSpPr>
          <p:nvPr>
            <p:ph idx="1"/>
          </p:nvPr>
        </p:nvSpPr>
        <p:spPr>
          <a:xfrm>
            <a:off x="680321" y="2815338"/>
            <a:ext cx="9613861" cy="3599316"/>
          </a:xfrm>
        </p:spPr>
        <p:txBody>
          <a:bodyPr/>
          <a:lstStyle/>
          <a:p>
            <a:r>
              <a:rPr lang="en-US" sz="2800" dirty="0" err="1" smtClean="0"/>
              <a:t>Turnagain</a:t>
            </a:r>
            <a:r>
              <a:rPr lang="en-US" sz="2800" dirty="0" smtClean="0"/>
              <a:t> Marine Construction Corporation – 1st</a:t>
            </a:r>
          </a:p>
          <a:p>
            <a:endParaRPr lang="en-US" dirty="0" smtClean="0"/>
          </a:p>
          <a:p>
            <a:r>
              <a:rPr lang="en-US" dirty="0" smtClean="0"/>
              <a:t>Pacific Pile &amp; Marine, LP – 2nd</a:t>
            </a:r>
          </a:p>
          <a:p>
            <a:endParaRPr lang="en-US" dirty="0" smtClean="0"/>
          </a:p>
          <a:p>
            <a:r>
              <a:rPr lang="en-US" dirty="0" err="1" smtClean="0"/>
              <a:t>Heko</a:t>
            </a:r>
            <a:r>
              <a:rPr lang="en-US" dirty="0" smtClean="0"/>
              <a:t> Services, Inc. – 3rd</a:t>
            </a:r>
          </a:p>
          <a:p>
            <a:endParaRPr lang="en-US" dirty="0"/>
          </a:p>
        </p:txBody>
      </p:sp>
    </p:spTree>
    <p:extLst>
      <p:ext uri="{BB962C8B-B14F-4D97-AF65-F5344CB8AC3E}">
        <p14:creationId xmlns:p14="http://schemas.microsoft.com/office/powerpoint/2010/main" val="642862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GPIP Multi-Purpose Dock Features – Best Value</a:t>
            </a:r>
            <a:br>
              <a:rPr lang="en-US" dirty="0" smtClean="0"/>
            </a:br>
            <a:r>
              <a:rPr lang="en-US" dirty="0" smtClean="0"/>
              <a:t>$6.8 Million</a:t>
            </a:r>
            <a:endParaRPr lang="en-US" dirty="0"/>
          </a:p>
        </p:txBody>
      </p:sp>
      <p:sp>
        <p:nvSpPr>
          <p:cNvPr id="3" name="Content Placeholder 2"/>
          <p:cNvSpPr>
            <a:spLocks noGrp="1"/>
          </p:cNvSpPr>
          <p:nvPr>
            <p:ph idx="1"/>
          </p:nvPr>
        </p:nvSpPr>
        <p:spPr>
          <a:xfrm>
            <a:off x="680321" y="2336872"/>
            <a:ext cx="9613861" cy="4205243"/>
          </a:xfrm>
        </p:spPr>
        <p:txBody>
          <a:bodyPr>
            <a:normAutofit fontScale="92500"/>
          </a:bodyPr>
          <a:lstStyle/>
          <a:p>
            <a:r>
              <a:rPr lang="en-US" dirty="0" smtClean="0"/>
              <a:t>250’ x 74’ floating repurposed ABS certified, double-hull </a:t>
            </a:r>
            <a:r>
              <a:rPr lang="en-US" dirty="0"/>
              <a:t>steel barge</a:t>
            </a:r>
            <a:endParaRPr lang="en-US" dirty="0" smtClean="0"/>
          </a:p>
          <a:p>
            <a:pPr lvl="1"/>
            <a:r>
              <a:rPr lang="en-US" dirty="0" smtClean="0"/>
              <a:t>New exterior coating and </a:t>
            </a:r>
            <a:r>
              <a:rPr lang="en-US" dirty="0" err="1" smtClean="0"/>
              <a:t>cathodic</a:t>
            </a:r>
            <a:r>
              <a:rPr lang="en-US" dirty="0" smtClean="0"/>
              <a:t> protection</a:t>
            </a:r>
          </a:p>
          <a:p>
            <a:r>
              <a:rPr lang="en-US" dirty="0" smtClean="0"/>
              <a:t>Minimum 14’ wide drive down ramp (24’ wide ramp being evaluated)</a:t>
            </a:r>
          </a:p>
          <a:p>
            <a:r>
              <a:rPr lang="en-US" dirty="0" smtClean="0"/>
              <a:t>Adjustable freeboard heights between 4’ – 15’</a:t>
            </a:r>
          </a:p>
          <a:p>
            <a:r>
              <a:rPr lang="en-US" dirty="0" smtClean="0"/>
              <a:t>Deck strength to meet cargo shippers needs </a:t>
            </a:r>
          </a:p>
          <a:p>
            <a:r>
              <a:rPr lang="en-US" dirty="0" smtClean="0"/>
              <a:t>Positioned in 50’ of water for potential future expansion</a:t>
            </a:r>
          </a:p>
          <a:p>
            <a:r>
              <a:rPr lang="en-US" dirty="0"/>
              <a:t>High </a:t>
            </a:r>
            <a:r>
              <a:rPr lang="en-US" dirty="0" smtClean="0"/>
              <a:t>mast lighting, </a:t>
            </a:r>
            <a:r>
              <a:rPr lang="en-US" dirty="0"/>
              <a:t>120V </a:t>
            </a:r>
            <a:r>
              <a:rPr lang="en-US" dirty="0" smtClean="0"/>
              <a:t>receptacles, </a:t>
            </a:r>
            <a:r>
              <a:rPr lang="en-US" dirty="0"/>
              <a:t>h</a:t>
            </a:r>
            <a:r>
              <a:rPr lang="en-US" dirty="0" smtClean="0"/>
              <a:t>eavy </a:t>
            </a:r>
            <a:r>
              <a:rPr lang="en-US" dirty="0"/>
              <a:t>s</a:t>
            </a:r>
            <a:r>
              <a:rPr lang="en-US" dirty="0" smtClean="0"/>
              <a:t>hore </a:t>
            </a:r>
            <a:r>
              <a:rPr lang="en-US" dirty="0"/>
              <a:t>p</a:t>
            </a:r>
            <a:r>
              <a:rPr lang="en-US" dirty="0" smtClean="0"/>
              <a:t>ower (3 phase)</a:t>
            </a:r>
          </a:p>
          <a:p>
            <a:r>
              <a:rPr lang="en-US" dirty="0" smtClean="0"/>
              <a:t>Fenders, fire suppression, &amp; safety equipment</a:t>
            </a:r>
          </a:p>
          <a:p>
            <a:r>
              <a:rPr lang="en-US" dirty="0" smtClean="0"/>
              <a:t>12’ x 120’ small vessel float</a:t>
            </a:r>
          </a:p>
          <a:p>
            <a:r>
              <a:rPr lang="en-US" dirty="0" smtClean="0"/>
              <a:t>50-year service life (minimal maintenance)</a:t>
            </a:r>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2169406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4444" y="257694"/>
            <a:ext cx="11488189" cy="6267797"/>
          </a:xfrm>
          <a:prstGeom prst="rect">
            <a:avLst/>
          </a:prstGeom>
        </p:spPr>
      </p:pic>
    </p:spTree>
    <p:extLst>
      <p:ext uri="{BB962C8B-B14F-4D97-AF65-F5344CB8AC3E}">
        <p14:creationId xmlns:p14="http://schemas.microsoft.com/office/powerpoint/2010/main" val="2921040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90451" y="274320"/>
            <a:ext cx="11222181" cy="6325985"/>
          </a:xfrm>
          <a:prstGeom prst="rect">
            <a:avLst/>
          </a:prstGeom>
        </p:spPr>
      </p:pic>
    </p:spTree>
    <p:extLst>
      <p:ext uri="{BB962C8B-B14F-4D97-AF65-F5344CB8AC3E}">
        <p14:creationId xmlns:p14="http://schemas.microsoft.com/office/powerpoint/2010/main" val="2877141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15635" y="224444"/>
            <a:ext cx="11346873" cy="6209607"/>
          </a:xfrm>
          <a:prstGeom prst="rect">
            <a:avLst/>
          </a:prstGeom>
        </p:spPr>
      </p:pic>
    </p:spTree>
    <p:extLst>
      <p:ext uri="{BB962C8B-B14F-4D97-AF65-F5344CB8AC3E}">
        <p14:creationId xmlns:p14="http://schemas.microsoft.com/office/powerpoint/2010/main" val="8927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Estimated Dock Maintenance Costs</a:t>
            </a:r>
            <a:endParaRPr lang="en-US" dirty="0"/>
          </a:p>
        </p:txBody>
      </p:sp>
      <p:pic>
        <p:nvPicPr>
          <p:cNvPr id="4" name="Content Placeholder 3"/>
          <p:cNvPicPr>
            <a:picLocks noGrp="1" noChangeAspect="1"/>
          </p:cNvPicPr>
          <p:nvPr>
            <p:ph idx="1"/>
          </p:nvPr>
        </p:nvPicPr>
        <p:blipFill>
          <a:blip r:embed="rId2"/>
          <a:stretch>
            <a:fillRect/>
          </a:stretch>
        </p:blipFill>
        <p:spPr>
          <a:xfrm>
            <a:off x="1081463" y="2168806"/>
            <a:ext cx="9027621" cy="3840480"/>
          </a:xfrm>
          <a:prstGeom prst="rect">
            <a:avLst/>
          </a:prstGeom>
        </p:spPr>
      </p:pic>
      <p:sp>
        <p:nvSpPr>
          <p:cNvPr id="3" name="TextBox 2"/>
          <p:cNvSpPr txBox="1"/>
          <p:nvPr/>
        </p:nvSpPr>
        <p:spPr>
          <a:xfrm>
            <a:off x="1081463" y="6019107"/>
            <a:ext cx="9027621" cy="646331"/>
          </a:xfrm>
          <a:prstGeom prst="rect">
            <a:avLst/>
          </a:prstGeom>
          <a:noFill/>
        </p:spPr>
        <p:txBody>
          <a:bodyPr wrap="square" rtlCol="0">
            <a:spAutoFit/>
          </a:bodyPr>
          <a:lstStyle/>
          <a:p>
            <a:r>
              <a:rPr lang="en-US" dirty="0" smtClean="0"/>
              <a:t>*A detailed Operations and Maintenance Manual will be developed during detailed design to assist CBS with implementation of a long term maintenance program.</a:t>
            </a:r>
            <a:endParaRPr lang="en-US" dirty="0"/>
          </a:p>
        </p:txBody>
      </p:sp>
    </p:spTree>
    <p:extLst>
      <p:ext uri="{BB962C8B-B14F-4D97-AF65-F5344CB8AC3E}">
        <p14:creationId xmlns:p14="http://schemas.microsoft.com/office/powerpoint/2010/main" val="3798500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GPIP Multi-Purpose Dock Project Timeline</a:t>
            </a:r>
            <a:endParaRPr lang="en-US" dirty="0"/>
          </a:p>
        </p:txBody>
      </p:sp>
      <p:sp>
        <p:nvSpPr>
          <p:cNvPr id="5" name="Content Placeholder 4"/>
          <p:cNvSpPr>
            <a:spLocks noGrp="1"/>
          </p:cNvSpPr>
          <p:nvPr>
            <p:ph idx="1"/>
          </p:nvPr>
        </p:nvSpPr>
        <p:spPr>
          <a:xfrm>
            <a:off x="861075" y="2516648"/>
            <a:ext cx="9613861" cy="3599316"/>
          </a:xfrm>
        </p:spPr>
        <p:txBody>
          <a:bodyPr/>
          <a:lstStyle/>
          <a:p>
            <a:pPr>
              <a:spcBef>
                <a:spcPts val="1200"/>
              </a:spcBef>
            </a:pPr>
            <a:r>
              <a:rPr lang="en-US" dirty="0" smtClean="0"/>
              <a:t>Design					November 2016 – April 2017</a:t>
            </a:r>
          </a:p>
          <a:p>
            <a:pPr>
              <a:spcBef>
                <a:spcPts val="1200"/>
              </a:spcBef>
            </a:pPr>
            <a:r>
              <a:rPr lang="en-US" dirty="0" smtClean="0"/>
              <a:t>Permitting					November 2016 – April 2017</a:t>
            </a:r>
          </a:p>
          <a:p>
            <a:pPr>
              <a:spcBef>
                <a:spcPts val="1200"/>
              </a:spcBef>
            </a:pPr>
            <a:r>
              <a:rPr lang="en-US" dirty="0" smtClean="0"/>
              <a:t>Material Procurement/Fabrication	November 2016 – April 2017</a:t>
            </a:r>
          </a:p>
          <a:p>
            <a:pPr>
              <a:spcBef>
                <a:spcPts val="1200"/>
              </a:spcBef>
            </a:pPr>
            <a:r>
              <a:rPr lang="en-US" dirty="0" smtClean="0"/>
              <a:t>Construction				June 2017 – August 2017</a:t>
            </a:r>
          </a:p>
          <a:p>
            <a:pPr>
              <a:spcBef>
                <a:spcPts val="1200"/>
              </a:spcBef>
            </a:pPr>
            <a:r>
              <a:rPr lang="en-US" dirty="0" smtClean="0"/>
              <a:t>Project Closeout				Fall 2017</a:t>
            </a:r>
            <a:endParaRPr lang="en-US" dirty="0"/>
          </a:p>
        </p:txBody>
      </p:sp>
    </p:spTree>
    <p:extLst>
      <p:ext uri="{BB962C8B-B14F-4D97-AF65-F5344CB8AC3E}">
        <p14:creationId xmlns:p14="http://schemas.microsoft.com/office/powerpoint/2010/main" val="3544536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GPIP Multi-Purpose Dock Project Budget</a:t>
            </a:r>
            <a:endParaRPr lang="en-US" dirty="0"/>
          </a:p>
        </p:txBody>
      </p:sp>
      <p:sp>
        <p:nvSpPr>
          <p:cNvPr id="5" name="Content Placeholder 4"/>
          <p:cNvSpPr>
            <a:spLocks noGrp="1"/>
          </p:cNvSpPr>
          <p:nvPr>
            <p:ph idx="1"/>
          </p:nvPr>
        </p:nvSpPr>
        <p:spPr>
          <a:xfrm>
            <a:off x="680321" y="2187954"/>
            <a:ext cx="9744490" cy="4343474"/>
          </a:xfrm>
        </p:spPr>
        <p:txBody>
          <a:bodyPr>
            <a:normAutofit fontScale="92500" lnSpcReduction="20000"/>
          </a:bodyPr>
          <a:lstStyle/>
          <a:p>
            <a:pPr marL="0" indent="0">
              <a:buNone/>
            </a:pPr>
            <a:r>
              <a:rPr lang="en-US" dirty="0" smtClean="0"/>
              <a:t>FY13 Grant Funding						$7,500,000</a:t>
            </a:r>
          </a:p>
          <a:p>
            <a:pPr marL="0" indent="0">
              <a:buNone/>
            </a:pPr>
            <a:r>
              <a:rPr lang="en-US" i="1" dirty="0" smtClean="0"/>
              <a:t>*Contingency (GPIP Ent Fund &amp; Bulk Water Fund)		</a:t>
            </a:r>
            <a:r>
              <a:rPr lang="en-US" i="1" u="sng" dirty="0" smtClean="0"/>
              <a:t>$   250,000</a:t>
            </a:r>
          </a:p>
          <a:p>
            <a:pPr marL="0" indent="0">
              <a:buNone/>
            </a:pPr>
            <a:r>
              <a:rPr lang="en-US" dirty="0" smtClean="0"/>
              <a:t>Total Project Funding						$7,750,000</a:t>
            </a:r>
          </a:p>
          <a:p>
            <a:pPr marL="0" indent="0">
              <a:buNone/>
            </a:pPr>
            <a:endParaRPr lang="en-US" dirty="0"/>
          </a:p>
          <a:p>
            <a:pPr marL="0" indent="0">
              <a:buNone/>
            </a:pPr>
            <a:r>
              <a:rPr lang="en-US" dirty="0" smtClean="0"/>
              <a:t>Expenses to date						$   488,238</a:t>
            </a:r>
          </a:p>
          <a:p>
            <a:pPr marL="0" indent="0">
              <a:buNone/>
            </a:pPr>
            <a:r>
              <a:rPr lang="en-US" dirty="0" smtClean="0"/>
              <a:t>Design/Build Contract (</a:t>
            </a:r>
            <a:r>
              <a:rPr lang="en-US" dirty="0" err="1" smtClean="0"/>
              <a:t>Turnagain</a:t>
            </a:r>
            <a:r>
              <a:rPr lang="en-US" dirty="0" smtClean="0"/>
              <a:t> Marine)			$6,800,000</a:t>
            </a:r>
          </a:p>
          <a:p>
            <a:pPr marL="0" indent="0">
              <a:buNone/>
            </a:pPr>
            <a:r>
              <a:rPr lang="en-US" dirty="0" smtClean="0"/>
              <a:t>Estimated costs to complete					</a:t>
            </a:r>
            <a:r>
              <a:rPr lang="en-US" u="sng" dirty="0" smtClean="0"/>
              <a:t>$   180,000</a:t>
            </a:r>
          </a:p>
          <a:p>
            <a:pPr marL="0" indent="0">
              <a:buNone/>
            </a:pPr>
            <a:r>
              <a:rPr lang="en-US" dirty="0" smtClean="0"/>
              <a:t>Estimated Total Project Expenses				$7,468,238</a:t>
            </a:r>
          </a:p>
          <a:p>
            <a:pPr marL="0" indent="0">
              <a:buNone/>
            </a:pPr>
            <a:endParaRPr lang="en-US" dirty="0"/>
          </a:p>
          <a:p>
            <a:pPr marL="0" indent="0">
              <a:buNone/>
            </a:pPr>
            <a:r>
              <a:rPr lang="en-US" dirty="0" smtClean="0"/>
              <a:t>Contingency Funds						$   281,762</a:t>
            </a:r>
          </a:p>
          <a:p>
            <a:pPr marL="0" indent="0">
              <a:buNone/>
            </a:pPr>
            <a:endParaRPr lang="en-US" dirty="0" smtClean="0"/>
          </a:p>
          <a:p>
            <a:pPr marL="0" indent="0">
              <a:buNone/>
            </a:pPr>
            <a:r>
              <a:rPr lang="en-US" i="1" dirty="0" smtClean="0"/>
              <a:t>*Agenda Item G, Ord 16-42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56287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GPIP Multi-Purpose Dock Operational Plan</a:t>
            </a:r>
            <a:endParaRPr lang="en-US" dirty="0"/>
          </a:p>
        </p:txBody>
      </p:sp>
      <p:sp>
        <p:nvSpPr>
          <p:cNvPr id="3" name="Content Placeholder 2"/>
          <p:cNvSpPr>
            <a:spLocks noGrp="1"/>
          </p:cNvSpPr>
          <p:nvPr>
            <p:ph idx="1"/>
          </p:nvPr>
        </p:nvSpPr>
        <p:spPr/>
        <p:txBody>
          <a:bodyPr>
            <a:normAutofit/>
          </a:bodyPr>
          <a:lstStyle/>
          <a:p>
            <a:pPr lvl="0"/>
            <a:r>
              <a:rPr lang="en-US" dirty="0"/>
              <a:t>A draft </a:t>
            </a:r>
            <a:r>
              <a:rPr lang="en-US" dirty="0" smtClean="0"/>
              <a:t>tariff </a:t>
            </a:r>
            <a:r>
              <a:rPr lang="en-US" dirty="0"/>
              <a:t>of costs and regulations to use the dock have been developed for future discussion and implementation.  </a:t>
            </a:r>
          </a:p>
          <a:p>
            <a:pPr lvl="1"/>
            <a:r>
              <a:rPr lang="en-US" dirty="0"/>
              <a:t>The GPIP Director has held informal conversations with multiple businesses on potential uses of the dock for moving freight, vessel moorage, and in water vessel work.</a:t>
            </a:r>
          </a:p>
          <a:p>
            <a:endParaRPr lang="en-US" dirty="0"/>
          </a:p>
          <a:p>
            <a:pPr lvl="0"/>
            <a:r>
              <a:rPr lang="en-US" dirty="0"/>
              <a:t>An Operational Management Plan for the dock has not been fully implemented at this time.  </a:t>
            </a:r>
          </a:p>
          <a:p>
            <a:pPr lvl="1"/>
            <a:r>
              <a:rPr lang="en-US" dirty="0" smtClean="0"/>
              <a:t>The </a:t>
            </a:r>
            <a:r>
              <a:rPr lang="en-US" dirty="0"/>
              <a:t>GPIP Director and CBS Harbor Master have discussed and will be finalizing a plan to manage users of the facility.</a:t>
            </a:r>
          </a:p>
          <a:p>
            <a:endParaRPr lang="en-US" i="1" dirty="0"/>
          </a:p>
          <a:p>
            <a:pPr marL="0" indent="0">
              <a:buNone/>
            </a:pPr>
            <a:endParaRPr lang="en-US" i="1" dirty="0"/>
          </a:p>
        </p:txBody>
      </p:sp>
    </p:spTree>
    <p:extLst>
      <p:ext uri="{BB962C8B-B14F-4D97-AF65-F5344CB8AC3E}">
        <p14:creationId xmlns:p14="http://schemas.microsoft.com/office/powerpoint/2010/main" val="4105554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dirty="0" smtClean="0">
                <a:solidFill>
                  <a:schemeClr val="bg2"/>
                </a:solidFill>
                <a:effectLst>
                  <a:outerShdw blurRad="38100" dist="38100" dir="2700000" algn="tl">
                    <a:srgbClr val="000000">
                      <a:alpha val="43137"/>
                    </a:srgbClr>
                  </a:outerShdw>
                </a:effectLst>
              </a:rPr>
              <a:t>Economic Benefits of a</a:t>
            </a:r>
            <a:br>
              <a:rPr lang="en-US" dirty="0" smtClean="0">
                <a:solidFill>
                  <a:schemeClr val="bg2"/>
                </a:solidFill>
                <a:effectLst>
                  <a:outerShdw blurRad="38100" dist="38100" dir="2700000" algn="tl">
                    <a:srgbClr val="000000">
                      <a:alpha val="43137"/>
                    </a:srgbClr>
                  </a:outerShdw>
                </a:effectLst>
              </a:rPr>
            </a:br>
            <a:r>
              <a:rPr lang="en-US" dirty="0" smtClean="0">
                <a:solidFill>
                  <a:schemeClr val="bg2"/>
                </a:solidFill>
                <a:effectLst>
                  <a:outerShdw blurRad="38100" dist="38100" dir="2700000" algn="tl">
                    <a:srgbClr val="000000">
                      <a:alpha val="43137"/>
                    </a:srgbClr>
                  </a:outerShdw>
                </a:effectLst>
              </a:rPr>
              <a:t>Multi-Purpose Dock</a:t>
            </a:r>
            <a:endParaRPr lang="en-US" dirty="0">
              <a:solidFill>
                <a:schemeClr val="bg2"/>
              </a:solidFill>
              <a:effectLst>
                <a:outerShdw blurRad="38100" dist="38100" dir="2700000" algn="tl">
                  <a:srgbClr val="000000">
                    <a:alpha val="43137"/>
                  </a:srgbClr>
                </a:outerShdw>
              </a:effectLst>
            </a:endParaRPr>
          </a:p>
        </p:txBody>
      </p:sp>
      <p:sp>
        <p:nvSpPr>
          <p:cNvPr id="3" name="Text Placeholder 2"/>
          <p:cNvSpPr>
            <a:spLocks noGrp="1"/>
          </p:cNvSpPr>
          <p:nvPr>
            <p:ph type="body" sz="half" idx="1"/>
          </p:nvPr>
        </p:nvSpPr>
        <p:spPr>
          <a:xfrm>
            <a:off x="581891" y="1612669"/>
            <a:ext cx="5414097" cy="4645256"/>
          </a:xfrm>
        </p:spPr>
        <p:txBody>
          <a:bodyPr>
            <a:normAutofit fontScale="92500" lnSpcReduction="10000"/>
          </a:bodyPr>
          <a:lstStyle/>
          <a:p>
            <a:pPr>
              <a:buFont typeface="Wingdings" panose="05000000000000000000" pitchFamily="2" charset="2"/>
              <a:buChar char="Ø"/>
              <a:defRPr/>
            </a:pPr>
            <a:endParaRPr lang="en-US" dirty="0" smtClean="0">
              <a:solidFill>
                <a:schemeClr val="tx2">
                  <a:lumMod val="20000"/>
                  <a:lumOff val="80000"/>
                </a:schemeClr>
              </a:solidFill>
            </a:endParaRPr>
          </a:p>
          <a:p>
            <a:pPr>
              <a:buFont typeface="Wingdings" panose="05000000000000000000" pitchFamily="2" charset="2"/>
              <a:buChar char="Ø"/>
              <a:defRPr/>
            </a:pPr>
            <a:endParaRPr lang="en-US" dirty="0">
              <a:solidFill>
                <a:schemeClr val="tx2">
                  <a:lumMod val="20000"/>
                  <a:lumOff val="80000"/>
                </a:schemeClr>
              </a:solidFill>
            </a:endParaRPr>
          </a:p>
          <a:p>
            <a:pPr>
              <a:buFont typeface="Wingdings" panose="05000000000000000000" pitchFamily="2" charset="2"/>
              <a:buChar char="Ø"/>
              <a:defRPr/>
            </a:pPr>
            <a:endParaRPr lang="en-US" dirty="0" smtClean="0">
              <a:solidFill>
                <a:schemeClr val="tx2">
                  <a:lumMod val="20000"/>
                  <a:lumOff val="80000"/>
                </a:schemeClr>
              </a:solidFill>
            </a:endParaRPr>
          </a:p>
          <a:p>
            <a:pPr>
              <a:buFont typeface="Wingdings" panose="05000000000000000000" pitchFamily="2" charset="2"/>
              <a:buChar char="Ø"/>
              <a:defRPr/>
            </a:pPr>
            <a:r>
              <a:rPr lang="en-US" dirty="0" smtClean="0">
                <a:solidFill>
                  <a:schemeClr val="tx2">
                    <a:lumMod val="20000"/>
                    <a:lumOff val="80000"/>
                  </a:schemeClr>
                </a:solidFill>
              </a:rPr>
              <a:t>Creates an anchor for marine service industries at GPIP</a:t>
            </a:r>
          </a:p>
          <a:p>
            <a:pPr>
              <a:buFont typeface="Wingdings" panose="05000000000000000000" pitchFamily="2" charset="2"/>
              <a:buChar char="Ø"/>
              <a:defRPr/>
            </a:pPr>
            <a:r>
              <a:rPr lang="en-US" dirty="0" smtClean="0">
                <a:solidFill>
                  <a:schemeClr val="tx2">
                    <a:lumMod val="20000"/>
                    <a:lumOff val="80000"/>
                  </a:schemeClr>
                </a:solidFill>
              </a:rPr>
              <a:t>Supports and draws the fishing fleet to Sitka</a:t>
            </a:r>
          </a:p>
          <a:p>
            <a:pPr>
              <a:buFont typeface="Wingdings" panose="05000000000000000000" pitchFamily="2" charset="2"/>
              <a:buChar char="Ø"/>
              <a:defRPr/>
            </a:pPr>
            <a:r>
              <a:rPr lang="en-US" dirty="0" smtClean="0">
                <a:solidFill>
                  <a:schemeClr val="tx2">
                    <a:lumMod val="20000"/>
                    <a:lumOff val="80000"/>
                  </a:schemeClr>
                </a:solidFill>
              </a:rPr>
              <a:t>Allows for new businesses to take hold, creating new jobs</a:t>
            </a:r>
          </a:p>
          <a:p>
            <a:pPr>
              <a:buFont typeface="Wingdings" panose="05000000000000000000" pitchFamily="2" charset="2"/>
              <a:buChar char="Ø"/>
              <a:defRPr/>
            </a:pPr>
            <a:r>
              <a:rPr lang="en-US" dirty="0" smtClean="0">
                <a:solidFill>
                  <a:schemeClr val="tx2">
                    <a:lumMod val="20000"/>
                    <a:lumOff val="80000"/>
                  </a:schemeClr>
                </a:solidFill>
              </a:rPr>
              <a:t>Provides additional location for freight deliveries </a:t>
            </a:r>
          </a:p>
          <a:p>
            <a:pPr>
              <a:buFont typeface="Wingdings" panose="05000000000000000000" pitchFamily="2" charset="2"/>
              <a:buChar char="Ø"/>
              <a:defRPr/>
            </a:pPr>
            <a:r>
              <a:rPr lang="en-US" dirty="0" smtClean="0">
                <a:solidFill>
                  <a:schemeClr val="tx2">
                    <a:lumMod val="20000"/>
                    <a:lumOff val="80000"/>
                  </a:schemeClr>
                </a:solidFill>
              </a:rPr>
              <a:t>Makes GPIP a true water accessible park </a:t>
            </a:r>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a:p>
        </p:txBody>
      </p:sp>
      <p:pic>
        <p:nvPicPr>
          <p:cNvPr id="5018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81901" y="1431925"/>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5238" y="4114800"/>
            <a:ext cx="2400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142039" y="2895600"/>
            <a:ext cx="2886075" cy="1581150"/>
          </a:xfrm>
        </p:spPr>
      </p:pic>
    </p:spTree>
    <p:extLst>
      <p:ext uri="{BB962C8B-B14F-4D97-AF65-F5344CB8AC3E}">
        <p14:creationId xmlns:p14="http://schemas.microsoft.com/office/powerpoint/2010/main" val="1310265490"/>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Box 2"/>
          <p:cNvSpPr txBox="1"/>
          <p:nvPr/>
        </p:nvSpPr>
        <p:spPr>
          <a:xfrm>
            <a:off x="680321" y="2726575"/>
            <a:ext cx="10525235" cy="2308324"/>
          </a:xfrm>
          <a:prstGeom prst="rect">
            <a:avLst/>
          </a:prstGeom>
          <a:noFill/>
        </p:spPr>
        <p:txBody>
          <a:bodyPr wrap="square" rtlCol="0">
            <a:spAutoFit/>
          </a:bodyPr>
          <a:lstStyle/>
          <a:p>
            <a:pPr algn="ctr"/>
            <a:r>
              <a:rPr lang="en-US" sz="3600" dirty="0" smtClean="0"/>
              <a:t>Gary Paxton Industrial Park Multi-Purpose Dock</a:t>
            </a:r>
          </a:p>
          <a:p>
            <a:pPr algn="ctr"/>
            <a:endParaRPr lang="en-US" sz="3600" dirty="0"/>
          </a:p>
          <a:p>
            <a:pPr algn="ctr"/>
            <a:r>
              <a:rPr lang="en-US" sz="3600" dirty="0" smtClean="0"/>
              <a:t>Opening up opportunities for the marine services industry &amp; </a:t>
            </a:r>
            <a:r>
              <a:rPr lang="en-US" sz="3600" dirty="0"/>
              <a:t>f</a:t>
            </a:r>
            <a:r>
              <a:rPr lang="en-US" sz="3600" dirty="0" smtClean="0"/>
              <a:t>uture development of the Park</a:t>
            </a:r>
          </a:p>
        </p:txBody>
      </p:sp>
    </p:spTree>
    <p:extLst>
      <p:ext uri="{BB962C8B-B14F-4D97-AF65-F5344CB8AC3E}">
        <p14:creationId xmlns:p14="http://schemas.microsoft.com/office/powerpoint/2010/main" val="46884406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8496</TotalTime>
  <Words>665</Words>
  <Application>Microsoft Office PowerPoint</Application>
  <PresentationFormat>Widescreen</PresentationFormat>
  <Paragraphs>106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vt:lpstr>
      <vt:lpstr>Berlin</vt:lpstr>
      <vt:lpstr>MULTI-PURPOSE DOCK</vt:lpstr>
      <vt:lpstr>EFFORTS TO DATE</vt:lpstr>
      <vt:lpstr>EFFORTS TO DATE (continued)</vt:lpstr>
      <vt:lpstr>WHY DESIGN-BUILD?</vt:lpstr>
      <vt:lpstr>Facility Priorities – Request for Proposals</vt:lpstr>
      <vt:lpstr>Final Best Value Determination</vt:lpstr>
      <vt:lpstr>GPIP Multi-Purpose Dock Features – Best Value $6.8 Million</vt:lpstr>
      <vt:lpstr>PowerPoint Presentation</vt:lpstr>
      <vt:lpstr>PowerPoint Presentation</vt:lpstr>
      <vt:lpstr>PowerPoint Presentation</vt:lpstr>
      <vt:lpstr>Estimated Dock Maintenance Costs</vt:lpstr>
      <vt:lpstr>GPIP Multi-Purpose Dock Project Timeline</vt:lpstr>
      <vt:lpstr>GPIP Multi-Purpose Dock Project Budget</vt:lpstr>
      <vt:lpstr>GPIP Multi-Purpose Dock Operational Plan</vt:lpstr>
      <vt:lpstr>Economic Benefits of a Multi-Purpose Dock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MULTI-PURPOSE DOCK</dc:title>
  <dc:creator>Amanda Wilson</dc:creator>
  <cp:lastModifiedBy>SEDA Desktop</cp:lastModifiedBy>
  <cp:revision>52</cp:revision>
  <cp:lastPrinted>2016-09-01T18:04:50Z</cp:lastPrinted>
  <dcterms:created xsi:type="dcterms:W3CDTF">2016-08-31T19:53:27Z</dcterms:created>
  <dcterms:modified xsi:type="dcterms:W3CDTF">2016-11-21T19:39:05Z</dcterms:modified>
</cp:coreProperties>
</file>