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handoutMasterIdLst>
    <p:handoutMasterId r:id="rId34"/>
  </p:handoutMasterIdLst>
  <p:sldIdLst>
    <p:sldId id="998" r:id="rId2"/>
    <p:sldId id="999" r:id="rId3"/>
    <p:sldId id="1295" r:id="rId4"/>
    <p:sldId id="1001" r:id="rId5"/>
    <p:sldId id="1229" r:id="rId6"/>
    <p:sldId id="1184" r:id="rId7"/>
    <p:sldId id="1274" r:id="rId8"/>
    <p:sldId id="1275" r:id="rId9"/>
    <p:sldId id="1276" r:id="rId10"/>
    <p:sldId id="1298" r:id="rId11"/>
    <p:sldId id="1277" r:id="rId12"/>
    <p:sldId id="1299" r:id="rId13"/>
    <p:sldId id="1278" r:id="rId14"/>
    <p:sldId id="1284" r:id="rId15"/>
    <p:sldId id="1300" r:id="rId16"/>
    <p:sldId id="1292" r:id="rId17"/>
    <p:sldId id="1218" r:id="rId18"/>
    <p:sldId id="1279" r:id="rId19"/>
    <p:sldId id="1280" r:id="rId20"/>
    <p:sldId id="1281" r:id="rId21"/>
    <p:sldId id="1282" r:id="rId22"/>
    <p:sldId id="1283" r:id="rId23"/>
    <p:sldId id="1285" r:id="rId24"/>
    <p:sldId id="1286" r:id="rId25"/>
    <p:sldId id="1287" r:id="rId26"/>
    <p:sldId id="1288" r:id="rId27"/>
    <p:sldId id="1289" r:id="rId28"/>
    <p:sldId id="1290" r:id="rId29"/>
    <p:sldId id="1293" r:id="rId30"/>
    <p:sldId id="1291" r:id="rId31"/>
    <p:sldId id="1185" r:id="rId32"/>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p15:clr>
            <a:srgbClr val="A4A3A4"/>
          </p15:clr>
        </p15:guide>
        <p15:guide id="2" orient="horz" pos="1584">
          <p15:clr>
            <a:srgbClr val="A4A3A4"/>
          </p15:clr>
        </p15:guide>
        <p15:guide id="3" orient="horz" pos="1440">
          <p15:clr>
            <a:srgbClr val="A4A3A4"/>
          </p15:clr>
        </p15:guide>
        <p15:guide id="4" orient="horz" pos="4080">
          <p15:clr>
            <a:srgbClr val="A4A3A4"/>
          </p15:clr>
        </p15:guide>
        <p15:guide id="5" orient="horz" pos="1200">
          <p15:clr>
            <a:srgbClr val="A4A3A4"/>
          </p15:clr>
        </p15:guide>
        <p15:guide id="6" orient="horz" pos="1824">
          <p15:clr>
            <a:srgbClr val="A4A3A4"/>
          </p15:clr>
        </p15:guide>
        <p15:guide id="7" orient="horz" pos="3984">
          <p15:clr>
            <a:srgbClr val="A4A3A4"/>
          </p15:clr>
        </p15:guide>
        <p15:guide id="8" orient="horz" pos="1248">
          <p15:clr>
            <a:srgbClr val="A4A3A4"/>
          </p15:clr>
        </p15:guide>
        <p15:guide id="9" orient="horz" pos="768">
          <p15:clr>
            <a:srgbClr val="A4A3A4"/>
          </p15:clr>
        </p15:guide>
        <p15:guide id="10" pos="144">
          <p15:clr>
            <a:srgbClr val="A4A3A4"/>
          </p15:clr>
        </p15:guide>
        <p15:guide id="11" pos="1152">
          <p15:clr>
            <a:srgbClr val="A4A3A4"/>
          </p15:clr>
        </p15:guide>
        <p15:guide id="12" pos="336">
          <p15:clr>
            <a:srgbClr val="A4A3A4"/>
          </p15:clr>
        </p15:guide>
        <p15:guide id="13" pos="4704">
          <p15:clr>
            <a:srgbClr val="A4A3A4"/>
          </p15:clr>
        </p15:guide>
        <p15:guide id="14" pos="5616">
          <p15:clr>
            <a:srgbClr val="A4A3A4"/>
          </p15:clr>
        </p15:guide>
        <p15:guide id="15" pos="2880">
          <p15:clr>
            <a:srgbClr val="A4A3A4"/>
          </p15:clr>
        </p15:guide>
        <p15:guide id="16" pos="3600">
          <p15:clr>
            <a:srgbClr val="A4A3A4"/>
          </p15:clr>
        </p15:guide>
        <p15:guide id="17" pos="4512">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roy Trejo" initials="TT" lastIdx="35" clrIdx="0"/>
  <p:cmAuthor id="71" name="Microsoft Office User" initials="Office [58]" lastIdx="1" clrIdx="71">
    <p:extLst/>
  </p:cmAuthor>
  <p:cmAuthor id="1" name="Hillary Zipper" initials="HZ" lastIdx="26" clrIdx="1"/>
  <p:cmAuthor id="72" name="Microsoft Office User" initials="Office [59]" lastIdx="1" clrIdx="72">
    <p:extLst/>
  </p:cmAuthor>
  <p:cmAuthor id="2" name="Robert Ellis" initials="" lastIdx="7" clrIdx="2"/>
  <p:cmAuthor id="73" name="Microsoft Office User" initials="Office [60]" lastIdx="1" clrIdx="73">
    <p:extLst/>
  </p:cmAuthor>
  <p:cmAuthor id="3" name="Don Horstkotte" initials="DAH" lastIdx="13" clrIdx="3"/>
  <p:cmAuthor id="74" name="Microsoft Office User" initials="Office [61]" lastIdx="1" clrIdx="74">
    <p:extLst/>
  </p:cmAuthor>
  <p:cmAuthor id="4" name="Lindsay Monn" initials="LM" lastIdx="11" clrIdx="4"/>
  <p:cmAuthor id="5" name="Matt Mendez" initials="" lastIdx="2" clrIdx="5"/>
  <p:cmAuthor id="6" name="Eric Shell" initials="" lastIdx="168" clrIdx="6"/>
  <p:cmAuthor id="7" name="Matthew Mendez" initials="" lastIdx="0" clrIdx="7"/>
  <p:cmAuthor id="8" name="Brian Haapala" initials="bh" lastIdx="10" clrIdx="8"/>
  <p:cmAuthor id="9" name="Lindsay Corcoran" initials="LLC" lastIdx="17" clrIdx="9">
    <p:extLst/>
  </p:cmAuthor>
  <p:cmAuthor id="10" name="Lindsay Corcoran" initials="LLC [2]" lastIdx="1" clrIdx="10">
    <p:extLst/>
  </p:cmAuthor>
  <p:cmAuthor id="11" name="Lindsay Corcoran" initials="LLC [3]" lastIdx="1" clrIdx="11">
    <p:extLst/>
  </p:cmAuthor>
  <p:cmAuthor id="12" name="Lindsay Corcoran" initials="LLC [4]" lastIdx="1" clrIdx="12">
    <p:extLst/>
  </p:cmAuthor>
  <p:cmAuthor id="13" name="Jonathan Pantenburg" initials="JP" lastIdx="75" clrIdx="13">
    <p:extLst/>
  </p:cmAuthor>
  <p:cmAuthor id="14" name="Microsoft Office User" initials="Office" lastIdx="5" clrIdx="14">
    <p:extLst/>
  </p:cmAuthor>
  <p:cmAuthor id="15" name="Microsoft Office User" initials="Office [2]" lastIdx="1" clrIdx="15">
    <p:extLst/>
  </p:cmAuthor>
  <p:cmAuthor id="16" name="Microsoft Office User" initials="Office [3]" lastIdx="1" clrIdx="16">
    <p:extLst/>
  </p:cmAuthor>
  <p:cmAuthor id="17" name="Microsoft Office User" initials="Office [4]" lastIdx="1" clrIdx="17">
    <p:extLst/>
  </p:cmAuthor>
  <p:cmAuthor id="18" name="Microsoft Office User" initials="Office [5]" lastIdx="1" clrIdx="18">
    <p:extLst/>
  </p:cmAuthor>
  <p:cmAuthor id="19" name="Microsoft Office User" initials="Office [6]" lastIdx="1" clrIdx="19">
    <p:extLst/>
  </p:cmAuthor>
  <p:cmAuthor id="20" name="Microsoft Office User" initials="Office [7]" lastIdx="1" clrIdx="20">
    <p:extLst/>
  </p:cmAuthor>
  <p:cmAuthor id="21" name="Microsoft Office User" initials="Office [8]" lastIdx="1" clrIdx="21">
    <p:extLst/>
  </p:cmAuthor>
  <p:cmAuthor id="22" name="Microsoft Office User" initials="Office [9]" lastIdx="1" clrIdx="22">
    <p:extLst/>
  </p:cmAuthor>
  <p:cmAuthor id="23" name="Microsoft Office User" initials="Office [10]" lastIdx="1" clrIdx="23">
    <p:extLst/>
  </p:cmAuthor>
  <p:cmAuthor id="24" name="Microsoft Office User" initials="Office [11]" lastIdx="1" clrIdx="24">
    <p:extLst/>
  </p:cmAuthor>
  <p:cmAuthor id="25" name="Microsoft Office User" initials="Office [12]" lastIdx="1" clrIdx="25">
    <p:extLst/>
  </p:cmAuthor>
  <p:cmAuthor id="26" name="Microsoft Office User" initials="Office [13]" lastIdx="1" clrIdx="26">
    <p:extLst/>
  </p:cmAuthor>
  <p:cmAuthor id="27" name="Microsoft Office User" initials="Office [14]" lastIdx="1" clrIdx="27">
    <p:extLst/>
  </p:cmAuthor>
  <p:cmAuthor id="28" name="Microsoft Office User" initials="Office [15]" lastIdx="1" clrIdx="28">
    <p:extLst/>
  </p:cmAuthor>
  <p:cmAuthor id="29" name="Microsoft Office User" initials="Office [16]" lastIdx="1" clrIdx="29">
    <p:extLst/>
  </p:cmAuthor>
  <p:cmAuthor id="30" name="Microsoft Office User" initials="Office [17]" lastIdx="1" clrIdx="30">
    <p:extLst/>
  </p:cmAuthor>
  <p:cmAuthor id="31" name="Microsoft Office User" initials="Office [18]" lastIdx="1" clrIdx="31">
    <p:extLst/>
  </p:cmAuthor>
  <p:cmAuthor id="32" name="Microsoft Office User" initials="Office [19]" lastIdx="1" clrIdx="32">
    <p:extLst/>
  </p:cmAuthor>
  <p:cmAuthor id="33" name="Microsoft Office User" initials="Office [20]" lastIdx="1" clrIdx="33">
    <p:extLst/>
  </p:cmAuthor>
  <p:cmAuthor id="34" name="Microsoft Office User" initials="Office [21]" lastIdx="1" clrIdx="34">
    <p:extLst/>
  </p:cmAuthor>
  <p:cmAuthor id="35" name="Microsoft Office User" initials="Office [22]" lastIdx="1" clrIdx="35">
    <p:extLst/>
  </p:cmAuthor>
  <p:cmAuthor id="36" name="Microsoft Office User" initials="Office [23]" lastIdx="1" clrIdx="36">
    <p:extLst/>
  </p:cmAuthor>
  <p:cmAuthor id="37" name="Microsoft Office User" initials="Office [24]" lastIdx="1" clrIdx="37">
    <p:extLst/>
  </p:cmAuthor>
  <p:cmAuthor id="38" name="Microsoft Office User" initials="Office [25]" lastIdx="1" clrIdx="38">
    <p:extLst/>
  </p:cmAuthor>
  <p:cmAuthor id="39" name="Microsoft Office User" initials="Office [26]" lastIdx="1" clrIdx="39">
    <p:extLst/>
  </p:cmAuthor>
  <p:cmAuthor id="40" name="Microsoft Office User" initials="Office [27]" lastIdx="1" clrIdx="40">
    <p:extLst/>
  </p:cmAuthor>
  <p:cmAuthor id="41" name="Microsoft Office User" initials="Office [28]" lastIdx="1" clrIdx="41">
    <p:extLst/>
  </p:cmAuthor>
  <p:cmAuthor id="42" name="Microsoft Office User" initials="Office [29]" lastIdx="1" clrIdx="42">
    <p:extLst/>
  </p:cmAuthor>
  <p:cmAuthor id="43" name="Microsoft Office User" initials="Office [30]" lastIdx="1" clrIdx="43">
    <p:extLst/>
  </p:cmAuthor>
  <p:cmAuthor id="44" name="Microsoft Office User" initials="Office [31]" lastIdx="1" clrIdx="44">
    <p:extLst/>
  </p:cmAuthor>
  <p:cmAuthor id="45" name="Microsoft Office User" initials="Office [32]" lastIdx="1" clrIdx="45">
    <p:extLst/>
  </p:cmAuthor>
  <p:cmAuthor id="46" name="Microsoft Office User" initials="Office [33]" lastIdx="1" clrIdx="46">
    <p:extLst/>
  </p:cmAuthor>
  <p:cmAuthor id="47" name="Microsoft Office User" initials="Office [34]" lastIdx="1" clrIdx="47">
    <p:extLst/>
  </p:cmAuthor>
  <p:cmAuthor id="48" name="Microsoft Office User" initials="Office [35]" lastIdx="1" clrIdx="48">
    <p:extLst/>
  </p:cmAuthor>
  <p:cmAuthor id="49" name="Microsoft Office User" initials="Office [36]" lastIdx="1" clrIdx="49">
    <p:extLst/>
  </p:cmAuthor>
  <p:cmAuthor id="50" name="Microsoft Office User" initials="Office [37]" lastIdx="1" clrIdx="50">
    <p:extLst/>
  </p:cmAuthor>
  <p:cmAuthor id="51" name="Microsoft Office User" initials="Office [38]" lastIdx="1" clrIdx="51">
    <p:extLst/>
  </p:cmAuthor>
  <p:cmAuthor id="52" name="Microsoft Office User" initials="Office [39]" lastIdx="1" clrIdx="52">
    <p:extLst/>
  </p:cmAuthor>
  <p:cmAuthor id="53" name="Microsoft Office User" initials="Office [40]" lastIdx="1" clrIdx="53">
    <p:extLst/>
  </p:cmAuthor>
  <p:cmAuthor id="54" name="Microsoft Office User" initials="Office [41]" lastIdx="1" clrIdx="54">
    <p:extLst/>
  </p:cmAuthor>
  <p:cmAuthor id="55" name="Microsoft Office User" initials="Office [42]" lastIdx="1" clrIdx="55">
    <p:extLst/>
  </p:cmAuthor>
  <p:cmAuthor id="56" name="Microsoft Office User" initials="Office [43]" lastIdx="1" clrIdx="56">
    <p:extLst/>
  </p:cmAuthor>
  <p:cmAuthor id="57" name="Microsoft Office User" initials="Office [44]" lastIdx="1" clrIdx="57">
    <p:extLst/>
  </p:cmAuthor>
  <p:cmAuthor id="58" name="Microsoft Office User" initials="Office [45]" lastIdx="1" clrIdx="58">
    <p:extLst/>
  </p:cmAuthor>
  <p:cmAuthor id="59" name="Microsoft Office User" initials="Office [46]" lastIdx="1" clrIdx="59">
    <p:extLst/>
  </p:cmAuthor>
  <p:cmAuthor id="60" name="Microsoft Office User" initials="Office [47]" lastIdx="1" clrIdx="60">
    <p:extLst/>
  </p:cmAuthor>
  <p:cmAuthor id="61" name="Microsoft Office User" initials="Office [48]" lastIdx="1" clrIdx="61">
    <p:extLst/>
  </p:cmAuthor>
  <p:cmAuthor id="62" name="Microsoft Office User" initials="Office [49]" lastIdx="1" clrIdx="62">
    <p:extLst/>
  </p:cmAuthor>
  <p:cmAuthor id="63" name="Microsoft Office User" initials="Office [50]" lastIdx="1" clrIdx="63">
    <p:extLst/>
  </p:cmAuthor>
  <p:cmAuthor id="64" name="Microsoft Office User" initials="Office [51]" lastIdx="1" clrIdx="64">
    <p:extLst/>
  </p:cmAuthor>
  <p:cmAuthor id="65" name="Microsoft Office User" initials="Office [52]" lastIdx="1" clrIdx="65">
    <p:extLst/>
  </p:cmAuthor>
  <p:cmAuthor id="66" name="Microsoft Office User" initials="Office [53]" lastIdx="1" clrIdx="66">
    <p:extLst/>
  </p:cmAuthor>
  <p:cmAuthor id="67" name="Microsoft Office User" initials="Office [54]" lastIdx="1" clrIdx="67">
    <p:extLst/>
  </p:cmAuthor>
  <p:cmAuthor id="68" name="Microsoft Office User" initials="Office [55]" lastIdx="1" clrIdx="68">
    <p:extLst/>
  </p:cmAuthor>
  <p:cmAuthor id="69" name="Microsoft Office User" initials="Office [56]" lastIdx="1" clrIdx="69">
    <p:extLst/>
  </p:cmAuthor>
  <p:cmAuthor id="70" name="Microsoft Office User" initials="Office [57]" lastIdx="1" clrIdx="7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696B"/>
    <a:srgbClr val="996633"/>
    <a:srgbClr val="F9B65D"/>
    <a:srgbClr val="FEE08B"/>
    <a:srgbClr val="9BCBE1"/>
    <a:srgbClr val="C4D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69" autoAdjust="0"/>
    <p:restoredTop sz="50000" autoAdjust="0"/>
  </p:normalViewPr>
  <p:slideViewPr>
    <p:cSldViewPr>
      <p:cViewPr varScale="1">
        <p:scale>
          <a:sx n="83" d="100"/>
          <a:sy n="83" d="100"/>
        </p:scale>
        <p:origin x="102" y="492"/>
      </p:cViewPr>
      <p:guideLst>
        <p:guide orient="horz" pos="528"/>
        <p:guide orient="horz" pos="1584"/>
        <p:guide orient="horz" pos="1440"/>
        <p:guide orient="horz" pos="4080"/>
        <p:guide orient="horz" pos="1200"/>
        <p:guide orient="horz" pos="1824"/>
        <p:guide orient="horz" pos="3984"/>
        <p:guide orient="horz" pos="1248"/>
        <p:guide orient="horz" pos="768"/>
        <p:guide pos="144"/>
        <p:guide pos="1152"/>
        <p:guide pos="336"/>
        <p:guide pos="4704"/>
        <p:guide pos="5616"/>
        <p:guide pos="2880"/>
        <p:guide pos="3600"/>
        <p:guide pos="4512"/>
      </p:guideLst>
    </p:cSldViewPr>
  </p:slideViewPr>
  <p:notesTextViewPr>
    <p:cViewPr>
      <p:scale>
        <a:sx n="1" d="1"/>
        <a:sy n="1" d="1"/>
      </p:scale>
      <p:origin x="0" y="0"/>
    </p:cViewPr>
  </p:notesTextViewPr>
  <p:sorterViewPr>
    <p:cViewPr>
      <p:scale>
        <a:sx n="184" d="100"/>
        <a:sy n="184" d="100"/>
      </p:scale>
      <p:origin x="0" y="0"/>
    </p:cViewPr>
  </p:sorterViewPr>
  <p:notesViewPr>
    <p:cSldViewPr>
      <p:cViewPr varScale="1">
        <p:scale>
          <a:sx n="51" d="100"/>
          <a:sy n="51" d="100"/>
        </p:scale>
        <p:origin x="1824" y="8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876" cy="465455"/>
          </a:xfrm>
          <a:prstGeom prst="rect">
            <a:avLst/>
          </a:prstGeom>
        </p:spPr>
        <p:txBody>
          <a:bodyPr vert="horz" lIns="91861" tIns="45930" rIns="91861" bIns="45930" rtlCol="0"/>
          <a:lstStyle>
            <a:lvl1pPr algn="l">
              <a:defRPr sz="1200"/>
            </a:lvl1pPr>
          </a:lstStyle>
          <a:p>
            <a:endParaRPr lang="en-US" dirty="0"/>
          </a:p>
        </p:txBody>
      </p:sp>
      <p:sp>
        <p:nvSpPr>
          <p:cNvPr id="3" name="Date Placeholder 2"/>
          <p:cNvSpPr>
            <a:spLocks noGrp="1"/>
          </p:cNvSpPr>
          <p:nvPr>
            <p:ph type="dt" sz="quarter" idx="1"/>
          </p:nvPr>
        </p:nvSpPr>
        <p:spPr>
          <a:xfrm>
            <a:off x="3977629" y="0"/>
            <a:ext cx="3043876" cy="465455"/>
          </a:xfrm>
          <a:prstGeom prst="rect">
            <a:avLst/>
          </a:prstGeom>
        </p:spPr>
        <p:txBody>
          <a:bodyPr vert="horz" lIns="91861" tIns="45930" rIns="91861" bIns="45930" rtlCol="0"/>
          <a:lstStyle>
            <a:lvl1pPr algn="r">
              <a:defRPr sz="1200"/>
            </a:lvl1pPr>
          </a:lstStyle>
          <a:p>
            <a:fld id="{F778D21B-4652-483C-8A1F-04B3C8B0DCE0}" type="datetimeFigureOut">
              <a:rPr lang="en-US" smtClean="0"/>
              <a:pPr/>
              <a:t>7/13/2017</a:t>
            </a:fld>
            <a:endParaRPr lang="en-US" dirty="0"/>
          </a:p>
        </p:txBody>
      </p:sp>
      <p:sp>
        <p:nvSpPr>
          <p:cNvPr id="4" name="Footer Placeholder 3"/>
          <p:cNvSpPr>
            <a:spLocks noGrp="1"/>
          </p:cNvSpPr>
          <p:nvPr>
            <p:ph type="ftr" sz="quarter" idx="2"/>
          </p:nvPr>
        </p:nvSpPr>
        <p:spPr>
          <a:xfrm>
            <a:off x="0" y="8842051"/>
            <a:ext cx="3043876" cy="465455"/>
          </a:xfrm>
          <a:prstGeom prst="rect">
            <a:avLst/>
          </a:prstGeom>
        </p:spPr>
        <p:txBody>
          <a:bodyPr vert="horz" lIns="91861" tIns="45930" rIns="91861" bIns="4593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629" y="8842051"/>
            <a:ext cx="3043876" cy="465455"/>
          </a:xfrm>
          <a:prstGeom prst="rect">
            <a:avLst/>
          </a:prstGeom>
        </p:spPr>
        <p:txBody>
          <a:bodyPr vert="horz" lIns="91861" tIns="45930" rIns="91861" bIns="45930" rtlCol="0" anchor="b"/>
          <a:lstStyle>
            <a:lvl1pPr algn="r">
              <a:defRPr sz="1200"/>
            </a:lvl1pPr>
          </a:lstStyle>
          <a:p>
            <a:fld id="{6F0B5D17-F494-4A8D-B248-C69AF3A3DC8D}" type="slidenum">
              <a:rPr lang="en-US" smtClean="0"/>
              <a:pPr/>
              <a:t>‹#›</a:t>
            </a:fld>
            <a:endParaRPr lang="en-US" dirty="0"/>
          </a:p>
        </p:txBody>
      </p:sp>
    </p:spTree>
    <p:extLst>
      <p:ext uri="{BB962C8B-B14F-4D97-AF65-F5344CB8AC3E}">
        <p14:creationId xmlns:p14="http://schemas.microsoft.com/office/powerpoint/2010/main" val="23851068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12" tIns="46656" rIns="93312" bIns="46656" rtlCol="0"/>
          <a:lstStyle>
            <a:lvl1pPr algn="l">
              <a:defRPr sz="1200"/>
            </a:lvl1pPr>
          </a:lstStyle>
          <a:p>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312" tIns="46656" rIns="93312" bIns="46656" rtlCol="0"/>
          <a:lstStyle>
            <a:lvl1pPr algn="r">
              <a:defRPr sz="1200"/>
            </a:lvl1pPr>
          </a:lstStyle>
          <a:p>
            <a:fld id="{F358F5FB-1543-4255-9BCE-86043B97FC75}" type="datetimeFigureOut">
              <a:rPr lang="en-US" smtClean="0"/>
              <a:pPr/>
              <a:t>7/13/2017</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2" tIns="46656" rIns="93312" bIns="46656"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2" tIns="46656" rIns="93312" bIns="4665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29"/>
            <a:ext cx="3043343" cy="465455"/>
          </a:xfrm>
          <a:prstGeom prst="rect">
            <a:avLst/>
          </a:prstGeom>
        </p:spPr>
        <p:txBody>
          <a:bodyPr vert="horz" lIns="93312" tIns="46656" rIns="93312" bIns="4665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12" tIns="46656" rIns="93312" bIns="46656" rtlCol="0" anchor="b"/>
          <a:lstStyle>
            <a:lvl1pPr algn="r">
              <a:defRPr sz="1200"/>
            </a:lvl1pPr>
          </a:lstStyle>
          <a:p>
            <a:fld id="{EF32D5DA-68D8-4DE7-A4B8-D7DF541A9B08}" type="slidenum">
              <a:rPr lang="en-US" smtClean="0"/>
              <a:pPr/>
              <a:t>‹#›</a:t>
            </a:fld>
            <a:endParaRPr lang="en-US" dirty="0"/>
          </a:p>
        </p:txBody>
      </p:sp>
    </p:spTree>
    <p:extLst>
      <p:ext uri="{BB962C8B-B14F-4D97-AF65-F5344CB8AC3E}">
        <p14:creationId xmlns:p14="http://schemas.microsoft.com/office/powerpoint/2010/main" val="3752159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246" tIns="44122" rIns="88246" bIns="44122" numCol="1" anchor="t"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3314868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195F64-F9F8-4100-B951-38330A4E4DE5}" type="slidenum">
              <a:rPr lang="en-US"/>
              <a:pPr/>
              <a:t>2</a:t>
            </a:fld>
            <a:endParaRPr lang="en-US" dirty="0"/>
          </a:p>
        </p:txBody>
      </p:sp>
      <p:sp>
        <p:nvSpPr>
          <p:cNvPr id="1589250" name="Rectangle 2"/>
          <p:cNvSpPr>
            <a:spLocks noGrp="1" noRot="1" noChangeAspect="1" noChangeArrowheads="1" noTextEdit="1"/>
          </p:cNvSpPr>
          <p:nvPr>
            <p:ph type="sldImg"/>
          </p:nvPr>
        </p:nvSpPr>
        <p:spPr>
          <a:xfrm>
            <a:off x="1184275" y="696913"/>
            <a:ext cx="4654550" cy="3490912"/>
          </a:xfrm>
          <a:ln/>
        </p:spPr>
      </p:sp>
      <p:sp>
        <p:nvSpPr>
          <p:cNvPr id="1589251" name="Rectangle 3"/>
          <p:cNvSpPr>
            <a:spLocks noGrp="1" noChangeArrowheads="1"/>
          </p:cNvSpPr>
          <p:nvPr>
            <p:ph type="body" idx="1"/>
          </p:nvPr>
        </p:nvSpPr>
        <p:spPr>
          <a:xfrm>
            <a:off x="936415" y="4422404"/>
            <a:ext cx="5150273" cy="4190255"/>
          </a:xfrm>
        </p:spPr>
        <p:txBody>
          <a:bodyPr/>
          <a:lstStyle/>
          <a:p>
            <a:endParaRPr lang="en-US" dirty="0"/>
          </a:p>
        </p:txBody>
      </p:sp>
    </p:spTree>
    <p:extLst>
      <p:ext uri="{BB962C8B-B14F-4D97-AF65-F5344CB8AC3E}">
        <p14:creationId xmlns:p14="http://schemas.microsoft.com/office/powerpoint/2010/main" val="3439688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195F64-F9F8-4100-B951-38330A4E4DE5}" type="slidenum">
              <a:rPr lang="en-US"/>
              <a:pPr/>
              <a:t>3</a:t>
            </a:fld>
            <a:endParaRPr lang="en-US" dirty="0"/>
          </a:p>
        </p:txBody>
      </p:sp>
      <p:sp>
        <p:nvSpPr>
          <p:cNvPr id="1589250" name="Rectangle 2"/>
          <p:cNvSpPr>
            <a:spLocks noGrp="1" noRot="1" noChangeAspect="1" noChangeArrowheads="1" noTextEdit="1"/>
          </p:cNvSpPr>
          <p:nvPr>
            <p:ph type="sldImg"/>
          </p:nvPr>
        </p:nvSpPr>
        <p:spPr>
          <a:xfrm>
            <a:off x="1184275" y="696913"/>
            <a:ext cx="4654550" cy="3490912"/>
          </a:xfrm>
          <a:ln/>
        </p:spPr>
      </p:sp>
      <p:sp>
        <p:nvSpPr>
          <p:cNvPr id="1589251" name="Rectangle 3"/>
          <p:cNvSpPr>
            <a:spLocks noGrp="1" noChangeArrowheads="1"/>
          </p:cNvSpPr>
          <p:nvPr>
            <p:ph type="body" idx="1"/>
          </p:nvPr>
        </p:nvSpPr>
        <p:spPr>
          <a:xfrm>
            <a:off x="936415" y="4422404"/>
            <a:ext cx="5150273" cy="4190255"/>
          </a:xfrm>
        </p:spPr>
        <p:txBody>
          <a:bodyPr/>
          <a:lstStyle/>
          <a:p>
            <a:endParaRPr lang="en-US" dirty="0"/>
          </a:p>
        </p:txBody>
      </p:sp>
    </p:spTree>
    <p:extLst>
      <p:ext uri="{BB962C8B-B14F-4D97-AF65-F5344CB8AC3E}">
        <p14:creationId xmlns:p14="http://schemas.microsoft.com/office/powerpoint/2010/main" val="102498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76E67E20-B925-4F05-AE8C-086E9A1F3839}" type="slidenum">
              <a:rPr lang="en-US"/>
              <a:pPr/>
              <a:t>4</a:t>
            </a:fld>
            <a:endParaRPr lang="en-US" dirty="0"/>
          </a:p>
        </p:txBody>
      </p:sp>
      <p:sp>
        <p:nvSpPr>
          <p:cNvPr id="54477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544771" name="Rectangle 3"/>
          <p:cNvSpPr>
            <a:spLocks noGrp="1" noChangeArrowheads="1"/>
          </p:cNvSpPr>
          <p:nvPr>
            <p:ph type="body" idx="1"/>
          </p:nvPr>
        </p:nvSpPr>
        <p:spPr/>
        <p:txBody>
          <a:bodyPr/>
          <a:lstStyle/>
          <a:p>
            <a:pPr>
              <a:defRPr/>
            </a:pPr>
            <a:endParaRPr lang="en-US" dirty="0">
              <a:ea typeface="ＭＳ Ｐゴシック" charset="0"/>
            </a:endParaRPr>
          </a:p>
        </p:txBody>
      </p:sp>
    </p:spTree>
    <p:extLst>
      <p:ext uri="{BB962C8B-B14F-4D97-AF65-F5344CB8AC3E}">
        <p14:creationId xmlns:p14="http://schemas.microsoft.com/office/powerpoint/2010/main" val="882127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76E67E20-B925-4F05-AE8C-086E9A1F3839}" type="slidenum">
              <a:rPr lang="en-US"/>
              <a:pPr/>
              <a:t>5</a:t>
            </a:fld>
            <a:endParaRPr lang="en-US" dirty="0"/>
          </a:p>
        </p:txBody>
      </p:sp>
      <p:sp>
        <p:nvSpPr>
          <p:cNvPr id="54477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544771" name="Rectangle 3"/>
          <p:cNvSpPr>
            <a:spLocks noGrp="1" noChangeArrowheads="1"/>
          </p:cNvSpPr>
          <p:nvPr>
            <p:ph type="body" idx="1"/>
          </p:nvPr>
        </p:nvSpPr>
        <p:spPr/>
        <p:txBody>
          <a:bodyPr/>
          <a:lstStyle/>
          <a:p>
            <a:pPr>
              <a:defRPr/>
            </a:pPr>
            <a:endParaRPr lang="en-US" dirty="0">
              <a:ea typeface="ＭＳ Ｐゴシック" charset="0"/>
            </a:endParaRPr>
          </a:p>
        </p:txBody>
      </p:sp>
    </p:spTree>
    <p:extLst>
      <p:ext uri="{BB962C8B-B14F-4D97-AF65-F5344CB8AC3E}">
        <p14:creationId xmlns:p14="http://schemas.microsoft.com/office/powerpoint/2010/main" val="3798474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7</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119839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8</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2079278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9</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4171499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10</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3894597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11</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4124087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12</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377506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13</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3591425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14</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3111643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15</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4245139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16</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3168343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18</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64189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19</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3323283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20</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883429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21</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8664823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pPr fontAlgn="base">
                <a:spcBef>
                  <a:spcPct val="0"/>
                </a:spcBef>
                <a:spcAft>
                  <a:spcPct val="0"/>
                </a:spcAft>
              </a:pPr>
              <a:t>22</a:t>
            </a:fld>
            <a:endParaRPr lang="en-US" dirty="0"/>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328818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solidFill>
                  <a:prstClr val="black"/>
                </a:solidFill>
              </a:rPr>
              <a:pPr fontAlgn="base">
                <a:spcBef>
                  <a:spcPct val="0"/>
                </a:spcBef>
                <a:spcAft>
                  <a:spcPct val="0"/>
                </a:spcAft>
              </a:pPr>
              <a:t>23</a:t>
            </a:fld>
            <a:endParaRPr lang="en-US" dirty="0">
              <a:solidFill>
                <a:prstClr val="black"/>
              </a:solidFill>
            </a:endParaRPr>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1882904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solidFill>
                  <a:prstClr val="black"/>
                </a:solidFill>
              </a:rPr>
              <a:pPr fontAlgn="base">
                <a:spcBef>
                  <a:spcPct val="0"/>
                </a:spcBef>
                <a:spcAft>
                  <a:spcPct val="0"/>
                </a:spcAft>
              </a:pPr>
              <a:t>24</a:t>
            </a:fld>
            <a:endParaRPr lang="en-US" dirty="0">
              <a:solidFill>
                <a:prstClr val="black"/>
              </a:solidFill>
            </a:endParaRPr>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2899835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solidFill>
                  <a:prstClr val="black"/>
                </a:solidFill>
              </a:rPr>
              <a:pPr fontAlgn="base">
                <a:spcBef>
                  <a:spcPct val="0"/>
                </a:spcBef>
                <a:spcAft>
                  <a:spcPct val="0"/>
                </a:spcAft>
              </a:pPr>
              <a:t>25</a:t>
            </a:fld>
            <a:endParaRPr lang="en-US" dirty="0">
              <a:solidFill>
                <a:prstClr val="black"/>
              </a:solidFill>
            </a:endParaRPr>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2759455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solidFill>
                  <a:prstClr val="black"/>
                </a:solidFill>
              </a:rPr>
              <a:pPr fontAlgn="base">
                <a:spcBef>
                  <a:spcPct val="0"/>
                </a:spcBef>
                <a:spcAft>
                  <a:spcPct val="0"/>
                </a:spcAft>
              </a:pPr>
              <a:t>26</a:t>
            </a:fld>
            <a:endParaRPr lang="en-US" dirty="0">
              <a:solidFill>
                <a:prstClr val="black"/>
              </a:solidFill>
            </a:endParaRPr>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644153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solidFill>
                  <a:prstClr val="black"/>
                </a:solidFill>
              </a:rPr>
              <a:pPr fontAlgn="base">
                <a:spcBef>
                  <a:spcPct val="0"/>
                </a:spcBef>
                <a:spcAft>
                  <a:spcPct val="0"/>
                </a:spcAft>
              </a:pPr>
              <a:t>27</a:t>
            </a:fld>
            <a:endParaRPr lang="en-US" dirty="0">
              <a:solidFill>
                <a:prstClr val="black"/>
              </a:solidFill>
            </a:endParaRPr>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1525527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solidFill>
                  <a:prstClr val="black"/>
                </a:solidFill>
              </a:rPr>
              <a:pPr fontAlgn="base">
                <a:spcBef>
                  <a:spcPct val="0"/>
                </a:spcBef>
                <a:spcAft>
                  <a:spcPct val="0"/>
                </a:spcAft>
              </a:pPr>
              <a:t>28</a:t>
            </a:fld>
            <a:endParaRPr lang="en-US" dirty="0">
              <a:solidFill>
                <a:prstClr val="black"/>
              </a:solidFill>
            </a:endParaRPr>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13468473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solidFill>
                  <a:prstClr val="black"/>
                </a:solidFill>
              </a:rPr>
              <a:pPr fontAlgn="base">
                <a:spcBef>
                  <a:spcPct val="0"/>
                </a:spcBef>
                <a:spcAft>
                  <a:spcPct val="0"/>
                </a:spcAft>
              </a:pPr>
              <a:t>29</a:t>
            </a:fld>
            <a:endParaRPr lang="en-US" dirty="0">
              <a:solidFill>
                <a:prstClr val="black"/>
              </a:solidFill>
            </a:endParaRPr>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3668157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72DABF-61C2-4847-ABA8-FCFD38BAC068}" type="slidenum">
              <a:rPr lang="en-US">
                <a:solidFill>
                  <a:prstClr val="black"/>
                </a:solidFill>
              </a:rPr>
              <a:pPr fontAlgn="base">
                <a:spcBef>
                  <a:spcPct val="0"/>
                </a:spcBef>
                <a:spcAft>
                  <a:spcPct val="0"/>
                </a:spcAft>
              </a:pPr>
              <a:t>30</a:t>
            </a:fld>
            <a:endParaRPr lang="en-US" dirty="0">
              <a:solidFill>
                <a:prstClr val="black"/>
              </a:solidFill>
            </a:endParaRPr>
          </a:p>
        </p:txBody>
      </p:sp>
      <p:sp>
        <p:nvSpPr>
          <p:cNvPr id="91139"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3941873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F743019-90F5-4864-ABB3-4CA08D5D0E23}"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2C6F499-8695-4467-AD4D-04C1A376013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7466582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dirty="0"/>
              <a:t>Click to edit Master title style</a:t>
            </a:r>
          </a:p>
        </p:txBody>
      </p:sp>
      <p:sp>
        <p:nvSpPr>
          <p:cNvPr id="4" name="Date Placeholder 3"/>
          <p:cNvSpPr>
            <a:spLocks noGrp="1"/>
          </p:cNvSpPr>
          <p:nvPr>
            <p:ph type="dt" sz="half" idx="10"/>
          </p:nvPr>
        </p:nvSpPr>
        <p:spPr/>
        <p:txBody>
          <a:bodyPr/>
          <a:lstStyle>
            <a:lvl1pPr>
              <a:defRPr/>
            </a:lvl1pPr>
          </a:lstStyle>
          <a:p>
            <a:pPr>
              <a:defRPr/>
            </a:pPr>
            <a:fld id="{F8207B45-44EC-4B13-9DCD-26F356ED3E19}"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35BB660-08E6-4657-AE96-201DC8DE273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88558569"/>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C807FA1-8D52-40C7-9723-AD5901EAAE64}"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D60C9DC-F9B3-4376-8927-F64D5FF9C26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5148756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8922118-21F4-45E3-AAAA-30B4620A1CC3}"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B9BD380-6FFC-4B44-BCF1-AF4EF597597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88450771"/>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99C1B34-56F4-4D3B-B646-3ADB31B5FE65}"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FE60D2FC-7D5D-4454-8135-CF02FB9908B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16868367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EB12C04-5289-45A4-8260-F6C92A613F47}"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36B63BF-712E-4106-BC3D-96C2788A7F8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0805382"/>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DB703DC-5118-44FC-BD66-301D4DB8308D}"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CBF2A88-F5F1-4DFA-8488-2A78E5889F5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60344850"/>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3BEC38-6ED7-47C6-9BE5-B952FE7AF1C6}"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59AC604-FFD3-419B-9DDC-B4CB891A566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25536252"/>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D1D14B1-5274-4226-97D2-44E48C37705D}"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63FAF19-D3BA-4DB2-9058-2D32AB61385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89619938"/>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4966280-4AA8-4FBB-A9CF-42264388C270}"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3F34E04-8A6A-48CC-AD85-4898659DCC4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1120310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74187C2-C2FB-43F7-8948-E9E5E29C1E45}"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7AB578B-F703-40AB-9427-F30D4F550D9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33857974"/>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3" name="Date Placeholder 2"/>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dirty="0">
                <a:latin typeface="+mn-lt"/>
              </a:defRPr>
            </a:lvl1pPr>
          </a:lstStyle>
          <a:p>
            <a:pPr>
              <a:defRPr/>
            </a:pPr>
            <a:endParaRPr lang="en-US" dirty="0"/>
          </a:p>
        </p:txBody>
      </p:sp>
      <p:sp>
        <p:nvSpPr>
          <p:cNvPr id="4" name="Footer Placeholder 3"/>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defRPr>
            </a:lvl1pPr>
          </a:lstStyle>
          <a:p>
            <a:pPr>
              <a:defRPr/>
            </a:pPr>
            <a:endParaRPr lang="en-US" dirty="0"/>
          </a:p>
        </p:txBody>
      </p:sp>
    </p:spTree>
    <p:extLst>
      <p:ext uri="{BB962C8B-B14F-4D97-AF65-F5344CB8AC3E}">
        <p14:creationId xmlns:p14="http://schemas.microsoft.com/office/powerpoint/2010/main" val="1257909800"/>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0" y="6477000"/>
            <a:ext cx="9144000" cy="381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6" name="Title Placeholder 1"/>
          <p:cNvSpPr>
            <a:spLocks noGrp="1"/>
          </p:cNvSpPr>
          <p:nvPr>
            <p:ph type="title"/>
          </p:nvPr>
        </p:nvSpPr>
        <p:spPr bwMode="auto">
          <a:xfrm>
            <a:off x="914400" y="212865"/>
            <a:ext cx="640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914399" y="1417637"/>
            <a:ext cx="729573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5DF537-A6F0-4903-90DA-77B1961276D8}" type="datetimeFigureOut">
              <a:rPr lang="en-US">
                <a:solidFill>
                  <a:prstClr val="black">
                    <a:tint val="75000"/>
                  </a:prstClr>
                </a:solidFill>
              </a:rPr>
              <a:pPr>
                <a:defRPr/>
              </a:pPr>
              <a:t>7/13/2017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CC331C8-D12D-40AD-AF56-D2B5F0E2E14F}" type="slidenum">
              <a:rPr lang="en-US">
                <a:solidFill>
                  <a:prstClr val="black">
                    <a:tint val="75000"/>
                  </a:prstClr>
                </a:solidFill>
              </a:rPr>
              <a:pPr>
                <a:defRPr/>
              </a:pPr>
              <a:t>‹#›</a:t>
            </a:fld>
            <a:endParaRPr lang="en-US" dirty="0">
              <a:solidFill>
                <a:prstClr val="black">
                  <a:tint val="75000"/>
                </a:prstClr>
              </a:solidFill>
            </a:endParaRPr>
          </a:p>
        </p:txBody>
      </p:sp>
      <p:sp>
        <p:nvSpPr>
          <p:cNvPr id="1033" name="Slide Number Placeholder 3"/>
          <p:cNvSpPr txBox="1">
            <a:spLocks/>
          </p:cNvSpPr>
          <p:nvPr userDrawn="1"/>
        </p:nvSpPr>
        <p:spPr bwMode="auto">
          <a:xfrm>
            <a:off x="8610600" y="6477001"/>
            <a:ext cx="533400" cy="381000"/>
          </a:xfrm>
          <a:prstGeom prst="rect">
            <a:avLst/>
          </a:prstGeom>
          <a:noFill/>
          <a:ln>
            <a:noFill/>
          </a:ln>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B2FAF52-A8C0-428D-B0BB-FA81FD3C01EA}" type="slidenum">
              <a:rPr lang="en-US" sz="1200" b="0" smtClean="0">
                <a:solidFill>
                  <a:schemeClr val="bg1"/>
                </a:solidFill>
                <a:latin typeface="Trebuchet MS" panose="020B0603020202020204" pitchFamily="34" charset="0"/>
                <a:cs typeface="Arial" charset="0"/>
              </a:rPr>
              <a:pPr algn="ctr" fontAlgn="base">
                <a:spcBef>
                  <a:spcPct val="0"/>
                </a:spcBef>
                <a:spcAft>
                  <a:spcPct val="0"/>
                </a:spcAft>
                <a:defRPr/>
              </a:pPr>
              <a:t>‹#›</a:t>
            </a:fld>
            <a:endParaRPr lang="en-US" sz="1200" b="0" dirty="0">
              <a:solidFill>
                <a:schemeClr val="bg1"/>
              </a:solidFill>
              <a:latin typeface="Trebuchet MS" panose="020B0603020202020204" pitchFamily="34" charset="0"/>
              <a:cs typeface="Arial" charset="0"/>
            </a:endParaRPr>
          </a:p>
        </p:txBody>
      </p:sp>
      <p:cxnSp>
        <p:nvCxnSpPr>
          <p:cNvPr id="11" name="Straight Connector 10"/>
          <p:cNvCxnSpPr/>
          <p:nvPr userDrawn="1"/>
        </p:nvCxnSpPr>
        <p:spPr>
          <a:xfrm>
            <a:off x="0" y="670065"/>
            <a:ext cx="7162800" cy="0"/>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pic>
        <p:nvPicPr>
          <p:cNvPr id="14" name="Picture 2" descr="C:\Original\Stroudwater Resources - Desktop\Template and Logo\Logo\Stroudwater logo blue.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315200" y="403698"/>
            <a:ext cx="1621450" cy="358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7093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fade/>
  </p:transition>
  <p:txStyles>
    <p:titleStyle>
      <a:lvl1pPr algn="l" rtl="0" eaLnBrk="0" fontAlgn="base" hangingPunct="0">
        <a:spcBef>
          <a:spcPct val="0"/>
        </a:spcBef>
        <a:spcAft>
          <a:spcPct val="0"/>
        </a:spcAft>
        <a:defRPr sz="2800" kern="1200">
          <a:solidFill>
            <a:schemeClr val="tx1"/>
          </a:solidFill>
          <a:latin typeface="Gill Sans MT" pitchFamily="34" charset="0"/>
          <a:ea typeface="Verdana" pitchFamily="34" charset="0"/>
          <a:cs typeface="Verdana" pitchFamily="34" charset="0"/>
        </a:defRPr>
      </a:lvl1pPr>
      <a:lvl2pPr algn="l" rtl="0" eaLnBrk="0" fontAlgn="base" hangingPunct="0">
        <a:spcBef>
          <a:spcPct val="0"/>
        </a:spcBef>
        <a:spcAft>
          <a:spcPct val="0"/>
        </a:spcAft>
        <a:defRPr sz="2000">
          <a:solidFill>
            <a:schemeClr val="tx1"/>
          </a:solidFill>
          <a:latin typeface="Arial" charset="0"/>
        </a:defRPr>
      </a:lvl2pPr>
      <a:lvl3pPr algn="l" rtl="0" eaLnBrk="0" fontAlgn="base" hangingPunct="0">
        <a:spcBef>
          <a:spcPct val="0"/>
        </a:spcBef>
        <a:spcAft>
          <a:spcPct val="0"/>
        </a:spcAft>
        <a:defRPr sz="2000">
          <a:solidFill>
            <a:schemeClr val="tx1"/>
          </a:solidFill>
          <a:latin typeface="Arial" charset="0"/>
        </a:defRPr>
      </a:lvl3pPr>
      <a:lvl4pPr algn="l" rtl="0" eaLnBrk="0" fontAlgn="base" hangingPunct="0">
        <a:spcBef>
          <a:spcPct val="0"/>
        </a:spcBef>
        <a:spcAft>
          <a:spcPct val="0"/>
        </a:spcAft>
        <a:defRPr sz="2000">
          <a:solidFill>
            <a:schemeClr val="tx1"/>
          </a:solidFill>
          <a:latin typeface="Arial" charset="0"/>
        </a:defRPr>
      </a:lvl4pPr>
      <a:lvl5pPr algn="l" rtl="0" eaLnBrk="0" fontAlgn="base" hangingPunct="0">
        <a:spcBef>
          <a:spcPct val="0"/>
        </a:spcBef>
        <a:spcAft>
          <a:spcPct val="0"/>
        </a:spcAft>
        <a:defRPr sz="2000">
          <a:solidFill>
            <a:schemeClr val="tx1"/>
          </a:solidFill>
          <a:latin typeface="Arial" charset="0"/>
        </a:defRPr>
      </a:lvl5pPr>
      <a:lvl6pPr marL="457200" algn="l" rtl="0" fontAlgn="base">
        <a:spcBef>
          <a:spcPct val="0"/>
        </a:spcBef>
        <a:spcAft>
          <a:spcPct val="0"/>
        </a:spcAft>
        <a:defRPr sz="2000">
          <a:solidFill>
            <a:schemeClr val="tx1"/>
          </a:solidFill>
          <a:latin typeface="Arial" charset="0"/>
        </a:defRPr>
      </a:lvl6pPr>
      <a:lvl7pPr marL="914400" algn="l" rtl="0" fontAlgn="base">
        <a:spcBef>
          <a:spcPct val="0"/>
        </a:spcBef>
        <a:spcAft>
          <a:spcPct val="0"/>
        </a:spcAft>
        <a:defRPr sz="2000">
          <a:solidFill>
            <a:schemeClr val="tx1"/>
          </a:solidFill>
          <a:latin typeface="Arial" charset="0"/>
        </a:defRPr>
      </a:lvl7pPr>
      <a:lvl8pPr marL="1371600" algn="l" rtl="0" fontAlgn="base">
        <a:spcBef>
          <a:spcPct val="0"/>
        </a:spcBef>
        <a:spcAft>
          <a:spcPct val="0"/>
        </a:spcAft>
        <a:defRPr sz="2000">
          <a:solidFill>
            <a:schemeClr val="tx1"/>
          </a:solidFill>
          <a:latin typeface="Arial" charset="0"/>
        </a:defRPr>
      </a:lvl8pPr>
      <a:lvl9pPr marL="1828800" algn="l" rtl="0" fontAlgn="base">
        <a:spcBef>
          <a:spcPct val="0"/>
        </a:spcBef>
        <a:spcAft>
          <a:spcPct val="0"/>
        </a:spcAft>
        <a:defRPr sz="2000">
          <a:solidFill>
            <a:schemeClr val="tx1"/>
          </a:solidFill>
          <a:latin typeface="Arial" charset="0"/>
        </a:defRPr>
      </a:lvl9pPr>
    </p:titleStyle>
    <p:bodyStyle>
      <a:lvl1pPr marL="342900" indent="-342900" algn="l" rtl="0" eaLnBrk="0" fontAlgn="base" hangingPunct="0">
        <a:spcBef>
          <a:spcPct val="20000"/>
        </a:spcBef>
        <a:spcAft>
          <a:spcPct val="0"/>
        </a:spcAft>
        <a:buClrTx/>
        <a:buFont typeface="Arial" pitchFamily="34" charset="0"/>
        <a:buChar char="•"/>
        <a:defRPr sz="1800" kern="1200">
          <a:solidFill>
            <a:schemeClr val="tx1"/>
          </a:solidFill>
          <a:latin typeface="+mj-lt"/>
          <a:ea typeface="Verdana" pitchFamily="34" charset="0"/>
          <a:cs typeface="Verdana" pitchFamily="34" charset="0"/>
        </a:defRPr>
      </a:lvl1pPr>
      <a:lvl2pPr marL="742950" indent="-285750" algn="l" rtl="0" eaLnBrk="0" fontAlgn="base" hangingPunct="0">
        <a:spcBef>
          <a:spcPct val="20000"/>
        </a:spcBef>
        <a:spcAft>
          <a:spcPct val="0"/>
        </a:spcAft>
        <a:buClrTx/>
        <a:buFont typeface="Arial" pitchFamily="34" charset="0"/>
        <a:buChar char="•"/>
        <a:defRPr sz="1600" kern="1200">
          <a:solidFill>
            <a:schemeClr val="tx1"/>
          </a:solidFill>
          <a:latin typeface="+mj-lt"/>
          <a:ea typeface="Verdana" pitchFamily="34" charset="0"/>
          <a:cs typeface="Verdana" pitchFamily="34" charset="0"/>
        </a:defRPr>
      </a:lvl2pPr>
      <a:lvl3pPr marL="1143000" indent="-228600" algn="l" rtl="0" eaLnBrk="0" fontAlgn="base" hangingPunct="0">
        <a:spcBef>
          <a:spcPct val="20000"/>
        </a:spcBef>
        <a:spcAft>
          <a:spcPct val="0"/>
        </a:spcAft>
        <a:buClrTx/>
        <a:buFont typeface="Arial" pitchFamily="34" charset="0"/>
        <a:buChar char="•"/>
        <a:defRPr sz="1400" kern="1200">
          <a:solidFill>
            <a:schemeClr val="tx1"/>
          </a:solidFill>
          <a:latin typeface="+mj-lt"/>
          <a:ea typeface="Verdana" pitchFamily="34" charset="0"/>
          <a:cs typeface="Verdana" pitchFamily="34" charset="0"/>
        </a:defRPr>
      </a:lvl3pPr>
      <a:lvl4pPr marL="1600200" indent="-228600" algn="l" rtl="0" eaLnBrk="0" fontAlgn="base" hangingPunct="0">
        <a:spcBef>
          <a:spcPct val="20000"/>
        </a:spcBef>
        <a:spcAft>
          <a:spcPct val="0"/>
        </a:spcAft>
        <a:buClrTx/>
        <a:buFont typeface="Arial" pitchFamily="34" charset="0"/>
        <a:buChar char="•"/>
        <a:defRPr sz="1400" kern="1200">
          <a:solidFill>
            <a:schemeClr val="tx1"/>
          </a:solidFill>
          <a:latin typeface="+mj-lt"/>
          <a:ea typeface="Verdana" pitchFamily="34" charset="0"/>
          <a:cs typeface="Verdana" pitchFamily="34" charset="0"/>
        </a:defRPr>
      </a:lvl4pPr>
      <a:lvl5pPr marL="2057400" indent="-228600" algn="l" rtl="0" eaLnBrk="0" fontAlgn="base" hangingPunct="0">
        <a:spcBef>
          <a:spcPct val="20000"/>
        </a:spcBef>
        <a:spcAft>
          <a:spcPct val="0"/>
        </a:spcAft>
        <a:buClrTx/>
        <a:buFont typeface="Arial" pitchFamily="34" charset="0"/>
        <a:buChar char="•"/>
        <a:defRPr sz="1400" kern="1200">
          <a:solidFill>
            <a:schemeClr val="tx1"/>
          </a:solidFill>
          <a:latin typeface="+mj-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20.emf"/></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9" name="Title 10"/>
          <p:cNvSpPr>
            <a:spLocks noGrp="1"/>
          </p:cNvSpPr>
          <p:nvPr>
            <p:ph type="ctrTitle"/>
          </p:nvPr>
        </p:nvSpPr>
        <p:spPr>
          <a:xfrm>
            <a:off x="0" y="2780219"/>
            <a:ext cx="9148763" cy="1029781"/>
          </a:xfrm>
          <a:solidFill>
            <a:schemeClr val="tx2">
              <a:lumMod val="75000"/>
            </a:schemeClr>
          </a:solidFill>
          <a:ln>
            <a:solidFill>
              <a:schemeClr val="tx2"/>
            </a:solidFill>
          </a:ln>
        </p:spPr>
        <p:txBody>
          <a:bodyPr>
            <a:noAutofit/>
          </a:bodyPr>
          <a:lstStyle/>
          <a:p>
            <a:pPr algn="ctr"/>
            <a:r>
              <a:rPr lang="en-US" sz="3000" dirty="0">
                <a:solidFill>
                  <a:schemeClr val="bg1"/>
                </a:solidFill>
                <a:latin typeface="Trebuchet MS" panose="020B0603020202020204" pitchFamily="34" charset="0"/>
              </a:rPr>
              <a:t>Strategic, Financial, and Operational Assessment</a:t>
            </a:r>
          </a:p>
        </p:txBody>
      </p:sp>
      <p:pic>
        <p:nvPicPr>
          <p:cNvPr id="3075" name="Picture 2" descr="spa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7463" y="2438400"/>
            <a:ext cx="1028700"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3" descr="spa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263" y="2438400"/>
            <a:ext cx="1017587"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4" descr="spa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1063" y="2438400"/>
            <a:ext cx="1028700"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8"/>
          <p:cNvSpPr>
            <a:spLocks noChangeArrowheads="1"/>
          </p:cNvSpPr>
          <p:nvPr/>
        </p:nvSpPr>
        <p:spPr bwMode="auto">
          <a:xfrm>
            <a:off x="1524000" y="5257800"/>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lnSpc>
                <a:spcPct val="90000"/>
              </a:lnSpc>
              <a:spcBef>
                <a:spcPct val="30000"/>
              </a:spcBef>
              <a:tabLst>
                <a:tab pos="914400" algn="l"/>
              </a:tabLst>
            </a:pPr>
            <a:endParaRPr lang="en-US" sz="2400" dirty="0">
              <a:latin typeface="Times New Roman" pitchFamily="18" charset="0"/>
            </a:endParaRPr>
          </a:p>
        </p:txBody>
      </p:sp>
      <p:sp>
        <p:nvSpPr>
          <p:cNvPr id="10" name="Subtitle 12"/>
          <p:cNvSpPr>
            <a:spLocks noGrp="1"/>
          </p:cNvSpPr>
          <p:nvPr/>
        </p:nvSpPr>
        <p:spPr>
          <a:xfrm>
            <a:off x="20420" y="4572000"/>
            <a:ext cx="8858686" cy="12573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000" kern="1200">
                <a:solidFill>
                  <a:schemeClr val="tx1">
                    <a:tint val="75000"/>
                  </a:schemeClr>
                </a:solidFill>
                <a:latin typeface="Verdana" pitchFamily="34" charset="0"/>
                <a:ea typeface="+mn-ea"/>
                <a:cs typeface="+mn-cs"/>
              </a:defRPr>
            </a:lvl1pPr>
            <a:lvl2pPr marL="457200" indent="0" algn="ctr" defTabSz="914400" rtl="0" eaLnBrk="1" latinLnBrk="0" hangingPunct="1">
              <a:spcBef>
                <a:spcPct val="20000"/>
              </a:spcBef>
              <a:buFont typeface="Arial" pitchFamily="34" charset="0"/>
              <a:buNone/>
              <a:defRPr sz="2000" kern="1200">
                <a:solidFill>
                  <a:schemeClr val="tx1">
                    <a:tint val="75000"/>
                  </a:schemeClr>
                </a:solidFill>
                <a:latin typeface="Verdana" pitchFamily="34" charset="0"/>
                <a:ea typeface="+mn-ea"/>
                <a:cs typeface="+mn-cs"/>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Verdana" pitchFamily="34" charset="0"/>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Verdana" pitchFamily="34" charset="0"/>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Verdana"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spcBef>
                <a:spcPts val="800"/>
              </a:spcBef>
            </a:pPr>
            <a:r>
              <a:rPr lang="en-US" sz="1800" dirty="0">
                <a:solidFill>
                  <a:schemeClr val="tx1"/>
                </a:solidFill>
                <a:latin typeface="Trebuchet MS" panose="020B0603020202020204" pitchFamily="34" charset="0"/>
              </a:rPr>
              <a:t>  	 </a:t>
            </a:r>
          </a:p>
          <a:p>
            <a:pPr algn="r">
              <a:spcBef>
                <a:spcPts val="800"/>
              </a:spcBef>
            </a:pPr>
            <a:r>
              <a:rPr lang="en-US" sz="1800" dirty="0">
                <a:solidFill>
                  <a:schemeClr val="tx1"/>
                </a:solidFill>
                <a:latin typeface="Trebuchet MS" panose="020B0603020202020204" pitchFamily="34" charset="0"/>
              </a:rPr>
              <a:t>Report Date:  July 13, 2017</a:t>
            </a:r>
          </a:p>
          <a:p>
            <a:pPr algn="r">
              <a:spcBef>
                <a:spcPts val="800"/>
              </a:spcBef>
            </a:pPr>
            <a:endParaRPr lang="en-US" sz="3200" dirty="0">
              <a:solidFill>
                <a:schemeClr val="tx1"/>
              </a:solidFill>
              <a:latin typeface="Trebuchet MS" panose="020B0603020202020204" pitchFamily="34" charset="0"/>
            </a:endParaRPr>
          </a:p>
          <a:p>
            <a:pPr algn="r">
              <a:spcBef>
                <a:spcPts val="800"/>
              </a:spcBef>
            </a:pPr>
            <a:r>
              <a:rPr lang="en-US" sz="1800" dirty="0">
                <a:solidFill>
                  <a:schemeClr val="tx1"/>
                </a:solidFill>
                <a:latin typeface="Trebuchet MS" panose="020B0603020202020204" pitchFamily="34" charset="0"/>
              </a:rPr>
              <a:t>Eric Shell, MBA, CPA</a:t>
            </a:r>
          </a:p>
          <a:p>
            <a:pPr algn="r">
              <a:spcBef>
                <a:spcPts val="800"/>
              </a:spcBef>
            </a:pPr>
            <a:r>
              <a:rPr lang="en-US" sz="1800" dirty="0">
                <a:solidFill>
                  <a:schemeClr val="tx1"/>
                </a:solidFill>
                <a:latin typeface="Trebuchet MS" panose="020B0603020202020204" pitchFamily="34" charset="0"/>
              </a:rPr>
              <a:t>Jonathan Pantenburg, MHA</a:t>
            </a:r>
          </a:p>
          <a:p>
            <a:pPr>
              <a:spcBef>
                <a:spcPts val="800"/>
              </a:spcBef>
            </a:pPr>
            <a:endParaRPr lang="en-US" sz="1600" dirty="0">
              <a:solidFill>
                <a:schemeClr val="tx1"/>
              </a:solidFill>
              <a:latin typeface="Trebuchet MS" panose="020B0603020202020204" pitchFamily="34" charset="0"/>
            </a:endParaRPr>
          </a:p>
          <a:p>
            <a:pPr algn="r">
              <a:spcBef>
                <a:spcPts val="0"/>
              </a:spcBef>
            </a:pPr>
            <a:endParaRPr lang="en-US" sz="1800" dirty="0">
              <a:solidFill>
                <a:schemeClr val="tx1"/>
              </a:solidFill>
              <a:latin typeface="Trebuchet MS" panose="020B0603020202020204" pitchFamily="34" charset="0"/>
              <a:cs typeface="Arial" pitchFamily="34" charset="0"/>
            </a:endParaRPr>
          </a:p>
          <a:p>
            <a:pPr algn="r">
              <a:spcBef>
                <a:spcPts val="0"/>
              </a:spcBef>
            </a:pPr>
            <a:endParaRPr lang="en-US" sz="1800" dirty="0">
              <a:solidFill>
                <a:schemeClr val="tx1"/>
              </a:solidFill>
              <a:latin typeface="Trebuchet MS" panose="020B0603020202020204" pitchFamily="34" charset="0"/>
              <a:cs typeface="Arial" pitchFamily="34" charset="0"/>
            </a:endParaRPr>
          </a:p>
        </p:txBody>
      </p:sp>
      <p:pic>
        <p:nvPicPr>
          <p:cNvPr id="11" name="Picture 2" descr="C:\Original\Stroudwater Resources - Desktop\Template and Logo\Logo\Stroudwater logo blu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5838497"/>
            <a:ext cx="3554182" cy="7853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600" y="228600"/>
            <a:ext cx="4154214" cy="2362200"/>
          </a:xfrm>
          <a:prstGeom prst="rect">
            <a:avLst/>
          </a:prstGeom>
        </p:spPr>
      </p:pic>
    </p:spTree>
    <p:extLst>
      <p:ext uri="{BB962C8B-B14F-4D97-AF65-F5344CB8AC3E}">
        <p14:creationId xmlns:p14="http://schemas.microsoft.com/office/powerpoint/2010/main" val="4031973090"/>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8226" name="Rectangle 2"/>
          <p:cNvSpPr>
            <a:spLocks noGrp="1" noChangeArrowheads="1"/>
          </p:cNvSpPr>
          <p:nvPr>
            <p:ph idx="1"/>
          </p:nvPr>
        </p:nvSpPr>
        <p:spPr>
          <a:xfrm>
            <a:off x="256032" y="850392"/>
            <a:ext cx="8659368" cy="5392208"/>
          </a:xfrm>
        </p:spPr>
        <p:txBody>
          <a:bodyPr>
            <a:noAutofit/>
          </a:bodyPr>
          <a:lstStyle/>
          <a:p>
            <a:pPr marL="285750" lvl="1">
              <a:lnSpc>
                <a:spcPct val="90000"/>
              </a:lnSpc>
              <a:spcBef>
                <a:spcPts val="600"/>
              </a:spcBef>
              <a:spcAft>
                <a:spcPts val="0"/>
              </a:spcAft>
            </a:pPr>
            <a:r>
              <a:rPr lang="en-US" dirty="0">
                <a:latin typeface="+mn-lt"/>
              </a:rPr>
              <a:t>Sitka Community Hospital (SCH) is an 12-bed Critical Access Hospital (CAH) with an attached 15-bed skilled nursing facility, </a:t>
            </a:r>
            <a:r>
              <a:rPr lang="en-US" dirty="0">
                <a:latin typeface="+mn-lt"/>
                <a:cs typeface="Calibri"/>
              </a:rPr>
              <a:t>providing acute care, long-term care, primary care, emergency medicine, surgery, and related outpatient ancillary services to the residents </a:t>
            </a:r>
            <a:r>
              <a:rPr lang="en-US" dirty="0">
                <a:latin typeface="+mn-lt"/>
              </a:rPr>
              <a:t>of Sitka, Alaska</a:t>
            </a:r>
          </a:p>
          <a:p>
            <a:pPr marL="685800" lvl="2">
              <a:lnSpc>
                <a:spcPct val="90000"/>
              </a:lnSpc>
              <a:spcBef>
                <a:spcPts val="600"/>
              </a:spcBef>
              <a:spcAft>
                <a:spcPts val="0"/>
              </a:spcAft>
            </a:pPr>
            <a:r>
              <a:rPr lang="en-US" dirty="0">
                <a:latin typeface="+mn-lt"/>
              </a:rPr>
              <a:t>SCH is a municipal general hospital, governed by a Board of Directors appointed by the Assembly of the City and Borough of Sitka, AK, and is a component unit of the City and Borough</a:t>
            </a:r>
          </a:p>
          <a:p>
            <a:pPr marL="285750" lvl="1" indent="-282575">
              <a:lnSpc>
                <a:spcPct val="90000"/>
              </a:lnSpc>
              <a:spcBef>
                <a:spcPts val="600"/>
              </a:spcBef>
              <a:spcAft>
                <a:spcPts val="0"/>
              </a:spcAft>
            </a:pPr>
            <a:r>
              <a:rPr lang="en-US" dirty="0">
                <a:latin typeface="+mn-lt"/>
              </a:rPr>
              <a:t>In 2016, SCH and the Southeast Regional Health Consortium (SEARHC), a non-profit tribal health consortium of 18 Native communities, looked to establish a long-term vision for service delivery within the region</a:t>
            </a:r>
          </a:p>
          <a:p>
            <a:pPr marL="685800" lvl="2" indent="-282575">
              <a:lnSpc>
                <a:spcPct val="90000"/>
              </a:lnSpc>
              <a:spcBef>
                <a:spcPts val="600"/>
              </a:spcBef>
              <a:spcAft>
                <a:spcPts val="0"/>
              </a:spcAft>
            </a:pPr>
            <a:r>
              <a:rPr lang="en-US" dirty="0">
                <a:latin typeface="+mn-lt"/>
              </a:rPr>
              <a:t>As part of the process, an independent consultant was engaged to evaluate options for improved alignment </a:t>
            </a:r>
          </a:p>
          <a:p>
            <a:pPr marL="1143000" lvl="3" indent="-282575">
              <a:lnSpc>
                <a:spcPct val="90000"/>
              </a:lnSpc>
              <a:spcBef>
                <a:spcPts val="600"/>
              </a:spcBef>
              <a:spcAft>
                <a:spcPts val="0"/>
              </a:spcAft>
            </a:pPr>
            <a:r>
              <a:rPr lang="en-US" dirty="0">
                <a:latin typeface="+mn-lt"/>
              </a:rPr>
              <a:t>Options evaluated included status quo, joint venture, and merger</a:t>
            </a:r>
          </a:p>
          <a:p>
            <a:pPr marL="1143000" lvl="3" indent="-282575">
              <a:lnSpc>
                <a:spcPct val="90000"/>
              </a:lnSpc>
              <a:spcBef>
                <a:spcPts val="600"/>
              </a:spcBef>
              <a:spcAft>
                <a:spcPts val="0"/>
              </a:spcAft>
            </a:pPr>
            <a:r>
              <a:rPr lang="en-US" dirty="0">
                <a:latin typeface="+mn-lt"/>
              </a:rPr>
              <a:t>Consultant recommended merger as the preferred option for alignment and recommended SEARHC submit a merger proposal for the Sitka Assembly to review</a:t>
            </a:r>
          </a:p>
          <a:p>
            <a:pPr marL="1600200" lvl="4" indent="-282575">
              <a:lnSpc>
                <a:spcPct val="90000"/>
              </a:lnSpc>
              <a:spcBef>
                <a:spcPts val="600"/>
              </a:spcBef>
              <a:spcAft>
                <a:spcPts val="0"/>
              </a:spcAft>
            </a:pPr>
            <a:r>
              <a:rPr lang="en-US" dirty="0">
                <a:latin typeface="+mn-lt"/>
              </a:rPr>
              <a:t>Merger proposal was submitted by SEARHC to city Assembly in May 2017</a:t>
            </a:r>
          </a:p>
          <a:p>
            <a:pPr marL="285750" lvl="1" indent="-282575">
              <a:lnSpc>
                <a:spcPct val="90000"/>
              </a:lnSpc>
              <a:spcBef>
                <a:spcPts val="600"/>
              </a:spcBef>
              <a:spcAft>
                <a:spcPts val="0"/>
              </a:spcAft>
            </a:pPr>
            <a:r>
              <a:rPr lang="en-US" sz="1600" dirty="0">
                <a:latin typeface="+mn-lt"/>
              </a:rPr>
              <a:t>SCH engaged Stroudwater to </a:t>
            </a:r>
            <a:r>
              <a:rPr lang="en-US" dirty="0">
                <a:latin typeface="+mn-lt"/>
              </a:rPr>
              <a:t>evaluate market, operational, and financial opportunities to solidify the position of the hospital within the region and assess the ability of SCH to sustain operations under the current organizational structure, with the potential for a more improved collaboration between SCH and SEARHC</a:t>
            </a:r>
          </a:p>
          <a:p>
            <a:pPr marL="685800" lvl="2" indent="-282575">
              <a:lnSpc>
                <a:spcPct val="90000"/>
              </a:lnSpc>
              <a:spcBef>
                <a:spcPts val="600"/>
              </a:spcBef>
              <a:spcAft>
                <a:spcPts val="0"/>
              </a:spcAft>
            </a:pPr>
            <a:r>
              <a:rPr lang="en-US" dirty="0">
                <a:latin typeface="+mn-lt"/>
              </a:rPr>
              <a:t>In addition, Stroudwater created a 10-year financial proforma that approximates the financial position of the organization based on revenue and expense fluctuations</a:t>
            </a:r>
          </a:p>
          <a:p>
            <a:pPr marL="685800" lvl="2" indent="-282575">
              <a:lnSpc>
                <a:spcPct val="90000"/>
              </a:lnSpc>
              <a:spcBef>
                <a:spcPts val="600"/>
              </a:spcBef>
              <a:spcAft>
                <a:spcPts val="0"/>
              </a:spcAft>
            </a:pPr>
            <a:r>
              <a:rPr lang="en-US" dirty="0">
                <a:latin typeface="+mn-lt"/>
              </a:rPr>
              <a:t>SEARHC has no obligation to collaborate and thus collaborative initiatives between SEARHC and SCH must be mutually beneficial </a:t>
            </a:r>
          </a:p>
          <a:p>
            <a:pPr marL="285750" lvl="2" indent="-282575">
              <a:spcBef>
                <a:spcPts val="0"/>
              </a:spcBef>
              <a:spcAft>
                <a:spcPts val="600"/>
              </a:spcAft>
            </a:pPr>
            <a:endParaRPr lang="en-US" dirty="0">
              <a:latin typeface="+mn-lt"/>
            </a:endParaRPr>
          </a:p>
        </p:txBody>
      </p:sp>
      <p:sp>
        <p:nvSpPr>
          <p:cNvPr id="9" name="Title 1"/>
          <p:cNvSpPr txBox="1">
            <a:spLocks/>
          </p:cNvSpPr>
          <p:nvPr/>
        </p:nvSpPr>
        <p:spPr>
          <a:xfrm>
            <a:off x="381000" y="152400"/>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Overview</a:t>
            </a:r>
          </a:p>
        </p:txBody>
      </p:sp>
    </p:spTree>
    <p:extLst>
      <p:ext uri="{BB962C8B-B14F-4D97-AF65-F5344CB8AC3E}">
        <p14:creationId xmlns:p14="http://schemas.microsoft.com/office/powerpoint/2010/main" val="376341355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8226" name="Rectangle 2"/>
          <p:cNvSpPr>
            <a:spLocks noGrp="1" noChangeArrowheads="1"/>
          </p:cNvSpPr>
          <p:nvPr>
            <p:ph idx="1"/>
          </p:nvPr>
        </p:nvSpPr>
        <p:spPr>
          <a:xfrm>
            <a:off x="256032" y="850392"/>
            <a:ext cx="8659368" cy="5392208"/>
          </a:xfrm>
        </p:spPr>
        <p:txBody>
          <a:bodyPr>
            <a:noAutofit/>
          </a:bodyPr>
          <a:lstStyle/>
          <a:p>
            <a:pPr marL="285750" lvl="1">
              <a:lnSpc>
                <a:spcPct val="90000"/>
              </a:lnSpc>
              <a:spcBef>
                <a:spcPts val="600"/>
              </a:spcBef>
              <a:spcAft>
                <a:spcPts val="0"/>
              </a:spcAft>
            </a:pPr>
            <a:r>
              <a:rPr lang="en-US" dirty="0">
                <a:latin typeface="+mn-lt"/>
              </a:rPr>
              <a:t>Based upon our analysis of the data provided and financial modeling we performed, SCH is in a position to generate positive operating margin and improved financial liquidity and to fund ongoing capital requirements through the following opportunities:</a:t>
            </a:r>
          </a:p>
          <a:p>
            <a:pPr marL="285750" lvl="1">
              <a:lnSpc>
                <a:spcPct val="90000"/>
              </a:lnSpc>
              <a:spcBef>
                <a:spcPts val="600"/>
              </a:spcBef>
              <a:spcAft>
                <a:spcPts val="0"/>
              </a:spcAft>
            </a:pPr>
            <a:endParaRPr lang="en-US" dirty="0">
              <a:latin typeface="+mn-lt"/>
            </a:endParaRPr>
          </a:p>
          <a:p>
            <a:pPr marL="285750" lvl="1">
              <a:lnSpc>
                <a:spcPct val="90000"/>
              </a:lnSpc>
              <a:spcBef>
                <a:spcPts val="600"/>
              </a:spcBef>
              <a:spcAft>
                <a:spcPts val="0"/>
              </a:spcAft>
            </a:pPr>
            <a:endParaRPr lang="en-US" dirty="0">
              <a:latin typeface="+mn-lt"/>
            </a:endParaRPr>
          </a:p>
          <a:p>
            <a:pPr marL="285750" lvl="1">
              <a:lnSpc>
                <a:spcPct val="90000"/>
              </a:lnSpc>
              <a:spcBef>
                <a:spcPts val="600"/>
              </a:spcBef>
              <a:spcAft>
                <a:spcPts val="0"/>
              </a:spcAft>
            </a:pPr>
            <a:endParaRPr lang="en-US" dirty="0">
              <a:latin typeface="+mn-lt"/>
            </a:endParaRPr>
          </a:p>
          <a:p>
            <a:pPr marL="285750" lvl="1">
              <a:lnSpc>
                <a:spcPct val="90000"/>
              </a:lnSpc>
              <a:spcBef>
                <a:spcPts val="600"/>
              </a:spcBef>
              <a:spcAft>
                <a:spcPts val="0"/>
              </a:spcAft>
            </a:pPr>
            <a:endParaRPr lang="en-US" dirty="0">
              <a:latin typeface="+mn-lt"/>
            </a:endParaRPr>
          </a:p>
          <a:p>
            <a:pPr marL="285750" lvl="1">
              <a:lnSpc>
                <a:spcPct val="90000"/>
              </a:lnSpc>
              <a:spcBef>
                <a:spcPts val="600"/>
              </a:spcBef>
              <a:spcAft>
                <a:spcPts val="0"/>
              </a:spcAft>
            </a:pPr>
            <a:endParaRPr lang="en-US" dirty="0">
              <a:latin typeface="+mn-lt"/>
            </a:endParaRPr>
          </a:p>
          <a:p>
            <a:pPr marL="285750" lvl="1">
              <a:lnSpc>
                <a:spcPct val="90000"/>
              </a:lnSpc>
              <a:spcBef>
                <a:spcPts val="600"/>
              </a:spcBef>
              <a:spcAft>
                <a:spcPts val="0"/>
              </a:spcAft>
            </a:pPr>
            <a:endParaRPr lang="en-US" dirty="0">
              <a:latin typeface="+mn-lt"/>
            </a:endParaRPr>
          </a:p>
          <a:p>
            <a:pPr marL="285750" lvl="1">
              <a:lnSpc>
                <a:spcPct val="90000"/>
              </a:lnSpc>
              <a:spcBef>
                <a:spcPts val="600"/>
              </a:spcBef>
              <a:spcAft>
                <a:spcPts val="0"/>
              </a:spcAft>
            </a:pPr>
            <a:endParaRPr lang="en-US" dirty="0">
              <a:latin typeface="+mn-lt"/>
            </a:endParaRPr>
          </a:p>
          <a:p>
            <a:pPr marL="285750" lvl="1">
              <a:lnSpc>
                <a:spcPct val="90000"/>
              </a:lnSpc>
              <a:spcBef>
                <a:spcPts val="600"/>
              </a:spcBef>
              <a:spcAft>
                <a:spcPts val="0"/>
              </a:spcAft>
            </a:pPr>
            <a:r>
              <a:rPr lang="en-US" dirty="0">
                <a:latin typeface="+mn-lt"/>
              </a:rPr>
              <a:t>Stroudwater also modeled the following for capital projects at SCH:</a:t>
            </a:r>
          </a:p>
          <a:p>
            <a:pPr marL="742950" lvl="2" indent="-285750">
              <a:lnSpc>
                <a:spcPct val="90000"/>
              </a:lnSpc>
              <a:spcBef>
                <a:spcPts val="600"/>
              </a:spcBef>
              <a:spcAft>
                <a:spcPts val="0"/>
              </a:spcAft>
            </a:pPr>
            <a:r>
              <a:rPr lang="en-US" dirty="0">
                <a:latin typeface="+mn-lt"/>
              </a:rPr>
              <a:t>Transition to the Cerner EHR in FY19</a:t>
            </a:r>
          </a:p>
          <a:p>
            <a:pPr marL="742950" lvl="2" indent="-285750">
              <a:lnSpc>
                <a:spcPct val="90000"/>
              </a:lnSpc>
              <a:spcBef>
                <a:spcPts val="600"/>
              </a:spcBef>
              <a:spcAft>
                <a:spcPts val="0"/>
              </a:spcAft>
            </a:pPr>
            <a:r>
              <a:rPr lang="en-US" dirty="0">
                <a:latin typeface="+mn-lt"/>
              </a:rPr>
              <a:t>$550K per year for facility repairs, renovations, and equipment</a:t>
            </a:r>
          </a:p>
          <a:p>
            <a:pPr marL="285750" lvl="1">
              <a:lnSpc>
                <a:spcPct val="80000"/>
              </a:lnSpc>
              <a:spcBef>
                <a:spcPts val="600"/>
              </a:spcBef>
              <a:spcAft>
                <a:spcPts val="0"/>
              </a:spcAft>
            </a:pPr>
            <a:r>
              <a:rPr lang="en-US" dirty="0">
                <a:latin typeface="+mn-lt"/>
              </a:rPr>
              <a:t>Implementing all of the recommendations detailed in the financial modeling section of this report would improve both the net income and cash position by $2.4M per year on average or nearly $24M over the 10-year measured period which would strengthen financial performance, provide capital for reinvestment, and improve financial independence over the long term</a:t>
            </a:r>
          </a:p>
          <a:p>
            <a:pPr marL="742950" lvl="2" indent="-285750">
              <a:lnSpc>
                <a:spcPct val="80000"/>
              </a:lnSpc>
              <a:spcBef>
                <a:spcPts val="600"/>
              </a:spcBef>
              <a:spcAft>
                <a:spcPts val="0"/>
              </a:spcAft>
            </a:pPr>
            <a:r>
              <a:rPr lang="en-US" dirty="0">
                <a:latin typeface="+mn-lt"/>
              </a:rPr>
              <a:t>Please note that this report was based on our determination of the highest value opportunities for SCH as identified during the site visit and that additional opportunities may exist for performance improvement</a:t>
            </a:r>
          </a:p>
          <a:p>
            <a:pPr marL="285750" lvl="1">
              <a:spcBef>
                <a:spcPts val="600"/>
              </a:spcBef>
              <a:spcAft>
                <a:spcPts val="0"/>
              </a:spcAft>
              <a:buNone/>
            </a:pPr>
            <a:endParaRPr lang="en-US" dirty="0">
              <a:latin typeface="+mn-lt"/>
            </a:endParaRPr>
          </a:p>
          <a:p>
            <a:pPr marL="285750" lvl="1">
              <a:spcBef>
                <a:spcPts val="600"/>
              </a:spcBef>
              <a:spcAft>
                <a:spcPts val="0"/>
              </a:spcAft>
              <a:buNone/>
            </a:pPr>
            <a:r>
              <a:rPr lang="en-US" dirty="0">
                <a:latin typeface="+mn-lt"/>
              </a:rPr>
              <a:t> </a:t>
            </a:r>
          </a:p>
          <a:p>
            <a:pPr marL="285750" lvl="2" indent="-282575">
              <a:spcBef>
                <a:spcPts val="0"/>
              </a:spcBef>
              <a:spcAft>
                <a:spcPts val="600"/>
              </a:spcAft>
            </a:pPr>
            <a:endParaRPr lang="en-US" dirty="0">
              <a:latin typeface="+mn-lt"/>
            </a:endParaRPr>
          </a:p>
        </p:txBody>
      </p:sp>
      <p:sp>
        <p:nvSpPr>
          <p:cNvPr id="9" name="Title 1"/>
          <p:cNvSpPr txBox="1">
            <a:spLocks/>
          </p:cNvSpPr>
          <p:nvPr/>
        </p:nvSpPr>
        <p:spPr>
          <a:xfrm>
            <a:off x="381000" y="152400"/>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Overview</a:t>
            </a:r>
          </a:p>
        </p:txBody>
      </p:sp>
      <p:pic>
        <p:nvPicPr>
          <p:cNvPr id="3" name="Picture 2">
            <a:extLst>
              <a:ext uri="{FF2B5EF4-FFF2-40B4-BE49-F238E27FC236}">
                <a16:creationId xmlns:a16="http://schemas.microsoft.com/office/drawing/2014/main" id="{FA13094A-F48A-4337-8820-E0657E2416CB}"/>
              </a:ext>
            </a:extLst>
          </p:cNvPr>
          <p:cNvPicPr>
            <a:picLocks noChangeAspect="1"/>
          </p:cNvPicPr>
          <p:nvPr/>
        </p:nvPicPr>
        <p:blipFill>
          <a:blip r:embed="rId3" cstate="print"/>
          <a:stretch>
            <a:fillRect/>
          </a:stretch>
        </p:blipFill>
        <p:spPr>
          <a:xfrm>
            <a:off x="1371601" y="1752600"/>
            <a:ext cx="6324600" cy="1857932"/>
          </a:xfrm>
          <a:prstGeom prst="rect">
            <a:avLst/>
          </a:prstGeom>
        </p:spPr>
      </p:pic>
      <p:sp>
        <p:nvSpPr>
          <p:cNvPr id="2" name="Rectangle 1">
            <a:extLst>
              <a:ext uri="{FF2B5EF4-FFF2-40B4-BE49-F238E27FC236}">
                <a16:creationId xmlns:a16="http://schemas.microsoft.com/office/drawing/2014/main" id="{24F087AB-4075-4266-8F12-7D911BBD6731}"/>
              </a:ext>
            </a:extLst>
          </p:cNvPr>
          <p:cNvSpPr/>
          <p:nvPr/>
        </p:nvSpPr>
        <p:spPr>
          <a:xfrm>
            <a:off x="1219200" y="3381580"/>
            <a:ext cx="6553200" cy="2577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8105811"/>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4" name="Rectangle 8"/>
          <p:cNvSpPr>
            <a:spLocks noGrp="1" noChangeArrowheads="1"/>
          </p:cNvSpPr>
          <p:nvPr>
            <p:ph type="body" idx="1"/>
          </p:nvPr>
        </p:nvSpPr>
        <p:spPr>
          <a:xfrm>
            <a:off x="256032" y="850392"/>
            <a:ext cx="8659368" cy="5562600"/>
          </a:xfrm>
        </p:spPr>
        <p:txBody>
          <a:bodyPr>
            <a:noAutofit/>
          </a:bodyPr>
          <a:lstStyle/>
          <a:p>
            <a:pPr marL="285750" indent="-285750" eaLnBrk="1" hangingPunct="1">
              <a:lnSpc>
                <a:spcPct val="90000"/>
              </a:lnSpc>
              <a:spcBef>
                <a:spcPts val="600"/>
              </a:spcBef>
              <a:defRPr/>
            </a:pPr>
            <a:r>
              <a:rPr lang="en-US" sz="1600" b="1" dirty="0">
                <a:latin typeface="+mn-lt"/>
              </a:rPr>
              <a:t>Overview</a:t>
            </a:r>
          </a:p>
          <a:p>
            <a:pPr lvl="1" eaLnBrk="1" hangingPunct="1">
              <a:lnSpc>
                <a:spcPct val="90000"/>
              </a:lnSpc>
              <a:spcBef>
                <a:spcPts val="600"/>
              </a:spcBef>
              <a:defRPr/>
            </a:pPr>
            <a:r>
              <a:rPr lang="en-US" dirty="0">
                <a:latin typeface="+mn-lt"/>
              </a:rPr>
              <a:t>SCH engaged Stroudwater to complete a strategic, financial, and operational assessment (SFOA) with financial modeling for the purposes of:</a:t>
            </a:r>
          </a:p>
          <a:p>
            <a:pPr marL="1200150" lvl="3" indent="-282575">
              <a:lnSpc>
                <a:spcPct val="90000"/>
              </a:lnSpc>
              <a:spcBef>
                <a:spcPts val="600"/>
              </a:spcBef>
              <a:defRPr/>
            </a:pPr>
            <a:r>
              <a:rPr lang="en-US" dirty="0">
                <a:latin typeface="+mn-lt"/>
              </a:rPr>
              <a:t>Answering financial, operational, and industry-specific questions presented by the Board and administration</a:t>
            </a:r>
          </a:p>
          <a:p>
            <a:pPr marL="1200150" lvl="3" indent="-282575">
              <a:lnSpc>
                <a:spcPct val="90000"/>
              </a:lnSpc>
              <a:spcBef>
                <a:spcPts val="600"/>
              </a:spcBef>
              <a:defRPr/>
            </a:pPr>
            <a:r>
              <a:rPr lang="en-US" dirty="0">
                <a:latin typeface="+mn-lt"/>
              </a:rPr>
              <a:t>Helping to identify top opportunities that will result in improved financial and operating performance</a:t>
            </a:r>
          </a:p>
          <a:p>
            <a:pPr marL="1200150" lvl="3" indent="-282575">
              <a:lnSpc>
                <a:spcPct val="90000"/>
              </a:lnSpc>
              <a:spcBef>
                <a:spcPts val="600"/>
              </a:spcBef>
              <a:defRPr/>
            </a:pPr>
            <a:r>
              <a:rPr lang="en-US" dirty="0">
                <a:latin typeface="+mn-lt"/>
              </a:rPr>
              <a:t>Projecting future financial performance based on various assumptions including, but not limited to, service expansion and or reduction, service delivery optimization, and organizational optimization</a:t>
            </a:r>
          </a:p>
          <a:p>
            <a:pPr marL="1200150" lvl="3" indent="-282575">
              <a:lnSpc>
                <a:spcPct val="90000"/>
              </a:lnSpc>
              <a:spcBef>
                <a:spcPts val="600"/>
              </a:spcBef>
              <a:defRPr/>
            </a:pPr>
            <a:r>
              <a:rPr lang="en-US" dirty="0">
                <a:latin typeface="+mn-lt"/>
              </a:rPr>
              <a:t>Best-positioning SCH for success in the rapidly evolving healthcare market, including new payment and delivery care models, and to promote value within a population health management system</a:t>
            </a:r>
          </a:p>
          <a:p>
            <a:pPr marL="285750" eaLnBrk="1" hangingPunct="1">
              <a:lnSpc>
                <a:spcPct val="90000"/>
              </a:lnSpc>
              <a:spcBef>
                <a:spcPts val="600"/>
              </a:spcBef>
              <a:defRPr/>
            </a:pPr>
            <a:r>
              <a:rPr lang="en-US" sz="1600" b="1" dirty="0">
                <a:latin typeface="+mn-lt"/>
              </a:rPr>
              <a:t>Purpose</a:t>
            </a:r>
          </a:p>
          <a:p>
            <a:pPr marL="742950" lvl="2" indent="-282575">
              <a:lnSpc>
                <a:spcPct val="90000"/>
              </a:lnSpc>
              <a:spcBef>
                <a:spcPts val="600"/>
              </a:spcBef>
            </a:pPr>
            <a:r>
              <a:rPr lang="en-US" sz="1600" dirty="0">
                <a:latin typeface="+mn-lt"/>
              </a:rPr>
              <a:t>To identify and financially model performance-improvement opportunities that will result in increased financial stability, with areas to address including:</a:t>
            </a:r>
          </a:p>
          <a:p>
            <a:pPr marL="1200150" lvl="3" indent="-282575">
              <a:lnSpc>
                <a:spcPct val="90000"/>
              </a:lnSpc>
              <a:spcBef>
                <a:spcPts val="600"/>
              </a:spcBef>
              <a:defRPr/>
            </a:pPr>
            <a:r>
              <a:rPr lang="en-US" dirty="0">
                <a:latin typeface="+mn-lt"/>
              </a:rPr>
              <a:t>Evaluation of historic/potential demand for clinical services</a:t>
            </a:r>
          </a:p>
          <a:p>
            <a:pPr marL="1200150" lvl="3" indent="-282575">
              <a:lnSpc>
                <a:spcPct val="90000"/>
              </a:lnSpc>
              <a:spcBef>
                <a:spcPts val="600"/>
              </a:spcBef>
              <a:defRPr/>
            </a:pPr>
            <a:r>
              <a:rPr lang="en-US" dirty="0">
                <a:latin typeface="+mn-lt"/>
              </a:rPr>
              <a:t>Identification of opportunities to appropriately address clinical service line gaps</a:t>
            </a:r>
          </a:p>
          <a:p>
            <a:pPr marL="1200150" lvl="3" indent="-282575">
              <a:lnSpc>
                <a:spcPct val="90000"/>
              </a:lnSpc>
              <a:spcBef>
                <a:spcPts val="600"/>
              </a:spcBef>
              <a:defRPr/>
            </a:pPr>
            <a:r>
              <a:rPr lang="en-US" dirty="0">
                <a:latin typeface="+mn-lt"/>
              </a:rPr>
              <a:t>Reimbursement and cash flow with emphasis on selected service lines </a:t>
            </a:r>
          </a:p>
          <a:p>
            <a:pPr marL="1200150" lvl="3" indent="-282575">
              <a:lnSpc>
                <a:spcPct val="90000"/>
              </a:lnSpc>
              <a:spcBef>
                <a:spcPts val="600"/>
              </a:spcBef>
              <a:defRPr/>
            </a:pPr>
            <a:r>
              <a:rPr lang="en-US" dirty="0">
                <a:latin typeface="+mn-lt"/>
              </a:rPr>
              <a:t>Hospital expense analysis</a:t>
            </a:r>
          </a:p>
          <a:p>
            <a:pPr marL="1200150" lvl="3" indent="-282575">
              <a:lnSpc>
                <a:spcPct val="90000"/>
              </a:lnSpc>
              <a:spcBef>
                <a:spcPts val="600"/>
              </a:spcBef>
              <a:defRPr/>
            </a:pPr>
            <a:r>
              <a:rPr lang="en-US" dirty="0">
                <a:latin typeface="+mn-lt"/>
              </a:rPr>
              <a:t>Organizational architecture and management principles</a:t>
            </a:r>
          </a:p>
          <a:p>
            <a:pPr marL="1200150" lvl="3" indent="-282575">
              <a:lnSpc>
                <a:spcPct val="90000"/>
              </a:lnSpc>
              <a:spcBef>
                <a:spcPts val="600"/>
              </a:spcBef>
              <a:defRPr/>
            </a:pPr>
            <a:r>
              <a:rPr lang="en-US" dirty="0">
                <a:latin typeface="+mn-lt"/>
              </a:rPr>
              <a:t>Strategic direction </a:t>
            </a:r>
          </a:p>
          <a:p>
            <a:pPr marL="285750" indent="-285750" eaLnBrk="1" hangingPunct="1">
              <a:lnSpc>
                <a:spcPct val="90000"/>
              </a:lnSpc>
              <a:spcBef>
                <a:spcPts val="600"/>
              </a:spcBef>
              <a:defRPr/>
            </a:pPr>
            <a:endParaRPr lang="en-US" sz="1050" dirty="0">
              <a:latin typeface="+mn-lt"/>
            </a:endParaRPr>
          </a:p>
        </p:txBody>
      </p:sp>
      <p:sp>
        <p:nvSpPr>
          <p:cNvPr id="8" name="Title 1"/>
          <p:cNvSpPr txBox="1">
            <a:spLocks/>
          </p:cNvSpPr>
          <p:nvPr/>
        </p:nvSpPr>
        <p:spPr>
          <a:xfrm>
            <a:off x="381000" y="152400"/>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Engagement Purpose &amp; Methodology</a:t>
            </a:r>
          </a:p>
        </p:txBody>
      </p:sp>
    </p:spTree>
    <p:extLst>
      <p:ext uri="{BB962C8B-B14F-4D97-AF65-F5344CB8AC3E}">
        <p14:creationId xmlns:p14="http://schemas.microsoft.com/office/powerpoint/2010/main" val="229960207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4" name="Rectangle 8"/>
          <p:cNvSpPr>
            <a:spLocks noGrp="1" noChangeArrowheads="1"/>
          </p:cNvSpPr>
          <p:nvPr>
            <p:ph type="body" idx="1"/>
          </p:nvPr>
        </p:nvSpPr>
        <p:spPr>
          <a:xfrm>
            <a:off x="256032" y="850392"/>
            <a:ext cx="8839200" cy="5562600"/>
          </a:xfrm>
        </p:spPr>
        <p:txBody>
          <a:bodyPr>
            <a:noAutofit/>
          </a:bodyPr>
          <a:lstStyle/>
          <a:p>
            <a:pPr marL="285750" indent="-285750" eaLnBrk="1" hangingPunct="1">
              <a:lnSpc>
                <a:spcPct val="90000"/>
              </a:lnSpc>
              <a:spcBef>
                <a:spcPts val="600"/>
              </a:spcBef>
              <a:defRPr/>
            </a:pPr>
            <a:r>
              <a:rPr lang="en-US" sz="1600" b="1" dirty="0">
                <a:latin typeface="+mn-lt"/>
              </a:rPr>
              <a:t>Methodology</a:t>
            </a:r>
          </a:p>
          <a:p>
            <a:pPr marL="742950" lvl="2" indent="-282575">
              <a:lnSpc>
                <a:spcPct val="90000"/>
              </a:lnSpc>
              <a:spcBef>
                <a:spcPts val="600"/>
              </a:spcBef>
              <a:defRPr/>
            </a:pPr>
            <a:r>
              <a:rPr lang="en-US" sz="1600" dirty="0">
                <a:latin typeface="+mn-lt"/>
              </a:rPr>
              <a:t>Gather and review pertinent market, clinical service line, and financial data, including:</a:t>
            </a:r>
          </a:p>
          <a:p>
            <a:pPr marL="1200150" lvl="3" indent="-282575">
              <a:lnSpc>
                <a:spcPct val="90000"/>
              </a:lnSpc>
              <a:spcBef>
                <a:spcPts val="600"/>
              </a:spcBef>
              <a:defRPr/>
            </a:pPr>
            <a:r>
              <a:rPr lang="en-US" dirty="0">
                <a:latin typeface="+mn-lt"/>
              </a:rPr>
              <a:t>Detailed inpatient utilization and outpatient data for all revenue centers</a:t>
            </a:r>
          </a:p>
          <a:p>
            <a:pPr marL="1200150" lvl="3" indent="-282575">
              <a:lnSpc>
                <a:spcPct val="90000"/>
              </a:lnSpc>
              <a:spcBef>
                <a:spcPts val="600"/>
              </a:spcBef>
              <a:defRPr/>
            </a:pPr>
            <a:r>
              <a:rPr lang="en-US" dirty="0">
                <a:latin typeface="+mn-lt"/>
              </a:rPr>
              <a:t>Clinic charges and visits by provider</a:t>
            </a:r>
          </a:p>
          <a:p>
            <a:pPr marL="1200150" lvl="3" indent="-282575">
              <a:lnSpc>
                <a:spcPct val="90000"/>
              </a:lnSpc>
              <a:spcBef>
                <a:spcPts val="600"/>
              </a:spcBef>
              <a:defRPr/>
            </a:pPr>
            <a:r>
              <a:rPr lang="en-US" dirty="0">
                <a:latin typeface="+mn-lt"/>
              </a:rPr>
              <a:t>Recently-filed cost reports</a:t>
            </a:r>
          </a:p>
          <a:p>
            <a:pPr marL="1200150" lvl="3" indent="-282575">
              <a:lnSpc>
                <a:spcPct val="90000"/>
              </a:lnSpc>
              <a:spcBef>
                <a:spcPts val="600"/>
              </a:spcBef>
              <a:defRPr/>
            </a:pPr>
            <a:r>
              <a:rPr lang="en-US" dirty="0">
                <a:latin typeface="+mn-lt"/>
              </a:rPr>
              <a:t>Audited financial statements and financial and utilization (inpatient and outpatient) projections</a:t>
            </a:r>
            <a:endParaRPr lang="en-US" sz="1600" dirty="0">
              <a:latin typeface="+mn-lt"/>
            </a:endParaRPr>
          </a:p>
          <a:p>
            <a:pPr marL="742950" lvl="2" indent="-282575">
              <a:lnSpc>
                <a:spcPct val="90000"/>
              </a:lnSpc>
              <a:spcBef>
                <a:spcPts val="600"/>
              </a:spcBef>
              <a:defRPr/>
            </a:pPr>
            <a:r>
              <a:rPr lang="en-US" sz="1600" dirty="0">
                <a:latin typeface="+mn-lt"/>
              </a:rPr>
              <a:t>Conduct an intensive two-day site visit</a:t>
            </a:r>
          </a:p>
          <a:p>
            <a:pPr marL="1200150" lvl="3" indent="-282575">
              <a:lnSpc>
                <a:spcPct val="90000"/>
              </a:lnSpc>
              <a:spcBef>
                <a:spcPts val="600"/>
              </a:spcBef>
              <a:defRPr/>
            </a:pPr>
            <a:r>
              <a:rPr lang="en-US" dirty="0">
                <a:latin typeface="+mn-lt"/>
              </a:rPr>
              <a:t>Meet with Board members to engage on strategic direction</a:t>
            </a:r>
          </a:p>
          <a:p>
            <a:pPr marL="1200150" lvl="3" indent="-282575">
              <a:lnSpc>
                <a:spcPct val="90000"/>
              </a:lnSpc>
              <a:spcBef>
                <a:spcPts val="600"/>
              </a:spcBef>
              <a:defRPr/>
            </a:pPr>
            <a:r>
              <a:rPr lang="en-US" dirty="0">
                <a:latin typeface="+mn-lt"/>
              </a:rPr>
              <a:t>Interview with CEO, CFO, COO, CNO, Chief of Medical Staff, senior leadership team members, clinical operational staff, and selected department managers</a:t>
            </a:r>
          </a:p>
          <a:p>
            <a:pPr marL="1200150" lvl="3" indent="-282575">
              <a:lnSpc>
                <a:spcPct val="90000"/>
              </a:lnSpc>
              <a:spcBef>
                <a:spcPts val="600"/>
              </a:spcBef>
              <a:defRPr/>
            </a:pPr>
            <a:r>
              <a:rPr lang="en-US" dirty="0">
                <a:latin typeface="+mn-lt"/>
              </a:rPr>
              <a:t>Preview findings and preliminary recommendations prior to site visit departure</a:t>
            </a:r>
          </a:p>
          <a:p>
            <a:pPr marL="742950" lvl="2" indent="-282575">
              <a:lnSpc>
                <a:spcPct val="90000"/>
              </a:lnSpc>
              <a:spcBef>
                <a:spcPts val="600"/>
              </a:spcBef>
              <a:defRPr/>
            </a:pPr>
            <a:r>
              <a:rPr lang="en-US" sz="1600" dirty="0">
                <a:latin typeface="+mn-lt"/>
              </a:rPr>
              <a:t>Complete a financial assessment for SCH </a:t>
            </a:r>
          </a:p>
          <a:p>
            <a:pPr marL="742950" lvl="2" indent="-282575">
              <a:lnSpc>
                <a:spcPct val="90000"/>
              </a:lnSpc>
              <a:spcBef>
                <a:spcPts val="600"/>
              </a:spcBef>
              <a:defRPr/>
            </a:pPr>
            <a:r>
              <a:rPr lang="en-US" sz="1600" dirty="0">
                <a:latin typeface="+mn-lt"/>
              </a:rPr>
              <a:t>Prepare final report and recommendations</a:t>
            </a:r>
          </a:p>
          <a:p>
            <a:pPr marL="742950" lvl="2" indent="-282575">
              <a:lnSpc>
                <a:spcPct val="90000"/>
              </a:lnSpc>
              <a:spcBef>
                <a:spcPts val="600"/>
              </a:spcBef>
              <a:defRPr/>
            </a:pPr>
            <a:r>
              <a:rPr lang="en-US" sz="1600" dirty="0">
                <a:latin typeface="+mn-lt"/>
              </a:rPr>
              <a:t>Action Planning</a:t>
            </a:r>
          </a:p>
          <a:p>
            <a:pPr marL="742950" lvl="2" indent="-282575">
              <a:lnSpc>
                <a:spcPct val="90000"/>
              </a:lnSpc>
              <a:spcBef>
                <a:spcPts val="600"/>
              </a:spcBef>
              <a:defRPr/>
            </a:pPr>
            <a:r>
              <a:rPr lang="en-US" sz="1600" dirty="0">
                <a:latin typeface="+mn-lt"/>
              </a:rPr>
              <a:t>Follow up as required</a:t>
            </a:r>
          </a:p>
          <a:p>
            <a:pPr marL="742950" lvl="2" indent="-282575">
              <a:lnSpc>
                <a:spcPct val="90000"/>
              </a:lnSpc>
              <a:spcBef>
                <a:spcPts val="600"/>
              </a:spcBef>
              <a:defRPr/>
            </a:pPr>
            <a:endParaRPr lang="en-US" sz="1600" dirty="0">
              <a:latin typeface="+mn-lt"/>
            </a:endParaRPr>
          </a:p>
          <a:p>
            <a:pPr marL="742950" lvl="2" indent="-282575">
              <a:lnSpc>
                <a:spcPct val="90000"/>
              </a:lnSpc>
              <a:spcBef>
                <a:spcPts val="600"/>
              </a:spcBef>
              <a:defRPr/>
            </a:pPr>
            <a:endParaRPr lang="en-US" sz="1600" dirty="0">
              <a:latin typeface="+mn-lt"/>
            </a:endParaRPr>
          </a:p>
          <a:p>
            <a:pPr marL="742950" lvl="2" indent="-282575">
              <a:lnSpc>
                <a:spcPct val="90000"/>
              </a:lnSpc>
              <a:spcBef>
                <a:spcPts val="600"/>
              </a:spcBef>
              <a:defRPr/>
            </a:pPr>
            <a:endParaRPr lang="en-US" sz="1200" dirty="0">
              <a:latin typeface="+mn-lt"/>
            </a:endParaRPr>
          </a:p>
          <a:p>
            <a:pPr marL="460375" lvl="2" indent="0">
              <a:lnSpc>
                <a:spcPct val="90000"/>
              </a:lnSpc>
              <a:spcBef>
                <a:spcPts val="600"/>
              </a:spcBef>
              <a:buNone/>
              <a:defRPr/>
            </a:pPr>
            <a:endParaRPr lang="en-US" sz="1600" dirty="0">
              <a:latin typeface="+mn-lt"/>
            </a:endParaRPr>
          </a:p>
        </p:txBody>
      </p:sp>
      <p:sp>
        <p:nvSpPr>
          <p:cNvPr id="8" name="Title 1"/>
          <p:cNvSpPr txBox="1">
            <a:spLocks/>
          </p:cNvSpPr>
          <p:nvPr/>
        </p:nvSpPr>
        <p:spPr>
          <a:xfrm>
            <a:off x="381000" y="152400"/>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Engagement Purpose &amp; Methodology</a:t>
            </a:r>
          </a:p>
        </p:txBody>
      </p:sp>
    </p:spTree>
    <p:extLst>
      <p:ext uri="{BB962C8B-B14F-4D97-AF65-F5344CB8AC3E}">
        <p14:creationId xmlns:p14="http://schemas.microsoft.com/office/powerpoint/2010/main" val="208991656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75000"/>
          </a:schemeClr>
        </a:solidFill>
        <a:effectLst/>
      </p:bgPr>
    </p:bg>
    <p:spTree>
      <p:nvGrpSpPr>
        <p:cNvPr id="1" name=""/>
        <p:cNvGrpSpPr/>
        <p:nvPr/>
      </p:nvGrpSpPr>
      <p:grpSpPr>
        <a:xfrm>
          <a:off x="0" y="0"/>
          <a:ext cx="0" cy="0"/>
          <a:chOff x="0" y="0"/>
          <a:chExt cx="0" cy="0"/>
        </a:xfrm>
      </p:grpSpPr>
      <p:sp>
        <p:nvSpPr>
          <p:cNvPr id="9" name="TextBox 8"/>
          <p:cNvSpPr txBox="1"/>
          <p:nvPr/>
        </p:nvSpPr>
        <p:spPr>
          <a:xfrm>
            <a:off x="0" y="3048000"/>
            <a:ext cx="9144000" cy="584775"/>
          </a:xfrm>
          <a:prstGeom prst="rect">
            <a:avLst/>
          </a:prstGeom>
          <a:noFill/>
        </p:spPr>
        <p:txBody>
          <a:bodyPr wrap="square" rtlCol="0">
            <a:spAutoFit/>
          </a:bodyPr>
          <a:lstStyle/>
          <a:p>
            <a:pPr algn="ctr"/>
            <a:r>
              <a:rPr lang="en-US" sz="3200" b="1" dirty="0">
                <a:solidFill>
                  <a:schemeClr val="bg1"/>
                </a:solidFill>
              </a:rPr>
              <a:t>FINANCIAL ASSESSMENT</a:t>
            </a:r>
          </a:p>
        </p:txBody>
      </p:sp>
    </p:spTree>
    <p:extLst>
      <p:ext uri="{BB962C8B-B14F-4D97-AF65-F5344CB8AC3E}">
        <p14:creationId xmlns:p14="http://schemas.microsoft.com/office/powerpoint/2010/main" val="333477419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Overview</a:t>
            </a:r>
            <a:endParaRPr lang="en-US" sz="1600" dirty="0"/>
          </a:p>
          <a:p>
            <a:pPr marL="742950" lvl="2" indent="-285750">
              <a:lnSpc>
                <a:spcPct val="90000"/>
              </a:lnSpc>
              <a:spcBef>
                <a:spcPts val="600"/>
              </a:spcBef>
              <a:buFont typeface="Arial" panose="020B0604020202020204" pitchFamily="34" charset="0"/>
              <a:buChar char="•"/>
            </a:pPr>
            <a:r>
              <a:rPr lang="en-US" sz="1600" dirty="0"/>
              <a:t>In order to project the future financial position of SCH, Stroudwater created a 10-year financial proforma which approximates the financial position of the organization based on revenue and expense fluctuations</a:t>
            </a:r>
          </a:p>
          <a:p>
            <a:pPr marL="1200150" lvl="3" indent="-285750">
              <a:lnSpc>
                <a:spcPct val="90000"/>
              </a:lnSpc>
              <a:spcBef>
                <a:spcPts val="600"/>
              </a:spcBef>
              <a:buFont typeface="Arial" panose="020B0604020202020204" pitchFamily="34" charset="0"/>
              <a:buChar char="•"/>
            </a:pPr>
            <a:r>
              <a:rPr lang="en-US" sz="1400" dirty="0"/>
              <a:t>Stroudwater used FY16 as the base year and FY17 – FY26 were forecast years</a:t>
            </a:r>
          </a:p>
          <a:p>
            <a:pPr marL="1657350" lvl="4" indent="-285750">
              <a:lnSpc>
                <a:spcPct val="90000"/>
              </a:lnSpc>
              <a:spcBef>
                <a:spcPts val="600"/>
              </a:spcBef>
              <a:buFont typeface="Arial" panose="020B0604020202020204" pitchFamily="34" charset="0"/>
              <a:buChar char="•"/>
            </a:pPr>
            <a:r>
              <a:rPr lang="en-US" sz="1400" dirty="0"/>
              <a:t>Since FY17 ended on June 30, 2017, assumptions and modeling will begin in FY18</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As part of the financial model, Stroudwater assessed the impact of each of the following scenarios with a “status quo” scenario at SCH:</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Cost Report improvements</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Long Term Care Bed Conversion to CAH Beds</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Elimination of OB program</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Reducing Surgery from 24/7 to scheduled surgeries M – F </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Clinic Optimization</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Volume Increases</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Addition of 340B</a:t>
            </a: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Financial Model</a:t>
            </a:r>
          </a:p>
        </p:txBody>
      </p:sp>
      <p:grpSp>
        <p:nvGrpSpPr>
          <p:cNvPr id="12" name="Group 11"/>
          <p:cNvGrpSpPr/>
          <p:nvPr/>
        </p:nvGrpSpPr>
        <p:grpSpPr>
          <a:xfrm>
            <a:off x="38933" y="19050"/>
            <a:ext cx="875468" cy="640080"/>
            <a:chOff x="7596921" y="0"/>
            <a:chExt cx="1561031" cy="1371600"/>
          </a:xfrm>
        </p:grpSpPr>
        <p:pic>
          <p:nvPicPr>
            <p:cNvPr id="13" name="Picture 12"/>
            <p:cNvPicPr>
              <a:picLocks noChangeAspect="1"/>
            </p:cNvPicPr>
            <p:nvPr/>
          </p:nvPicPr>
          <p:blipFill rotWithShape="1">
            <a:blip r:embed="rId3" cstate="print"/>
            <a:srcRect l="29936" t="4991" r="3636" b="7644"/>
            <a:stretch/>
          </p:blipFill>
          <p:spPr>
            <a:xfrm>
              <a:off x="7596921" y="0"/>
              <a:ext cx="1561031" cy="1371600"/>
            </a:xfrm>
            <a:prstGeom prst="rect">
              <a:avLst/>
            </a:prstGeom>
          </p:spPr>
        </p:pic>
        <p:sp>
          <p:nvSpPr>
            <p:cNvPr id="14" name="Oval 13"/>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380121865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56032" y="850392"/>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Assumptions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Stroudwater applied the following assumptions across all models to account for revenue and expense variation</a:t>
            </a:r>
          </a:p>
          <a:p>
            <a:pPr marL="1200150" lvl="2" indent="-285750" fontAlgn="base">
              <a:lnSpc>
                <a:spcPct val="90000"/>
              </a:lnSpc>
              <a:spcBef>
                <a:spcPts val="600"/>
              </a:spcBef>
              <a:buFont typeface="Arial" pitchFamily="34" charset="0"/>
              <a:buChar char="•"/>
              <a:defRPr/>
            </a:pPr>
            <a:r>
              <a:rPr lang="en-US" sz="1400" u="sng" dirty="0">
                <a:ea typeface="Verdana" pitchFamily="34" charset="0"/>
                <a:cs typeface="Verdana" pitchFamily="34" charset="0"/>
              </a:rPr>
              <a:t>Revenue Assumptions</a:t>
            </a:r>
            <a:r>
              <a:rPr lang="en-US" sz="1400" dirty="0">
                <a:ea typeface="Verdana" pitchFamily="34" charset="0"/>
                <a:cs typeface="Verdana" pitchFamily="34" charset="0"/>
              </a:rPr>
              <a:t>:</a:t>
            </a:r>
          </a:p>
          <a:p>
            <a:pPr marL="1657350" lvl="3" indent="-285750" fontAlgn="base">
              <a:lnSpc>
                <a:spcPct val="90000"/>
              </a:lnSpc>
              <a:spcBef>
                <a:spcPts val="600"/>
              </a:spcBef>
              <a:buFont typeface="Arial" pitchFamily="34" charset="0"/>
              <a:buChar char="•"/>
              <a:defRPr/>
            </a:pPr>
            <a:r>
              <a:rPr lang="en-US" sz="1400" dirty="0"/>
              <a:t>Prices increased by 2% per year starting in FY18</a:t>
            </a:r>
          </a:p>
          <a:p>
            <a:pPr marL="1657350" lvl="3" indent="-285750" fontAlgn="base">
              <a:lnSpc>
                <a:spcPct val="90000"/>
              </a:lnSpc>
              <a:spcBef>
                <a:spcPts val="600"/>
              </a:spcBef>
              <a:buFont typeface="Arial" pitchFamily="34" charset="0"/>
              <a:buChar char="•"/>
              <a:defRPr/>
            </a:pPr>
            <a:r>
              <a:rPr lang="en-US" sz="1400" dirty="0"/>
              <a:t>Bad Debt set at 2.25% of Gross Charges each year</a:t>
            </a:r>
          </a:p>
          <a:p>
            <a:pPr marL="1657350" lvl="3" indent="-285750" fontAlgn="base">
              <a:lnSpc>
                <a:spcPct val="90000"/>
              </a:lnSpc>
              <a:spcBef>
                <a:spcPts val="600"/>
              </a:spcBef>
              <a:buFont typeface="Arial" pitchFamily="34" charset="0"/>
              <a:buChar char="•"/>
              <a:defRPr/>
            </a:pPr>
            <a:r>
              <a:rPr lang="en-US" sz="1400" dirty="0"/>
              <a:t>Reimbursements:</a:t>
            </a:r>
          </a:p>
          <a:p>
            <a:pPr marL="2114550" lvl="4" indent="-285750" fontAlgn="base">
              <a:lnSpc>
                <a:spcPct val="90000"/>
              </a:lnSpc>
              <a:spcBef>
                <a:spcPts val="600"/>
              </a:spcBef>
              <a:buFont typeface="Arial" pitchFamily="34" charset="0"/>
              <a:buChar char="•"/>
              <a:defRPr/>
            </a:pPr>
            <a:r>
              <a:rPr lang="en-US" sz="1400" dirty="0"/>
              <a:t>Medicare reimbursements driven by cost-based reimbursement</a:t>
            </a:r>
          </a:p>
          <a:p>
            <a:pPr marL="2114550" lvl="4" indent="-285750" fontAlgn="base">
              <a:lnSpc>
                <a:spcPct val="90000"/>
              </a:lnSpc>
              <a:spcBef>
                <a:spcPts val="600"/>
              </a:spcBef>
              <a:buFont typeface="Arial" pitchFamily="34" charset="0"/>
              <a:buChar char="•"/>
              <a:defRPr/>
            </a:pPr>
            <a:r>
              <a:rPr lang="en-US" sz="1400" dirty="0"/>
              <a:t>Medicaid cost-based every 4</a:t>
            </a:r>
            <a:r>
              <a:rPr lang="en-US" sz="1400" baseline="30000" dirty="0"/>
              <a:t>th</a:t>
            </a:r>
            <a:r>
              <a:rPr lang="en-US" sz="1400" dirty="0"/>
              <a:t> year, then set increases each other year at 2%</a:t>
            </a:r>
          </a:p>
          <a:p>
            <a:pPr marL="2114550" lvl="4" indent="-285750" fontAlgn="base">
              <a:lnSpc>
                <a:spcPct val="90000"/>
              </a:lnSpc>
              <a:spcBef>
                <a:spcPts val="600"/>
              </a:spcBef>
              <a:buFont typeface="Arial" pitchFamily="34" charset="0"/>
              <a:buChar char="•"/>
              <a:defRPr/>
            </a:pPr>
            <a:r>
              <a:rPr lang="en-US" sz="1400" dirty="0"/>
              <a:t>All other payors set at 91.0% of charge in FY16, then increased 2% each year thereafter</a:t>
            </a:r>
          </a:p>
          <a:p>
            <a:pPr marL="2571750" lvl="5" indent="-285750" fontAlgn="base">
              <a:lnSpc>
                <a:spcPct val="90000"/>
              </a:lnSpc>
              <a:spcBef>
                <a:spcPts val="600"/>
              </a:spcBef>
              <a:buFont typeface="Arial" pitchFamily="34" charset="0"/>
              <a:buChar char="•"/>
              <a:defRPr/>
            </a:pPr>
            <a:r>
              <a:rPr lang="en-US" sz="1400" dirty="0"/>
              <a:t>Professional fees reimbursement set at 55% of charge, then increased 2% thereafter</a:t>
            </a:r>
          </a:p>
          <a:p>
            <a:pPr marL="1657350" lvl="3" indent="-285750" fontAlgn="base">
              <a:lnSpc>
                <a:spcPct val="90000"/>
              </a:lnSpc>
              <a:spcBef>
                <a:spcPts val="600"/>
              </a:spcBef>
              <a:buFont typeface="Arial" pitchFamily="34" charset="0"/>
              <a:buChar char="•"/>
              <a:defRPr/>
            </a:pPr>
            <a:r>
              <a:rPr lang="en-US" sz="1400" dirty="0"/>
              <a:t>Volumes remained constant from FY17 through FY26 unless stated otherwise in one of the subsequent scenarios</a:t>
            </a:r>
          </a:p>
          <a:p>
            <a:pPr marL="2114550" lvl="4" indent="-285750" fontAlgn="base">
              <a:lnSpc>
                <a:spcPct val="90000"/>
              </a:lnSpc>
              <a:spcBef>
                <a:spcPts val="600"/>
              </a:spcBef>
              <a:buFont typeface="Arial" pitchFamily="34" charset="0"/>
              <a:buChar char="•"/>
              <a:defRPr/>
            </a:pPr>
            <a:r>
              <a:rPr lang="en-US" sz="1400" dirty="0"/>
              <a:t>Actual volume fluctuations up or down will impact the financial performance of SCH</a:t>
            </a:r>
          </a:p>
          <a:p>
            <a:pPr marL="1657350" lvl="3" indent="-285750" fontAlgn="base">
              <a:lnSpc>
                <a:spcPct val="90000"/>
              </a:lnSpc>
              <a:spcBef>
                <a:spcPts val="600"/>
              </a:spcBef>
              <a:buFont typeface="Arial" pitchFamily="34" charset="0"/>
              <a:buChar char="•"/>
              <a:defRPr/>
            </a:pPr>
            <a:r>
              <a:rPr lang="en-US" sz="1400" dirty="0"/>
              <a:t>Other Operating Revenue: </a:t>
            </a:r>
          </a:p>
          <a:p>
            <a:pPr marL="2114550" lvl="4" indent="-285750" fontAlgn="base">
              <a:lnSpc>
                <a:spcPct val="90000"/>
              </a:lnSpc>
              <a:spcBef>
                <a:spcPts val="600"/>
              </a:spcBef>
              <a:buFont typeface="Arial" pitchFamily="34" charset="0"/>
              <a:buChar char="•"/>
              <a:defRPr/>
            </a:pPr>
            <a:r>
              <a:rPr lang="en-US" sz="1400" dirty="0"/>
              <a:t>Set at a fixed $399K per year</a:t>
            </a:r>
          </a:p>
          <a:p>
            <a:pPr marL="1657350" lvl="3" indent="-285750" fontAlgn="base">
              <a:lnSpc>
                <a:spcPct val="90000"/>
              </a:lnSpc>
              <a:spcBef>
                <a:spcPts val="600"/>
              </a:spcBef>
              <a:buFont typeface="Arial" pitchFamily="34" charset="0"/>
              <a:buChar char="•"/>
              <a:defRPr/>
            </a:pPr>
            <a:r>
              <a:rPr lang="en-US" sz="1400" dirty="0"/>
              <a:t>Non-Operating Revenue:</a:t>
            </a:r>
          </a:p>
          <a:p>
            <a:pPr marL="2114550" lvl="4" indent="-285750" fontAlgn="base">
              <a:lnSpc>
                <a:spcPct val="90000"/>
              </a:lnSpc>
              <a:spcBef>
                <a:spcPts val="600"/>
              </a:spcBef>
              <a:buFont typeface="Arial" pitchFamily="34" charset="0"/>
              <a:buChar char="•"/>
              <a:defRPr/>
            </a:pPr>
            <a:r>
              <a:rPr lang="en-US" sz="1400" dirty="0"/>
              <a:t>Tobacco Tax remained at $680k from FY17 through FY26</a:t>
            </a:r>
          </a:p>
          <a:p>
            <a:pPr marL="2114550" lvl="4" indent="-285750" fontAlgn="base">
              <a:lnSpc>
                <a:spcPct val="90000"/>
              </a:lnSpc>
              <a:spcBef>
                <a:spcPts val="600"/>
              </a:spcBef>
              <a:buFont typeface="Arial" pitchFamily="34" charset="0"/>
              <a:buChar char="•"/>
              <a:defRPr/>
            </a:pPr>
            <a:r>
              <a:rPr lang="en-US" sz="1400" dirty="0"/>
              <a:t>Sitka Support of Fixed Assets remained at $153K from FY17 through FY26</a:t>
            </a:r>
          </a:p>
          <a:p>
            <a:pPr marL="2114550" lvl="4" indent="-285750" fontAlgn="base">
              <a:lnSpc>
                <a:spcPct val="90000"/>
              </a:lnSpc>
              <a:spcBef>
                <a:spcPts val="600"/>
              </a:spcBef>
              <a:buFont typeface="Arial" pitchFamily="34" charset="0"/>
              <a:buChar char="•"/>
              <a:defRPr/>
            </a:pPr>
            <a:r>
              <a:rPr lang="en-US" sz="1400" dirty="0"/>
              <a:t>Interest Income set at 0.72% of the cash balance</a:t>
            </a:r>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Financial Model</a:t>
            </a:r>
          </a:p>
        </p:txBody>
      </p:sp>
      <p:grpSp>
        <p:nvGrpSpPr>
          <p:cNvPr id="12" name="Group 11"/>
          <p:cNvGrpSpPr/>
          <p:nvPr/>
        </p:nvGrpSpPr>
        <p:grpSpPr>
          <a:xfrm>
            <a:off x="38933" y="19050"/>
            <a:ext cx="875468" cy="640080"/>
            <a:chOff x="7596921" y="0"/>
            <a:chExt cx="1561031" cy="1371600"/>
          </a:xfrm>
        </p:grpSpPr>
        <p:pic>
          <p:nvPicPr>
            <p:cNvPr id="13" name="Picture 12"/>
            <p:cNvPicPr>
              <a:picLocks noChangeAspect="1"/>
            </p:cNvPicPr>
            <p:nvPr/>
          </p:nvPicPr>
          <p:blipFill rotWithShape="1">
            <a:blip r:embed="rId3" cstate="print"/>
            <a:srcRect l="29936" t="4991" r="3636" b="7644"/>
            <a:stretch/>
          </p:blipFill>
          <p:spPr>
            <a:xfrm>
              <a:off x="7596921" y="0"/>
              <a:ext cx="1561031" cy="1371600"/>
            </a:xfrm>
            <a:prstGeom prst="rect">
              <a:avLst/>
            </a:prstGeom>
          </p:spPr>
        </p:pic>
        <p:sp>
          <p:nvSpPr>
            <p:cNvPr id="14" name="Oval 13"/>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282746871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Assumptions (continued)</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Stroudwater applied the following assumptions across all models (continued)</a:t>
            </a:r>
            <a:endParaRPr lang="en-US" sz="1600" u="sng" dirty="0">
              <a:ea typeface="Verdana" pitchFamily="34" charset="0"/>
              <a:cs typeface="Verdana" pitchFamily="34" charset="0"/>
            </a:endParaRPr>
          </a:p>
          <a:p>
            <a:pPr marL="1200150" lvl="2" indent="-285750" fontAlgn="base">
              <a:lnSpc>
                <a:spcPct val="90000"/>
              </a:lnSpc>
              <a:spcBef>
                <a:spcPts val="600"/>
              </a:spcBef>
              <a:buFont typeface="Arial" pitchFamily="34" charset="0"/>
              <a:buChar char="•"/>
              <a:defRPr/>
            </a:pPr>
            <a:r>
              <a:rPr lang="en-US" sz="1400" u="sng" dirty="0">
                <a:ea typeface="Verdana" pitchFamily="34" charset="0"/>
                <a:cs typeface="Verdana" pitchFamily="34" charset="0"/>
              </a:rPr>
              <a:t>Expense Assumptions</a:t>
            </a:r>
            <a:r>
              <a:rPr lang="en-US" sz="1400" dirty="0">
                <a:ea typeface="Verdana" pitchFamily="34" charset="0"/>
                <a:cs typeface="Verdana" pitchFamily="34" charset="0"/>
              </a:rPr>
              <a:t>:</a:t>
            </a:r>
          </a:p>
          <a:p>
            <a:pPr marL="1657350" lvl="3" indent="-285750" fontAlgn="base">
              <a:lnSpc>
                <a:spcPct val="90000"/>
              </a:lnSpc>
              <a:spcBef>
                <a:spcPts val="600"/>
              </a:spcBef>
              <a:buFont typeface="Arial" pitchFamily="34" charset="0"/>
              <a:buChar char="•"/>
              <a:defRPr/>
            </a:pPr>
            <a:r>
              <a:rPr lang="en-US" sz="1400" dirty="0"/>
              <a:t>The following expenses were increased 2% each year from FY18 – FY26</a:t>
            </a:r>
          </a:p>
          <a:p>
            <a:pPr marL="2114550" lvl="4" indent="-285750" fontAlgn="base">
              <a:lnSpc>
                <a:spcPct val="90000"/>
              </a:lnSpc>
              <a:spcBef>
                <a:spcPts val="600"/>
              </a:spcBef>
              <a:buFont typeface="Arial" pitchFamily="34" charset="0"/>
              <a:buChar char="•"/>
              <a:defRPr/>
            </a:pPr>
            <a:r>
              <a:rPr lang="en-US" sz="1400" dirty="0"/>
              <a:t>Salaries &amp; Wages</a:t>
            </a:r>
          </a:p>
          <a:p>
            <a:pPr marL="2114550" lvl="4" indent="-285750" fontAlgn="base">
              <a:lnSpc>
                <a:spcPct val="90000"/>
              </a:lnSpc>
              <a:spcBef>
                <a:spcPts val="600"/>
              </a:spcBef>
              <a:buFont typeface="Arial" pitchFamily="34" charset="0"/>
              <a:buChar char="•"/>
              <a:defRPr/>
            </a:pPr>
            <a:r>
              <a:rPr lang="en-US" sz="1400" dirty="0"/>
              <a:t>Other Miscellaneous </a:t>
            </a:r>
          </a:p>
          <a:p>
            <a:pPr marL="1657350" lvl="3" indent="-285750" fontAlgn="base">
              <a:lnSpc>
                <a:spcPct val="90000"/>
              </a:lnSpc>
              <a:spcBef>
                <a:spcPts val="600"/>
              </a:spcBef>
              <a:buFont typeface="Arial" pitchFamily="34" charset="0"/>
              <a:buChar char="•"/>
              <a:defRPr/>
            </a:pPr>
            <a:r>
              <a:rPr lang="en-US" sz="1400" dirty="0"/>
              <a:t>The following expenses were increased 3% each year from FY18 – FY26</a:t>
            </a:r>
          </a:p>
          <a:p>
            <a:pPr marL="2114550" lvl="4" indent="-285750" fontAlgn="base">
              <a:lnSpc>
                <a:spcPct val="90000"/>
              </a:lnSpc>
              <a:spcBef>
                <a:spcPts val="600"/>
              </a:spcBef>
              <a:buFont typeface="Arial" pitchFamily="34" charset="0"/>
              <a:buChar char="•"/>
              <a:defRPr/>
            </a:pPr>
            <a:r>
              <a:rPr lang="en-US" sz="1400" dirty="0"/>
              <a:t>Supplies</a:t>
            </a:r>
          </a:p>
          <a:p>
            <a:pPr marL="2114550" lvl="4" indent="-285750" fontAlgn="base">
              <a:lnSpc>
                <a:spcPct val="90000"/>
              </a:lnSpc>
              <a:spcBef>
                <a:spcPts val="600"/>
              </a:spcBef>
              <a:buFont typeface="Arial" pitchFamily="34" charset="0"/>
              <a:buChar char="•"/>
              <a:defRPr/>
            </a:pPr>
            <a:r>
              <a:rPr lang="en-US" sz="1400" dirty="0"/>
              <a:t>Professional Fees</a:t>
            </a:r>
          </a:p>
          <a:p>
            <a:pPr marL="1657350" lvl="3" indent="-285750" fontAlgn="base">
              <a:lnSpc>
                <a:spcPct val="90000"/>
              </a:lnSpc>
              <a:spcBef>
                <a:spcPts val="600"/>
              </a:spcBef>
              <a:buFont typeface="Arial" pitchFamily="34" charset="0"/>
              <a:buChar char="•"/>
              <a:defRPr/>
            </a:pPr>
            <a:r>
              <a:rPr lang="en-US" sz="1400" dirty="0"/>
              <a:t>Benefit expense set at 52% of Salaries and Wages from FY18 – FY26 based on the following:</a:t>
            </a:r>
          </a:p>
          <a:p>
            <a:pPr marL="2114550" lvl="4" indent="-285750" fontAlgn="base">
              <a:lnSpc>
                <a:spcPct val="90000"/>
              </a:lnSpc>
              <a:spcBef>
                <a:spcPts val="600"/>
              </a:spcBef>
              <a:buFont typeface="Arial" pitchFamily="34" charset="0"/>
              <a:buChar char="•"/>
              <a:defRPr/>
            </a:pPr>
            <a:r>
              <a:rPr lang="en-US" sz="1400" dirty="0"/>
              <a:t>PERS benefit: 	22% per year</a:t>
            </a:r>
          </a:p>
          <a:p>
            <a:pPr marL="2114550" lvl="4" indent="-285750" fontAlgn="base">
              <a:lnSpc>
                <a:spcPct val="90000"/>
              </a:lnSpc>
              <a:spcBef>
                <a:spcPts val="600"/>
              </a:spcBef>
              <a:buFont typeface="Arial" pitchFamily="34" charset="0"/>
              <a:buChar char="•"/>
              <a:defRPr/>
            </a:pPr>
            <a:r>
              <a:rPr lang="en-US" sz="1400" dirty="0"/>
              <a:t>Other benefits: 	30% per year (FICA, SUTA, FUTA, Medical, etc.)</a:t>
            </a:r>
          </a:p>
          <a:p>
            <a:pPr marL="1657350" lvl="3" indent="-285750" fontAlgn="base">
              <a:lnSpc>
                <a:spcPct val="90000"/>
              </a:lnSpc>
              <a:spcBef>
                <a:spcPts val="600"/>
              </a:spcBef>
              <a:buFont typeface="Arial" pitchFamily="34" charset="0"/>
              <a:buChar char="•"/>
              <a:defRPr/>
            </a:pPr>
            <a:r>
              <a:rPr lang="en-US" sz="1400" dirty="0"/>
              <a:t>Staffing full time equivalents (FTEs) remained constant unless specifically addressed in a subsequent scenario</a:t>
            </a:r>
          </a:p>
          <a:p>
            <a:pPr marL="1657350" lvl="3" indent="-285750" fontAlgn="base">
              <a:lnSpc>
                <a:spcPct val="90000"/>
              </a:lnSpc>
              <a:spcBef>
                <a:spcPts val="600"/>
              </a:spcBef>
              <a:buFont typeface="Arial" pitchFamily="34" charset="0"/>
              <a:buChar char="•"/>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Financial Model</a:t>
            </a:r>
          </a:p>
        </p:txBody>
      </p:sp>
      <p:grpSp>
        <p:nvGrpSpPr>
          <p:cNvPr id="12" name="Group 11"/>
          <p:cNvGrpSpPr/>
          <p:nvPr/>
        </p:nvGrpSpPr>
        <p:grpSpPr>
          <a:xfrm>
            <a:off x="38933" y="19050"/>
            <a:ext cx="875468" cy="640080"/>
            <a:chOff x="7596921" y="0"/>
            <a:chExt cx="1561031" cy="1371600"/>
          </a:xfrm>
        </p:grpSpPr>
        <p:pic>
          <p:nvPicPr>
            <p:cNvPr id="13" name="Picture 12"/>
            <p:cNvPicPr>
              <a:picLocks noChangeAspect="1"/>
            </p:cNvPicPr>
            <p:nvPr/>
          </p:nvPicPr>
          <p:blipFill rotWithShape="1">
            <a:blip r:embed="rId3" cstate="print"/>
            <a:srcRect l="29936" t="4991" r="3636" b="7644"/>
            <a:stretch/>
          </p:blipFill>
          <p:spPr>
            <a:xfrm>
              <a:off x="7596921" y="0"/>
              <a:ext cx="1561031" cy="1371600"/>
            </a:xfrm>
            <a:prstGeom prst="rect">
              <a:avLst/>
            </a:prstGeom>
          </p:spPr>
        </p:pic>
        <p:sp>
          <p:nvSpPr>
            <p:cNvPr id="14" name="Oval 13"/>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273449945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Assumptions (continued)</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Stroudwater applied the following assumptions across all models (continued)</a:t>
            </a:r>
            <a:endParaRPr lang="en-US" sz="1600" u="sng" dirty="0">
              <a:ea typeface="Verdana" pitchFamily="34" charset="0"/>
              <a:cs typeface="Verdana" pitchFamily="34" charset="0"/>
            </a:endParaRPr>
          </a:p>
          <a:p>
            <a:pPr marL="1200150" lvl="2" indent="-285750" fontAlgn="base">
              <a:lnSpc>
                <a:spcPct val="90000"/>
              </a:lnSpc>
              <a:spcBef>
                <a:spcPts val="600"/>
              </a:spcBef>
              <a:buFont typeface="Arial" pitchFamily="34" charset="0"/>
              <a:buChar char="•"/>
              <a:defRPr/>
            </a:pPr>
            <a:r>
              <a:rPr lang="en-US" sz="1400" u="sng" dirty="0"/>
              <a:t>Other Assumptions</a:t>
            </a:r>
            <a:r>
              <a:rPr lang="en-US" sz="1400" dirty="0"/>
              <a:t>:</a:t>
            </a:r>
          </a:p>
          <a:p>
            <a:pPr marL="1657350" lvl="3" indent="-285750" fontAlgn="base">
              <a:lnSpc>
                <a:spcPct val="90000"/>
              </a:lnSpc>
              <a:spcBef>
                <a:spcPts val="600"/>
              </a:spcBef>
              <a:buFont typeface="Arial" pitchFamily="34" charset="0"/>
              <a:buChar char="•"/>
              <a:defRPr/>
            </a:pPr>
            <a:r>
              <a:rPr lang="en-US" sz="1400" dirty="0"/>
              <a:t>Stroudwater assumed the transition to Cerner for an EHR starting in FY19 at an initial capital cost of $2.9M at 0% interest over 7 years with $600K due in FY19 and $385K due each year for the following 6 years</a:t>
            </a:r>
          </a:p>
          <a:p>
            <a:pPr marL="2114550" lvl="4" indent="-285750" fontAlgn="base">
              <a:lnSpc>
                <a:spcPct val="90000"/>
              </a:lnSpc>
              <a:spcBef>
                <a:spcPts val="600"/>
              </a:spcBef>
              <a:buFont typeface="Arial" pitchFamily="34" charset="0"/>
              <a:buChar char="•"/>
              <a:defRPr/>
            </a:pPr>
            <a:r>
              <a:rPr lang="en-US" sz="1400" dirty="0"/>
              <a:t>Recurring operating cost factored at $400K per year starting in FY20</a:t>
            </a:r>
          </a:p>
          <a:p>
            <a:pPr marL="1657350" lvl="3" indent="-285750" fontAlgn="base">
              <a:lnSpc>
                <a:spcPct val="90000"/>
              </a:lnSpc>
              <a:spcBef>
                <a:spcPts val="600"/>
              </a:spcBef>
              <a:buFont typeface="Arial" pitchFamily="34" charset="0"/>
              <a:buChar char="•"/>
              <a:defRPr/>
            </a:pPr>
            <a:r>
              <a:rPr lang="en-US" sz="1400" dirty="0"/>
              <a:t>Capital Projects:</a:t>
            </a:r>
          </a:p>
          <a:p>
            <a:pPr marL="2114550" lvl="4" indent="-285750" fontAlgn="base">
              <a:lnSpc>
                <a:spcPct val="90000"/>
              </a:lnSpc>
              <a:spcBef>
                <a:spcPts val="600"/>
              </a:spcBef>
              <a:buFont typeface="Arial" pitchFamily="34" charset="0"/>
              <a:buChar char="•"/>
              <a:defRPr/>
            </a:pPr>
            <a:r>
              <a:rPr lang="en-US" sz="1400" dirty="0"/>
              <a:t>Stroudwater assumed $550K in annual capital expenditures</a:t>
            </a:r>
          </a:p>
          <a:p>
            <a:pPr marL="1657350" lvl="3" indent="-285750" fontAlgn="base">
              <a:lnSpc>
                <a:spcPct val="90000"/>
              </a:lnSpc>
              <a:spcBef>
                <a:spcPts val="600"/>
              </a:spcBef>
              <a:buFont typeface="Arial" pitchFamily="34" charset="0"/>
              <a:buChar char="•"/>
              <a:defRPr/>
            </a:pPr>
            <a:r>
              <a:rPr lang="en-US" sz="1400" dirty="0"/>
              <a:t>The following table highlights facility and equipment purchases from FY18 through FY26</a:t>
            </a:r>
          </a:p>
          <a:p>
            <a:pPr marL="1657350" lvl="3" indent="-285750" fontAlgn="base">
              <a:lnSpc>
                <a:spcPct val="90000"/>
              </a:lnSpc>
              <a:spcBef>
                <a:spcPts val="600"/>
              </a:spcBef>
              <a:buFont typeface="Arial" pitchFamily="34" charset="0"/>
              <a:buChar char="•"/>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Financial Model</a:t>
            </a:r>
          </a:p>
        </p:txBody>
      </p:sp>
      <p:grpSp>
        <p:nvGrpSpPr>
          <p:cNvPr id="12" name="Group 11"/>
          <p:cNvGrpSpPr/>
          <p:nvPr/>
        </p:nvGrpSpPr>
        <p:grpSpPr>
          <a:xfrm>
            <a:off x="38933" y="19050"/>
            <a:ext cx="875468" cy="640080"/>
            <a:chOff x="7596921" y="0"/>
            <a:chExt cx="1561031" cy="1371600"/>
          </a:xfrm>
        </p:grpSpPr>
        <p:pic>
          <p:nvPicPr>
            <p:cNvPr id="13" name="Picture 12"/>
            <p:cNvPicPr>
              <a:picLocks noChangeAspect="1"/>
            </p:cNvPicPr>
            <p:nvPr/>
          </p:nvPicPr>
          <p:blipFill rotWithShape="1">
            <a:blip r:embed="rId3" cstate="print"/>
            <a:srcRect l="29936" t="4991" r="3636" b="7644"/>
            <a:stretch/>
          </p:blipFill>
          <p:spPr>
            <a:xfrm>
              <a:off x="7596921" y="0"/>
              <a:ext cx="1561031" cy="1371600"/>
            </a:xfrm>
            <a:prstGeom prst="rect">
              <a:avLst/>
            </a:prstGeom>
          </p:spPr>
        </p:pic>
        <p:sp>
          <p:nvSpPr>
            <p:cNvPr id="14" name="Oval 13"/>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pic>
        <p:nvPicPr>
          <p:cNvPr id="15" name="Picture 14">
            <a:extLst>
              <a:ext uri="{FF2B5EF4-FFF2-40B4-BE49-F238E27FC236}">
                <a16:creationId xmlns:a16="http://schemas.microsoft.com/office/drawing/2014/main" id="{C77AC27E-A06D-4EC0-AE69-C85372C9DD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7650" y="3505200"/>
            <a:ext cx="8648700" cy="495300"/>
          </a:xfrm>
          <a:prstGeom prst="rect">
            <a:avLst/>
          </a:prstGeom>
        </p:spPr>
      </p:pic>
    </p:spTree>
    <p:extLst>
      <p:ext uri="{BB962C8B-B14F-4D97-AF65-F5344CB8AC3E}">
        <p14:creationId xmlns:p14="http://schemas.microsoft.com/office/powerpoint/2010/main" val="161738351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Status Quo</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The following chart presents the projected annual net income of SCH and the year end cash balance under a “status quo” environment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Based on the projected operating statement, SCH net income would decrease from </a:t>
            </a:r>
            <a:r>
              <a:rPr lang="en-US" sz="1400" dirty="0">
                <a:solidFill>
                  <a:srgbClr val="FF0000"/>
                </a:solidFill>
                <a:ea typeface="Verdana" pitchFamily="34" charset="0"/>
                <a:cs typeface="Verdana" pitchFamily="34" charset="0"/>
              </a:rPr>
              <a:t>($263K) </a:t>
            </a:r>
            <a:r>
              <a:rPr lang="en-US" sz="1400" dirty="0">
                <a:ea typeface="Verdana" pitchFamily="34" charset="0"/>
                <a:cs typeface="Verdana" pitchFamily="34" charset="0"/>
              </a:rPr>
              <a:t>in FY17 to </a:t>
            </a:r>
            <a:r>
              <a:rPr lang="en-US" sz="1400" dirty="0">
                <a:solidFill>
                  <a:srgbClr val="FF0000"/>
                </a:solidFill>
                <a:ea typeface="Verdana" pitchFamily="34" charset="0"/>
                <a:cs typeface="Verdana" pitchFamily="34" charset="0"/>
              </a:rPr>
              <a:t>($1.6M) </a:t>
            </a:r>
            <a:r>
              <a:rPr lang="en-US" sz="1400" dirty="0">
                <a:ea typeface="Verdana" pitchFamily="34" charset="0"/>
                <a:cs typeface="Verdana" pitchFamily="34" charset="0"/>
              </a:rPr>
              <a:t>in FY26 and the cash balance would decrease from $4.6M in FY17 to </a:t>
            </a:r>
            <a:r>
              <a:rPr lang="en-US" sz="1400" dirty="0">
                <a:solidFill>
                  <a:srgbClr val="FF0000"/>
                </a:solidFill>
                <a:ea typeface="Verdana" pitchFamily="34" charset="0"/>
                <a:cs typeface="Verdana" pitchFamily="34" charset="0"/>
              </a:rPr>
              <a:t>($7.0M) </a:t>
            </a:r>
            <a:r>
              <a:rPr lang="en-US" sz="1400" dirty="0">
                <a:ea typeface="Verdana" pitchFamily="34" charset="0"/>
                <a:cs typeface="Verdana" pitchFamily="34" charset="0"/>
              </a:rPr>
              <a:t>in FY26 due to the continued increase in operating expenses</a:t>
            </a: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pic>
        <p:nvPicPr>
          <p:cNvPr id="2" name="Picture 1">
            <a:extLst>
              <a:ext uri="{FF2B5EF4-FFF2-40B4-BE49-F238E27FC236}">
                <a16:creationId xmlns:a16="http://schemas.microsoft.com/office/drawing/2014/main" id="{D425F45B-F1D8-412A-9222-36C774C40894}"/>
              </a:ext>
            </a:extLst>
          </p:cNvPr>
          <p:cNvPicPr>
            <a:picLocks noChangeAspect="1"/>
          </p:cNvPicPr>
          <p:nvPr/>
        </p:nvPicPr>
        <p:blipFill>
          <a:blip r:embed="rId3"/>
          <a:stretch>
            <a:fillRect/>
          </a:stretch>
        </p:blipFill>
        <p:spPr>
          <a:xfrm>
            <a:off x="283092" y="2452581"/>
            <a:ext cx="8596105" cy="3859102"/>
          </a:xfrm>
          <a:prstGeom prst="rect">
            <a:avLst/>
          </a:prstGeom>
        </p:spPr>
      </p:pic>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Scenario: Status Quo</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203398039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Status Quo (continued)</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The following table presents the projected operating statement of SCH under a “status quo” environment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Based on the projected operating statement, SCH net income would decrease from </a:t>
            </a:r>
            <a:r>
              <a:rPr lang="en-US" sz="1400" dirty="0">
                <a:solidFill>
                  <a:srgbClr val="FF0000"/>
                </a:solidFill>
                <a:ea typeface="Verdana" pitchFamily="34" charset="0"/>
                <a:cs typeface="Verdana" pitchFamily="34" charset="0"/>
              </a:rPr>
              <a:t>($263K) </a:t>
            </a:r>
            <a:r>
              <a:rPr lang="en-US" sz="1400" dirty="0">
                <a:ea typeface="Verdana" pitchFamily="34" charset="0"/>
                <a:cs typeface="Verdana" pitchFamily="34" charset="0"/>
              </a:rPr>
              <a:t>in FY17 to </a:t>
            </a:r>
            <a:r>
              <a:rPr lang="en-US" sz="1400" dirty="0">
                <a:solidFill>
                  <a:srgbClr val="FF0000"/>
                </a:solidFill>
                <a:ea typeface="Verdana" pitchFamily="34" charset="0"/>
                <a:cs typeface="Verdana" pitchFamily="34" charset="0"/>
              </a:rPr>
              <a:t>($1.6M) </a:t>
            </a:r>
            <a:r>
              <a:rPr lang="en-US" sz="1400" dirty="0">
                <a:ea typeface="Verdana" pitchFamily="34" charset="0"/>
                <a:cs typeface="Verdana" pitchFamily="34" charset="0"/>
              </a:rPr>
              <a:t>in FY26 due to the continued increase in operating expenses</a:t>
            </a: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pic>
        <p:nvPicPr>
          <p:cNvPr id="3" name="Picture 2">
            <a:extLst>
              <a:ext uri="{FF2B5EF4-FFF2-40B4-BE49-F238E27FC236}">
                <a16:creationId xmlns:a16="http://schemas.microsoft.com/office/drawing/2014/main" id="{ECD13F7C-49E4-470B-AA3A-DD3C46103404}"/>
              </a:ext>
            </a:extLst>
          </p:cNvPr>
          <p:cNvPicPr>
            <a:picLocks noChangeAspect="1"/>
          </p:cNvPicPr>
          <p:nvPr/>
        </p:nvPicPr>
        <p:blipFill>
          <a:blip r:embed="rId3"/>
          <a:stretch>
            <a:fillRect/>
          </a:stretch>
        </p:blipFill>
        <p:spPr>
          <a:xfrm>
            <a:off x="473619" y="2266705"/>
            <a:ext cx="8309446" cy="3958656"/>
          </a:xfrm>
          <a:prstGeom prst="rect">
            <a:avLst/>
          </a:prstGeom>
        </p:spPr>
      </p:pic>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Scenario: Status Quo</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133827987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Status Quo (continued)</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The following table presents the cash position of SCH under a “status quo” environment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Based on the continued decline in net income, the SCH cash position would decline from $4.6M in FY17 to </a:t>
            </a:r>
            <a:r>
              <a:rPr lang="en-US" sz="1400" dirty="0">
                <a:solidFill>
                  <a:srgbClr val="FF0000"/>
                </a:solidFill>
                <a:ea typeface="Verdana" pitchFamily="34" charset="0"/>
                <a:cs typeface="Verdana" pitchFamily="34" charset="0"/>
              </a:rPr>
              <a:t>($7.0M) </a:t>
            </a:r>
            <a:r>
              <a:rPr lang="en-US" sz="1400" dirty="0">
                <a:ea typeface="Verdana" pitchFamily="34" charset="0"/>
                <a:cs typeface="Verdana" pitchFamily="34" charset="0"/>
              </a:rPr>
              <a:t>in FY26</a:t>
            </a:r>
          </a:p>
          <a:p>
            <a:pPr marL="1200150" lvl="2" indent="-285750" fontAlgn="base">
              <a:lnSpc>
                <a:spcPct val="90000"/>
              </a:lnSpc>
              <a:spcBef>
                <a:spcPts val="600"/>
              </a:spcBef>
              <a:buFont typeface="Arial" pitchFamily="34" charset="0"/>
              <a:buChar char="•"/>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lvl="1" fontAlgn="base">
              <a:spcAft>
                <a:spcPts val="600"/>
              </a:spcAft>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r>
              <a:rPr lang="en-US" sz="1600" u="sng" dirty="0">
                <a:ea typeface="Verdana" pitchFamily="34" charset="0"/>
                <a:cs typeface="Verdana" pitchFamily="34" charset="0"/>
              </a:rPr>
              <a:t>Conclusion</a:t>
            </a:r>
            <a:r>
              <a:rPr lang="en-US" sz="1600" dirty="0">
                <a:ea typeface="Verdana" pitchFamily="34" charset="0"/>
                <a:cs typeface="Verdana" pitchFamily="34" charset="0"/>
              </a:rPr>
              <a:t>:</a:t>
            </a:r>
          </a:p>
          <a:p>
            <a:pPr marL="1200150" lvl="2" indent="-285750" fontAlgn="base">
              <a:spcAft>
                <a:spcPts val="600"/>
              </a:spcAft>
              <a:buFont typeface="Arial" pitchFamily="34" charset="0"/>
              <a:buChar char="•"/>
              <a:defRPr/>
            </a:pPr>
            <a:r>
              <a:rPr lang="en-US" sz="1400" dirty="0">
                <a:ea typeface="Verdana" pitchFamily="34" charset="0"/>
                <a:cs typeface="Verdana" pitchFamily="34" charset="0"/>
              </a:rPr>
              <a:t>Unless SCH makes changes to the current operational environment, SCH would be dependent on external resources to sustain operations at the hospital</a:t>
            </a: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pic>
        <p:nvPicPr>
          <p:cNvPr id="3" name="Picture 2">
            <a:extLst>
              <a:ext uri="{FF2B5EF4-FFF2-40B4-BE49-F238E27FC236}">
                <a16:creationId xmlns:a16="http://schemas.microsoft.com/office/drawing/2014/main" id="{21041D6C-1CE5-4066-BDFB-81B0B2EE2907}"/>
              </a:ext>
            </a:extLst>
          </p:cNvPr>
          <p:cNvPicPr>
            <a:picLocks noChangeAspect="1"/>
          </p:cNvPicPr>
          <p:nvPr/>
        </p:nvPicPr>
        <p:blipFill>
          <a:blip r:embed="rId3"/>
          <a:stretch>
            <a:fillRect/>
          </a:stretch>
        </p:blipFill>
        <p:spPr>
          <a:xfrm>
            <a:off x="623940" y="1981200"/>
            <a:ext cx="8096739" cy="1571816"/>
          </a:xfrm>
          <a:prstGeom prst="rect">
            <a:avLst/>
          </a:prstGeom>
        </p:spPr>
      </p:pic>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Scenario: Status Quo</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311845030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Implementation of all Financial Modeling Recommendations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Implementing all of the recommendations detailed in the financial modeling section of this report would improve both the net income and cash position by nearly $24M over the 10-year measured period as referenced below (</a:t>
            </a:r>
            <a:r>
              <a:rPr lang="en-US" sz="1600" i="1" dirty="0">
                <a:ea typeface="Verdana" pitchFamily="34" charset="0"/>
                <a:cs typeface="Verdana" pitchFamily="34" charset="0"/>
              </a:rPr>
              <a:t>see Appendix VI for detailed statements</a:t>
            </a:r>
            <a:r>
              <a:rPr lang="en-US" sz="1600" dirty="0">
                <a:ea typeface="Verdana" pitchFamily="34" charset="0"/>
                <a:cs typeface="Verdana" pitchFamily="34" charset="0"/>
              </a:rPr>
              <a:t>): </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The following chart present both a comparative operating statement and cash position for SCH should the organization implement all suggested recommendations:</a:t>
            </a:r>
          </a:p>
          <a:p>
            <a:pPr lvl="2" fontAlgn="base">
              <a:lnSpc>
                <a:spcPct val="90000"/>
              </a:lnSpc>
              <a:spcBef>
                <a:spcPts val="600"/>
              </a:spcBef>
              <a:defRPr/>
            </a:pPr>
            <a:br>
              <a:rPr lang="en-US" sz="1400" dirty="0">
                <a:ea typeface="Verdana" pitchFamily="34" charset="0"/>
                <a:cs typeface="Verdana" pitchFamily="34" charset="0"/>
              </a:rPr>
            </a:b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lvl="3" fontAlgn="base">
              <a:lnSpc>
                <a:spcPct val="90000"/>
              </a:lnSpc>
              <a:spcBef>
                <a:spcPts val="600"/>
              </a:spcBef>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pic>
        <p:nvPicPr>
          <p:cNvPr id="3" name="Picture 2">
            <a:extLst>
              <a:ext uri="{FF2B5EF4-FFF2-40B4-BE49-F238E27FC236}">
                <a16:creationId xmlns:a16="http://schemas.microsoft.com/office/drawing/2014/main" id="{1943E5FB-45A3-4E4A-9298-A0B5276966E1}"/>
              </a:ext>
            </a:extLst>
          </p:cNvPr>
          <p:cNvPicPr>
            <a:picLocks noChangeAspect="1"/>
          </p:cNvPicPr>
          <p:nvPr/>
        </p:nvPicPr>
        <p:blipFill>
          <a:blip r:embed="rId3"/>
          <a:stretch>
            <a:fillRect/>
          </a:stretch>
        </p:blipFill>
        <p:spPr>
          <a:xfrm>
            <a:off x="349139" y="2325353"/>
            <a:ext cx="8417508" cy="4068163"/>
          </a:xfrm>
          <a:prstGeom prst="rect">
            <a:avLst/>
          </a:prstGeom>
        </p:spPr>
      </p:pic>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Financial Modeling Summary</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247082453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2E1AFA-1813-410C-AAB8-CA43FE23EF58}"/>
              </a:ext>
            </a:extLst>
          </p:cNvPr>
          <p:cNvPicPr>
            <a:picLocks noChangeAspect="1"/>
          </p:cNvPicPr>
          <p:nvPr/>
        </p:nvPicPr>
        <p:blipFill>
          <a:blip r:embed="rId3"/>
          <a:stretch>
            <a:fillRect/>
          </a:stretch>
        </p:blipFill>
        <p:spPr>
          <a:xfrm>
            <a:off x="84931" y="1828800"/>
            <a:ext cx="8958074" cy="1438434"/>
          </a:xfrm>
          <a:prstGeom prst="rect">
            <a:avLst/>
          </a:prstGeom>
        </p:spPr>
      </p:pic>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Implementation of all Financial Modeling Recommendations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The following tables present both a comparative operating statement and cash position for SCH should the organization implement all suggested recommendations:</a:t>
            </a:r>
          </a:p>
          <a:p>
            <a:pPr lvl="1" fontAlgn="base">
              <a:lnSpc>
                <a:spcPct val="90000"/>
              </a:lnSpc>
              <a:spcBef>
                <a:spcPts val="600"/>
              </a:spcBef>
              <a:defRPr/>
            </a:pPr>
            <a:br>
              <a:rPr lang="en-US" sz="1400" dirty="0">
                <a:ea typeface="Verdana" pitchFamily="34" charset="0"/>
                <a:cs typeface="Verdana" pitchFamily="34" charset="0"/>
              </a:rPr>
            </a:b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lvl="1" fontAlgn="base">
              <a:lnSpc>
                <a:spcPct val="90000"/>
              </a:lnSpc>
              <a:spcBef>
                <a:spcPts val="600"/>
              </a:spcBef>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r>
              <a:rPr lang="en-US" sz="1400" u="sng" dirty="0">
                <a:ea typeface="Verdana" pitchFamily="34" charset="0"/>
                <a:cs typeface="Verdana" pitchFamily="34" charset="0"/>
              </a:rPr>
              <a:t>Recommendations</a:t>
            </a:r>
            <a:r>
              <a:rPr lang="en-US" sz="1400" dirty="0">
                <a:ea typeface="Verdana" pitchFamily="34" charset="0"/>
                <a:cs typeface="Verdana" pitchFamily="34" charset="0"/>
              </a:rPr>
              <a: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should implement the suggested changes in order to improve the financial performance of the organization and remove the dependency of SCH on external funds to sustain operations</a:t>
            </a:r>
          </a:p>
          <a:p>
            <a:pPr lvl="3" fontAlgn="base">
              <a:lnSpc>
                <a:spcPct val="90000"/>
              </a:lnSpc>
              <a:spcBef>
                <a:spcPts val="600"/>
              </a:spcBef>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Financial Modeling Summary</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220305975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F3A108-0CCC-4D16-A26E-40A7F7BBFF60}"/>
              </a:ext>
            </a:extLst>
          </p:cNvPr>
          <p:cNvPicPr>
            <a:picLocks noChangeAspect="1"/>
          </p:cNvPicPr>
          <p:nvPr/>
        </p:nvPicPr>
        <p:blipFill>
          <a:blip r:embed="rId3"/>
          <a:stretch>
            <a:fillRect/>
          </a:stretch>
        </p:blipFill>
        <p:spPr>
          <a:xfrm>
            <a:off x="104829" y="2808234"/>
            <a:ext cx="8947314" cy="1452481"/>
          </a:xfrm>
          <a:prstGeom prst="rect">
            <a:avLst/>
          </a:prstGeom>
        </p:spPr>
      </p:pic>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Implementation of all Financial Modeling Recommendations except conversion of LTC Beds to CAH Beds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The following tables present both a comparative operating statement and cash position for SCH should the organization implement all suggested recommendations except the conversion of LTC beds to CAH beds:</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Implementing all of the recommendations detailed in the financial modeling section of this report would improve both the net income and cash position by nearly $16M over the 10-year measured period as referenced below (</a:t>
            </a:r>
            <a:r>
              <a:rPr lang="en-US" sz="1400" i="1" dirty="0">
                <a:ea typeface="Verdana" pitchFamily="34" charset="0"/>
                <a:cs typeface="Verdana" pitchFamily="34" charset="0"/>
              </a:rPr>
              <a:t>see Appendix VII for detailed statements</a:t>
            </a:r>
            <a:r>
              <a:rPr lang="en-US" sz="1400" dirty="0">
                <a:ea typeface="Verdana" pitchFamily="34" charset="0"/>
                <a:cs typeface="Verdana" pitchFamily="34" charset="0"/>
              </a:rPr>
              <a:t>):</a:t>
            </a:r>
            <a:br>
              <a:rPr lang="en-US" sz="1400" dirty="0">
                <a:ea typeface="Verdana" pitchFamily="34" charset="0"/>
                <a:cs typeface="Verdana" pitchFamily="34" charset="0"/>
              </a:rPr>
            </a:b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lvl="1" fontAlgn="base">
              <a:lnSpc>
                <a:spcPct val="90000"/>
              </a:lnSpc>
              <a:spcBef>
                <a:spcPts val="600"/>
              </a:spcBef>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r>
              <a:rPr lang="en-US" sz="1400" u="sng" dirty="0">
                <a:ea typeface="Verdana" pitchFamily="34" charset="0"/>
                <a:cs typeface="Verdana" pitchFamily="34" charset="0"/>
              </a:rPr>
              <a:t>Recommendations</a:t>
            </a:r>
            <a:r>
              <a:rPr lang="en-US" sz="1400" dirty="0">
                <a:ea typeface="Verdana" pitchFamily="34" charset="0"/>
                <a:cs typeface="Verdana" pitchFamily="34" charset="0"/>
              </a:rPr>
              <a: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should implement the suggested changes in order to improve the financial performance of the organization and remove the dependency of SCH on external funds to sustain operations</a:t>
            </a:r>
          </a:p>
          <a:p>
            <a:pPr lvl="3" fontAlgn="base">
              <a:lnSpc>
                <a:spcPct val="90000"/>
              </a:lnSpc>
              <a:spcBef>
                <a:spcPts val="600"/>
              </a:spcBef>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Financial Modeling Summary</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49997239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75000"/>
          </a:schemeClr>
        </a:solidFill>
        <a:effectLst/>
      </p:bgPr>
    </p:bg>
    <p:spTree>
      <p:nvGrpSpPr>
        <p:cNvPr id="1" name=""/>
        <p:cNvGrpSpPr/>
        <p:nvPr/>
      </p:nvGrpSpPr>
      <p:grpSpPr>
        <a:xfrm>
          <a:off x="0" y="0"/>
          <a:ext cx="0" cy="0"/>
          <a:chOff x="0" y="0"/>
          <a:chExt cx="0" cy="0"/>
        </a:xfrm>
      </p:grpSpPr>
      <p:sp>
        <p:nvSpPr>
          <p:cNvPr id="9" name="TextBox 8"/>
          <p:cNvSpPr txBox="1"/>
          <p:nvPr/>
        </p:nvSpPr>
        <p:spPr>
          <a:xfrm>
            <a:off x="0" y="3048000"/>
            <a:ext cx="9144000" cy="584775"/>
          </a:xfrm>
          <a:prstGeom prst="rect">
            <a:avLst/>
          </a:prstGeom>
          <a:noFill/>
        </p:spPr>
        <p:txBody>
          <a:bodyPr wrap="square" rtlCol="0">
            <a:spAutoFit/>
          </a:bodyPr>
          <a:lstStyle/>
          <a:p>
            <a:pPr algn="ctr"/>
            <a:r>
              <a:rPr lang="en-US" sz="3200" b="1" dirty="0">
                <a:solidFill>
                  <a:schemeClr val="bg1"/>
                </a:solidFill>
              </a:rPr>
              <a:t>APPENDIX</a:t>
            </a:r>
          </a:p>
        </p:txBody>
      </p:sp>
    </p:spTree>
    <p:extLst>
      <p:ext uri="{BB962C8B-B14F-4D97-AF65-F5344CB8AC3E}">
        <p14:creationId xmlns:p14="http://schemas.microsoft.com/office/powerpoint/2010/main" val="336216956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Cost Report Improvements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Stroudwater modeled operational changes to reflect best practice:</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ED Physician Stand-by Time: $670K added back as an allowable expense in FY18 to reflect 20 minutes of professional time per ED visit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Added back in $150K in physician cost to A&amp;G to factor administrative work done by physicians</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Directly allocated $110K in Ward Clerk wages to the Med/</a:t>
            </a:r>
            <a:r>
              <a:rPr lang="en-US" sz="1400" dirty="0" err="1">
                <a:ea typeface="Verdana" pitchFamily="34" charset="0"/>
                <a:cs typeface="Verdana" pitchFamily="34" charset="0"/>
              </a:rPr>
              <a:t>Surg</a:t>
            </a:r>
            <a:r>
              <a:rPr lang="en-US" sz="1400" dirty="0">
                <a:ea typeface="Verdana" pitchFamily="34" charset="0"/>
                <a:cs typeface="Verdana" pitchFamily="34" charset="0"/>
              </a:rPr>
              <a:t> Unit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Increased Clinic Technical charges in FY18 by $750K to reflect technical charge of $75 per visit</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Implementing the cost report improvements would improve both the net income and the cash position by $4.9M over the measured period as referenced below (</a:t>
            </a:r>
            <a:r>
              <a:rPr lang="en-US" sz="1600" i="1" dirty="0">
                <a:ea typeface="Verdana" pitchFamily="34" charset="0"/>
                <a:cs typeface="Verdana" pitchFamily="34" charset="0"/>
              </a:rPr>
              <a:t>see Appendix I for detailed statements</a:t>
            </a:r>
            <a:r>
              <a:rPr lang="en-US" sz="1600" dirty="0">
                <a:ea typeface="Verdana" pitchFamily="34" charset="0"/>
                <a:cs typeface="Verdana" pitchFamily="34" charset="0"/>
              </a:rPr>
              <a:t>):</a:t>
            </a:r>
            <a:br>
              <a:rPr lang="en-US" sz="1400" dirty="0">
                <a:ea typeface="Verdana" pitchFamily="34" charset="0"/>
                <a:cs typeface="Verdana" pitchFamily="34" charset="0"/>
              </a:rPr>
            </a:b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u="sng"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r>
              <a:rPr lang="en-US" sz="1400" u="sng" dirty="0">
                <a:ea typeface="Verdana" pitchFamily="34" charset="0"/>
                <a:cs typeface="Verdana" pitchFamily="34" charset="0"/>
              </a:rPr>
              <a:t>Recommendations</a:t>
            </a:r>
            <a:r>
              <a:rPr lang="en-US" sz="1400" dirty="0">
                <a:ea typeface="Verdana" pitchFamily="34" charset="0"/>
                <a:cs typeface="Verdana" pitchFamily="34" charset="0"/>
              </a:rPr>
              <a: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Implement the cost report improvements mentioned above to leverage higher reimbursements from cost based payors</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must work with the cost report preparer to ensure accurate inclusion of expenses in subsequent cost report years</a:t>
            </a: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pic>
        <p:nvPicPr>
          <p:cNvPr id="3" name="Picture 2">
            <a:extLst>
              <a:ext uri="{FF2B5EF4-FFF2-40B4-BE49-F238E27FC236}">
                <a16:creationId xmlns:a16="http://schemas.microsoft.com/office/drawing/2014/main" id="{2908C2B7-9159-4DFF-B0AF-B027CF993CF0}"/>
              </a:ext>
            </a:extLst>
          </p:cNvPr>
          <p:cNvPicPr>
            <a:picLocks noChangeAspect="1"/>
          </p:cNvPicPr>
          <p:nvPr/>
        </p:nvPicPr>
        <p:blipFill>
          <a:blip r:embed="rId3"/>
          <a:stretch>
            <a:fillRect/>
          </a:stretch>
        </p:blipFill>
        <p:spPr>
          <a:xfrm>
            <a:off x="132162" y="3562932"/>
            <a:ext cx="8896749" cy="1469088"/>
          </a:xfrm>
          <a:prstGeom prst="rect">
            <a:avLst/>
          </a:prstGeom>
        </p:spPr>
      </p:pic>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Scenario: Cost Report Improvements</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58354779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79D546-BDB4-4EBC-BEDA-2A3E48346F41}"/>
              </a:ext>
            </a:extLst>
          </p:cNvPr>
          <p:cNvPicPr>
            <a:picLocks noChangeAspect="1"/>
          </p:cNvPicPr>
          <p:nvPr/>
        </p:nvPicPr>
        <p:blipFill>
          <a:blip r:embed="rId3"/>
          <a:stretch>
            <a:fillRect/>
          </a:stretch>
        </p:blipFill>
        <p:spPr>
          <a:xfrm>
            <a:off x="107496" y="3962398"/>
            <a:ext cx="8937464" cy="1469499"/>
          </a:xfrm>
          <a:prstGeom prst="rect">
            <a:avLst/>
          </a:prstGeom>
        </p:spPr>
      </p:pic>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LTC Bed Conversion to CAH Beds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Stroudwater modeled operational changes to reflect best practice:</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would designate the current LTC beds as CAH beds and use NF bed designation to more effectively leverage cost-based reimbursement</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Swing Bed – NF reimbursements based on current SNF rate of $957 per day</a:t>
            </a:r>
          </a:p>
          <a:p>
            <a:pPr marL="2114550" lvl="4"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The rate was increased by 2% each year, then reset every 4</a:t>
            </a:r>
            <a:r>
              <a:rPr lang="en-US" sz="1400" baseline="30000" dirty="0">
                <a:ea typeface="Verdana" pitchFamily="34" charset="0"/>
                <a:cs typeface="Verdana" pitchFamily="34" charset="0"/>
              </a:rPr>
              <a:t>th</a:t>
            </a:r>
            <a:r>
              <a:rPr lang="en-US" sz="1400" dirty="0">
                <a:ea typeface="Verdana" pitchFamily="34" charset="0"/>
                <a:cs typeface="Verdana" pitchFamily="34" charset="0"/>
              </a:rPr>
              <a:t> year based on a cost-based rate</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Transitioning the beds to Swing Bed – NF will also remove the annual Medicare survey associated with LTC Facilities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Changing the bed designation from LTC to CAH beds would improve both the net income and cash position by $11M over the measured period as referenced below (</a:t>
            </a:r>
            <a:r>
              <a:rPr lang="en-US" sz="1600" i="1" dirty="0">
                <a:ea typeface="Verdana" pitchFamily="34" charset="0"/>
                <a:cs typeface="Verdana" pitchFamily="34" charset="0"/>
              </a:rPr>
              <a:t>see Appendix II for detailed statements</a:t>
            </a:r>
            <a:r>
              <a:rPr lang="en-US" sz="1600" dirty="0">
                <a:ea typeface="Verdana" pitchFamily="34" charset="0"/>
                <a:cs typeface="Verdana" pitchFamily="34" charset="0"/>
              </a:rPr>
              <a:t>):</a:t>
            </a:r>
            <a:br>
              <a:rPr lang="en-US" sz="1400" dirty="0">
                <a:ea typeface="Verdana" pitchFamily="34" charset="0"/>
                <a:cs typeface="Verdana" pitchFamily="34" charset="0"/>
              </a:rPr>
            </a:b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r>
              <a:rPr lang="en-US" sz="1400" u="sng" dirty="0">
                <a:ea typeface="Verdana" pitchFamily="34" charset="0"/>
                <a:cs typeface="Verdana" pitchFamily="34" charset="0"/>
              </a:rPr>
              <a:t>Recommendations</a:t>
            </a:r>
            <a:r>
              <a:rPr lang="en-US" sz="1400" dirty="0">
                <a:ea typeface="Verdana" pitchFamily="34" charset="0"/>
                <a:cs typeface="Verdana" pitchFamily="34" charset="0"/>
              </a:rPr>
              <a: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Pursue changing the LTC beds to Swing Bed to leverage more favorable reimbursement from Medicare for other cost-based days</a:t>
            </a:r>
          </a:p>
          <a:p>
            <a:pPr lvl="3" fontAlgn="base">
              <a:lnSpc>
                <a:spcPct val="90000"/>
              </a:lnSpc>
              <a:spcBef>
                <a:spcPts val="600"/>
              </a:spcBef>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Scenario: LTC Bed Conversion to CAH Beds</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9572715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FB28AB-1835-46E4-9294-2F6E19CFAEBC}"/>
              </a:ext>
            </a:extLst>
          </p:cNvPr>
          <p:cNvPicPr>
            <a:picLocks noChangeAspect="1"/>
          </p:cNvPicPr>
          <p:nvPr/>
        </p:nvPicPr>
        <p:blipFill>
          <a:blip r:embed="rId3"/>
          <a:stretch>
            <a:fillRect/>
          </a:stretch>
        </p:blipFill>
        <p:spPr>
          <a:xfrm>
            <a:off x="152689" y="3276599"/>
            <a:ext cx="8851814" cy="1461668"/>
          </a:xfrm>
          <a:prstGeom prst="rect">
            <a:avLst/>
          </a:prstGeom>
        </p:spPr>
      </p:pic>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Elimination of OB Program</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Stroudwater modeled operational changes based on best practice:</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would eliminate the OB program based on volumes within the department, overall cost, and the ability of staff to maintain core competencies based on volumes within the department </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Stroudwater removed both the revenue and expenses generated by the program</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Since MEH also operates an OB program, Sitka residents will still be able to receive services within the community</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Eliminating the OB program would improve both the net income and cash position by $1.7M over the measured period as referenced below (</a:t>
            </a:r>
            <a:r>
              <a:rPr lang="en-US" sz="1600" i="1" dirty="0">
                <a:ea typeface="Verdana" pitchFamily="34" charset="0"/>
                <a:cs typeface="Verdana" pitchFamily="34" charset="0"/>
              </a:rPr>
              <a:t>see Appendix III for detailed statements</a:t>
            </a:r>
            <a:r>
              <a:rPr lang="en-US" sz="1600" dirty="0">
                <a:ea typeface="Verdana" pitchFamily="34" charset="0"/>
                <a:cs typeface="Verdana" pitchFamily="34" charset="0"/>
              </a:rPr>
              <a:t>):</a:t>
            </a:r>
            <a:br>
              <a:rPr lang="en-US" sz="1400" dirty="0">
                <a:ea typeface="Verdana" pitchFamily="34" charset="0"/>
                <a:cs typeface="Verdana" pitchFamily="34" charset="0"/>
              </a:rPr>
            </a:b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r>
              <a:rPr lang="en-US" sz="1400" u="sng" dirty="0">
                <a:ea typeface="Verdana" pitchFamily="34" charset="0"/>
                <a:cs typeface="Verdana" pitchFamily="34" charset="0"/>
              </a:rPr>
              <a:t>Recommendations</a:t>
            </a:r>
            <a:r>
              <a:rPr lang="en-US" sz="1400" dirty="0">
                <a:ea typeface="Verdana" pitchFamily="34" charset="0"/>
                <a:cs typeface="Verdana" pitchFamily="34" charset="0"/>
              </a:rPr>
              <a: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should consider eliminating the OB program based on the revenue and costs associated with maintaining the program</a:t>
            </a:r>
          </a:p>
          <a:p>
            <a:pPr lvl="3" fontAlgn="base">
              <a:lnSpc>
                <a:spcPct val="90000"/>
              </a:lnSpc>
              <a:spcBef>
                <a:spcPts val="600"/>
              </a:spcBef>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Scenario: Elimination of OB Program</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8409313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4EE1CE-12ED-4949-A5E2-FE4B3896C6B9}"/>
              </a:ext>
            </a:extLst>
          </p:cNvPr>
          <p:cNvPicPr>
            <a:picLocks noChangeAspect="1"/>
          </p:cNvPicPr>
          <p:nvPr/>
        </p:nvPicPr>
        <p:blipFill>
          <a:blip r:embed="rId3"/>
          <a:stretch>
            <a:fillRect/>
          </a:stretch>
        </p:blipFill>
        <p:spPr>
          <a:xfrm>
            <a:off x="153094" y="4059600"/>
            <a:ext cx="8880611" cy="1466423"/>
          </a:xfrm>
          <a:prstGeom prst="rect">
            <a:avLst/>
          </a:prstGeom>
        </p:spPr>
      </p:pic>
      <p:sp>
        <p:nvSpPr>
          <p:cNvPr id="7" name="Rectangle 3"/>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Reduction in Surgical Services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Stroudwater modeled operational changes based on best practice:</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would reduce surgical services from the current 24/7 to scheduled, daytime surgeries, M – F </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Since most of the surgeries performed at SCH are Endoscopes, SCH should not realize a reduction in surgical revenue</a:t>
            </a:r>
          </a:p>
          <a:p>
            <a:pPr marL="2114550" lvl="4"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Since MEH also operates a full surgical program, community members can receive emergent surgical services at that hospital</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Stroudwater reduced surgical costs by $250K which takes into account the reduction in physician, nursing, and support staff from a 24/7 schedule to a 40-hour work week consisting of scheduled daytime surgeries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Implementing the reduction in surgical services would improve both the net income and cash position by $1.9M over the measured period as referenced below (</a:t>
            </a:r>
            <a:r>
              <a:rPr lang="en-US" sz="1600" i="1" dirty="0">
                <a:ea typeface="Verdana" pitchFamily="34" charset="0"/>
                <a:cs typeface="Verdana" pitchFamily="34" charset="0"/>
              </a:rPr>
              <a:t>see Appendix IV for detailed statements</a:t>
            </a:r>
            <a:r>
              <a:rPr lang="en-US" sz="1600" dirty="0">
                <a:ea typeface="Verdana" pitchFamily="34" charset="0"/>
                <a:cs typeface="Verdana" pitchFamily="34" charset="0"/>
              </a:rPr>
              <a:t>):</a:t>
            </a:r>
            <a:br>
              <a:rPr lang="en-US" sz="1400" dirty="0">
                <a:ea typeface="Verdana" pitchFamily="34" charset="0"/>
                <a:cs typeface="Verdana" pitchFamily="34" charset="0"/>
              </a:rPr>
            </a:b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lvl="1" fontAlgn="base">
              <a:lnSpc>
                <a:spcPct val="90000"/>
              </a:lnSpc>
              <a:spcBef>
                <a:spcPts val="600"/>
              </a:spcBef>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r>
              <a:rPr lang="en-US" sz="1400" u="sng" dirty="0">
                <a:ea typeface="Verdana" pitchFamily="34" charset="0"/>
                <a:cs typeface="Verdana" pitchFamily="34" charset="0"/>
              </a:rPr>
              <a:t>Recommendations</a:t>
            </a:r>
            <a:r>
              <a:rPr lang="en-US" sz="1400" dirty="0">
                <a:ea typeface="Verdana" pitchFamily="34" charset="0"/>
                <a:cs typeface="Verdana" pitchFamily="34" charset="0"/>
              </a:rPr>
              <a: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should change the surgical program from the current 24/7 schedule to scheduled surgeries M – F based on the services sought at SCH</a:t>
            </a:r>
          </a:p>
          <a:p>
            <a:pPr lvl="3" fontAlgn="base">
              <a:lnSpc>
                <a:spcPct val="90000"/>
              </a:lnSpc>
              <a:spcBef>
                <a:spcPts val="600"/>
              </a:spcBef>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Scenario: Reduction in Surgical Services</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168467860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2403B1-85BF-4315-874C-07C3D59C6647}"/>
              </a:ext>
            </a:extLst>
          </p:cNvPr>
          <p:cNvPicPr>
            <a:picLocks noChangeAspect="1"/>
          </p:cNvPicPr>
          <p:nvPr/>
        </p:nvPicPr>
        <p:blipFill>
          <a:blip r:embed="rId3"/>
          <a:stretch>
            <a:fillRect/>
          </a:stretch>
        </p:blipFill>
        <p:spPr>
          <a:xfrm>
            <a:off x="149430" y="3869080"/>
            <a:ext cx="8891533" cy="1468227"/>
          </a:xfrm>
          <a:prstGeom prst="rect">
            <a:avLst/>
          </a:prstGeom>
        </p:spPr>
      </p:pic>
      <p:sp>
        <p:nvSpPr>
          <p:cNvPr id="7" name="Rectangle 3"/>
          <p:cNvSpPr txBox="1">
            <a:spLocks noChangeArrowheads="1"/>
          </p:cNvSpPr>
          <p:nvPr/>
        </p:nvSpPr>
        <p:spPr>
          <a:xfrm>
            <a:off x="256032" y="838200"/>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Clinic Optimization</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Stroudwater modeled operational changes based on best practice:</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Based on the complement of providers and hours of operation, SCH can increase the number of annual visits by 2,500 through marketing and delivery optimization at no cost increase</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Stroudwater increased both the Professional Fee and technical charge revenue by $75 each to account for volume growth</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As a provider-based clinic, SCH should implement the 340B program to realize the net financial benefit of the program</a:t>
            </a:r>
          </a:p>
          <a:p>
            <a:pPr marL="1657350" lvl="3"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would realize a net financial benefit of roughly $500K based on increased projected visits</a:t>
            </a:r>
          </a:p>
          <a:p>
            <a:pPr marL="742950" lvl="1" indent="-285750" fontAlgn="base">
              <a:lnSpc>
                <a:spcPct val="90000"/>
              </a:lnSpc>
              <a:spcBef>
                <a:spcPts val="600"/>
              </a:spcBef>
              <a:buFont typeface="Arial" pitchFamily="34" charset="0"/>
              <a:buChar char="•"/>
              <a:defRPr/>
            </a:pPr>
            <a:r>
              <a:rPr lang="en-US" sz="1600" dirty="0">
                <a:ea typeface="Verdana" pitchFamily="34" charset="0"/>
                <a:cs typeface="Verdana" pitchFamily="34" charset="0"/>
              </a:rPr>
              <a:t>Implementing clinic optimization strategies would improve both the net income and cash position by $8.1M over the measured period as referenced below (</a:t>
            </a:r>
            <a:r>
              <a:rPr lang="en-US" sz="1600" i="1" dirty="0">
                <a:ea typeface="Verdana" pitchFamily="34" charset="0"/>
                <a:cs typeface="Verdana" pitchFamily="34" charset="0"/>
              </a:rPr>
              <a:t>see Appendix V for detailed statements</a:t>
            </a:r>
            <a:r>
              <a:rPr lang="en-US" sz="1600" dirty="0">
                <a:ea typeface="Verdana" pitchFamily="34" charset="0"/>
                <a:cs typeface="Verdana" pitchFamily="34" charset="0"/>
              </a:rPr>
              <a:t>):</a:t>
            </a:r>
            <a:br>
              <a:rPr lang="en-US" sz="1400" dirty="0">
                <a:ea typeface="Verdana" pitchFamily="34" charset="0"/>
                <a:cs typeface="Verdana" pitchFamily="34" charset="0"/>
              </a:rPr>
            </a:b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endParaRPr lang="en-US" sz="1400" dirty="0">
              <a:ea typeface="Verdana" pitchFamily="34" charset="0"/>
              <a:cs typeface="Verdana" pitchFamily="34" charset="0"/>
            </a:endParaRPr>
          </a:p>
          <a:p>
            <a:pPr lvl="1" fontAlgn="base">
              <a:lnSpc>
                <a:spcPct val="90000"/>
              </a:lnSpc>
              <a:spcBef>
                <a:spcPts val="600"/>
              </a:spcBef>
              <a:defRPr/>
            </a:pPr>
            <a:endParaRPr lang="en-US" sz="1400" dirty="0">
              <a:ea typeface="Verdana" pitchFamily="34" charset="0"/>
              <a:cs typeface="Verdana" pitchFamily="34" charset="0"/>
            </a:endParaRPr>
          </a:p>
          <a:p>
            <a:pPr marL="742950" lvl="1" indent="-285750" fontAlgn="base">
              <a:lnSpc>
                <a:spcPct val="90000"/>
              </a:lnSpc>
              <a:spcBef>
                <a:spcPts val="600"/>
              </a:spcBef>
              <a:buFont typeface="Arial" pitchFamily="34" charset="0"/>
              <a:buChar char="•"/>
              <a:defRPr/>
            </a:pPr>
            <a:r>
              <a:rPr lang="en-US" sz="1400" u="sng" dirty="0">
                <a:ea typeface="Verdana" pitchFamily="34" charset="0"/>
                <a:cs typeface="Verdana" pitchFamily="34" charset="0"/>
              </a:rPr>
              <a:t>Recommendations</a:t>
            </a:r>
            <a:r>
              <a:rPr lang="en-US" sz="1400" dirty="0">
                <a:ea typeface="Verdana" pitchFamily="34" charset="0"/>
                <a:cs typeface="Verdana" pitchFamily="34" charset="0"/>
              </a:rPr>
              <a:t>:</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should implement the 340B program to realize the net financial benefit of the program</a:t>
            </a:r>
          </a:p>
          <a:p>
            <a:pPr marL="1200150" lvl="2" indent="-285750" fontAlgn="base">
              <a:lnSpc>
                <a:spcPct val="90000"/>
              </a:lnSpc>
              <a:spcBef>
                <a:spcPts val="600"/>
              </a:spcBef>
              <a:buFont typeface="Arial" pitchFamily="34" charset="0"/>
              <a:buChar char="•"/>
              <a:defRPr/>
            </a:pPr>
            <a:r>
              <a:rPr lang="en-US" sz="1400" dirty="0">
                <a:ea typeface="Verdana" pitchFamily="34" charset="0"/>
                <a:cs typeface="Verdana" pitchFamily="34" charset="0"/>
              </a:rPr>
              <a:t>SCH should work to optimize the clinic and increase marketing efforts to improve the number of annual visits at the clinic</a:t>
            </a:r>
          </a:p>
          <a:p>
            <a:pPr lvl="3" fontAlgn="base">
              <a:lnSpc>
                <a:spcPct val="90000"/>
              </a:lnSpc>
              <a:spcBef>
                <a:spcPts val="600"/>
              </a:spcBef>
              <a:defRPr/>
            </a:pPr>
            <a:endParaRPr lang="en-US" sz="1400" dirty="0"/>
          </a:p>
          <a:p>
            <a:pPr marL="1657350" lvl="3" indent="-285750" fontAlgn="base">
              <a:lnSpc>
                <a:spcPct val="90000"/>
              </a:lnSpc>
              <a:spcBef>
                <a:spcPts val="600"/>
              </a:spcBef>
              <a:buFont typeface="Arial" pitchFamily="34" charset="0"/>
              <a:buChar char="•"/>
              <a:defRPr/>
            </a:pPr>
            <a:endParaRPr lang="en-US" sz="1400" dirty="0"/>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4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742950" lvl="1" indent="-285750" fontAlgn="base">
              <a:spcAft>
                <a:spcPts val="600"/>
              </a:spcAft>
              <a:buFont typeface="Arial" pitchFamily="34" charset="0"/>
              <a:buChar char="•"/>
              <a:defRPr/>
            </a:pPr>
            <a:endParaRPr lang="en-US" sz="1600" dirty="0">
              <a:ea typeface="Verdana" pitchFamily="34" charset="0"/>
              <a:cs typeface="Verdana" pitchFamily="34" charset="0"/>
            </a:endParaRP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
        <p:nvSpPr>
          <p:cNvPr id="23" name="Title 1"/>
          <p:cNvSpPr txBox="1">
            <a:spLocks/>
          </p:cNvSpPr>
          <p:nvPr/>
        </p:nvSpPr>
        <p:spPr>
          <a:xfrm>
            <a:off x="914400" y="154137"/>
            <a:ext cx="6400800" cy="457200"/>
          </a:xfrm>
          <a:prstGeom prst="rect">
            <a:avLst/>
          </a:prstGeom>
        </p:spPr>
        <p:txBody>
          <a:bodyPr/>
          <a:lstStyle/>
          <a:p>
            <a:pPr lvl="0"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ea typeface="+mj-ea"/>
                <a:cs typeface="+mj-cs"/>
              </a:rPr>
              <a:t>Scenario: Clinic Optimization</a:t>
            </a:r>
          </a:p>
        </p:txBody>
      </p:sp>
      <p:grpSp>
        <p:nvGrpSpPr>
          <p:cNvPr id="13" name="Group 12"/>
          <p:cNvGrpSpPr/>
          <p:nvPr/>
        </p:nvGrpSpPr>
        <p:grpSpPr>
          <a:xfrm>
            <a:off x="38933" y="19050"/>
            <a:ext cx="875468" cy="640080"/>
            <a:chOff x="7596921" y="0"/>
            <a:chExt cx="1561031" cy="1371600"/>
          </a:xfrm>
        </p:grpSpPr>
        <p:pic>
          <p:nvPicPr>
            <p:cNvPr id="14" name="Picture 13"/>
            <p:cNvPicPr>
              <a:picLocks noChangeAspect="1"/>
            </p:cNvPicPr>
            <p:nvPr/>
          </p:nvPicPr>
          <p:blipFill rotWithShape="1">
            <a:blip r:embed="rId4" cstate="print"/>
            <a:srcRect l="29936" t="4991" r="3636" b="7644"/>
            <a:stretch/>
          </p:blipFill>
          <p:spPr>
            <a:xfrm>
              <a:off x="7596921" y="0"/>
              <a:ext cx="1561031" cy="1371600"/>
            </a:xfrm>
            <a:prstGeom prst="rect">
              <a:avLst/>
            </a:prstGeom>
          </p:spPr>
        </p:pic>
        <p:sp>
          <p:nvSpPr>
            <p:cNvPr id="15" name="Oval 14"/>
            <p:cNvSpPr/>
            <p:nvPr/>
          </p:nvSpPr>
          <p:spPr>
            <a:xfrm>
              <a:off x="7654635" y="0"/>
              <a:ext cx="417639" cy="267698"/>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Tree>
    <p:extLst>
      <p:ext uri="{BB962C8B-B14F-4D97-AF65-F5344CB8AC3E}">
        <p14:creationId xmlns:p14="http://schemas.microsoft.com/office/powerpoint/2010/main" val="415194329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178429-1644-4A13-91FE-1432B33E188C}"/>
              </a:ext>
            </a:extLst>
          </p:cNvPr>
          <p:cNvPicPr>
            <a:picLocks noChangeAspect="1"/>
          </p:cNvPicPr>
          <p:nvPr/>
        </p:nvPicPr>
        <p:blipFill>
          <a:blip r:embed="rId3"/>
          <a:stretch>
            <a:fillRect/>
          </a:stretch>
        </p:blipFill>
        <p:spPr>
          <a:xfrm>
            <a:off x="167143" y="1219200"/>
            <a:ext cx="8863692" cy="4436628"/>
          </a:xfrm>
          <a:prstGeom prst="rect">
            <a:avLst/>
          </a:prstGeom>
        </p:spPr>
      </p:pic>
      <p:sp>
        <p:nvSpPr>
          <p:cNvPr id="6" name="Title 1"/>
          <p:cNvSpPr txBox="1">
            <a:spLocks/>
          </p:cNvSpPr>
          <p:nvPr/>
        </p:nvSpPr>
        <p:spPr>
          <a:xfrm>
            <a:off x="381000" y="152400"/>
            <a:ext cx="6400800" cy="457200"/>
          </a:xfrm>
          <a:prstGeom prst="rect">
            <a:avLst/>
          </a:prstGeom>
        </p:spPr>
        <p:txBody>
          <a:bodyPr/>
          <a:lstStyle/>
          <a:p>
            <a:pPr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rPr>
              <a:t>Appendix I</a:t>
            </a:r>
          </a:p>
        </p:txBody>
      </p:sp>
      <p:sp>
        <p:nvSpPr>
          <p:cNvPr id="8" name="Rectangle 3">
            <a:extLst>
              <a:ext uri="{FF2B5EF4-FFF2-40B4-BE49-F238E27FC236}">
                <a16:creationId xmlns:a16="http://schemas.microsoft.com/office/drawing/2014/main" id="{5BAF23DD-F000-4022-9C09-3FB6FA952E93}"/>
              </a:ext>
            </a:extLst>
          </p:cNvPr>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Cost Report Improvements</a:t>
            </a: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Tree>
    <p:extLst>
      <p:ext uri="{BB962C8B-B14F-4D97-AF65-F5344CB8AC3E}">
        <p14:creationId xmlns:p14="http://schemas.microsoft.com/office/powerpoint/2010/main" val="152350727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15D41C-D4C0-45D4-89CE-A45F066641C6}"/>
              </a:ext>
            </a:extLst>
          </p:cNvPr>
          <p:cNvPicPr>
            <a:picLocks noChangeAspect="1"/>
          </p:cNvPicPr>
          <p:nvPr/>
        </p:nvPicPr>
        <p:blipFill>
          <a:blip r:embed="rId3"/>
          <a:stretch>
            <a:fillRect/>
          </a:stretch>
        </p:blipFill>
        <p:spPr>
          <a:xfrm>
            <a:off x="167135" y="1219199"/>
            <a:ext cx="8869603" cy="4439586"/>
          </a:xfrm>
          <a:prstGeom prst="rect">
            <a:avLst/>
          </a:prstGeom>
        </p:spPr>
      </p:pic>
      <p:pic>
        <p:nvPicPr>
          <p:cNvPr id="4" name="Picture 3">
            <a:extLst>
              <a:ext uri="{FF2B5EF4-FFF2-40B4-BE49-F238E27FC236}">
                <a16:creationId xmlns:a16="http://schemas.microsoft.com/office/drawing/2014/main" id="{976C0BE4-E6FD-44C8-A818-4311832D561D}"/>
              </a:ext>
            </a:extLst>
          </p:cNvPr>
          <p:cNvPicPr>
            <a:picLocks noChangeAspect="1"/>
          </p:cNvPicPr>
          <p:nvPr/>
        </p:nvPicPr>
        <p:blipFill>
          <a:blip r:embed="rId4" cstate="print"/>
          <a:stretch>
            <a:fillRect/>
          </a:stretch>
        </p:blipFill>
        <p:spPr>
          <a:xfrm>
            <a:off x="167140" y="1219199"/>
            <a:ext cx="8869599" cy="4431057"/>
          </a:xfrm>
          <a:prstGeom prst="rect">
            <a:avLst/>
          </a:prstGeom>
        </p:spPr>
      </p:pic>
      <p:sp>
        <p:nvSpPr>
          <p:cNvPr id="6" name="Title 1"/>
          <p:cNvSpPr txBox="1">
            <a:spLocks/>
          </p:cNvSpPr>
          <p:nvPr/>
        </p:nvSpPr>
        <p:spPr>
          <a:xfrm>
            <a:off x="381000" y="152400"/>
            <a:ext cx="6400800" cy="457200"/>
          </a:xfrm>
          <a:prstGeom prst="rect">
            <a:avLst/>
          </a:prstGeom>
        </p:spPr>
        <p:txBody>
          <a:bodyPr/>
          <a:lstStyle/>
          <a:p>
            <a:pPr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rPr>
              <a:t>Appendix II</a:t>
            </a:r>
          </a:p>
        </p:txBody>
      </p:sp>
      <p:sp>
        <p:nvSpPr>
          <p:cNvPr id="8" name="Rectangle 3">
            <a:extLst>
              <a:ext uri="{FF2B5EF4-FFF2-40B4-BE49-F238E27FC236}">
                <a16:creationId xmlns:a16="http://schemas.microsoft.com/office/drawing/2014/main" id="{5BAF23DD-F000-4022-9C09-3FB6FA952E93}"/>
              </a:ext>
            </a:extLst>
          </p:cNvPr>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Skilled Nursing Facility to Swing Bed - NF</a:t>
            </a: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Tree>
    <p:extLst>
      <p:ext uri="{BB962C8B-B14F-4D97-AF65-F5344CB8AC3E}">
        <p14:creationId xmlns:p14="http://schemas.microsoft.com/office/powerpoint/2010/main" val="263413982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454437-1E5A-45DE-9C0F-DFC0D782585C}"/>
              </a:ext>
            </a:extLst>
          </p:cNvPr>
          <p:cNvPicPr>
            <a:picLocks noChangeAspect="1"/>
          </p:cNvPicPr>
          <p:nvPr/>
        </p:nvPicPr>
        <p:blipFill>
          <a:blip r:embed="rId3" cstate="print"/>
          <a:stretch>
            <a:fillRect/>
          </a:stretch>
        </p:blipFill>
        <p:spPr>
          <a:xfrm>
            <a:off x="167143" y="1219200"/>
            <a:ext cx="8869600" cy="4431058"/>
          </a:xfrm>
          <a:prstGeom prst="rect">
            <a:avLst/>
          </a:prstGeom>
        </p:spPr>
      </p:pic>
      <p:sp>
        <p:nvSpPr>
          <p:cNvPr id="6" name="Title 1"/>
          <p:cNvSpPr txBox="1">
            <a:spLocks/>
          </p:cNvSpPr>
          <p:nvPr/>
        </p:nvSpPr>
        <p:spPr>
          <a:xfrm>
            <a:off x="381000" y="152400"/>
            <a:ext cx="6400800" cy="457200"/>
          </a:xfrm>
          <a:prstGeom prst="rect">
            <a:avLst/>
          </a:prstGeom>
        </p:spPr>
        <p:txBody>
          <a:bodyPr/>
          <a:lstStyle/>
          <a:p>
            <a:pPr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rPr>
              <a:t>Appendix III</a:t>
            </a:r>
          </a:p>
        </p:txBody>
      </p:sp>
      <p:sp>
        <p:nvSpPr>
          <p:cNvPr id="8" name="Rectangle 3">
            <a:extLst>
              <a:ext uri="{FF2B5EF4-FFF2-40B4-BE49-F238E27FC236}">
                <a16:creationId xmlns:a16="http://schemas.microsoft.com/office/drawing/2014/main" id="{5BAF23DD-F000-4022-9C09-3FB6FA952E93}"/>
              </a:ext>
            </a:extLst>
          </p:cNvPr>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Elimination of OB Program</a:t>
            </a: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Tree>
    <p:extLst>
      <p:ext uri="{BB962C8B-B14F-4D97-AF65-F5344CB8AC3E}">
        <p14:creationId xmlns:p14="http://schemas.microsoft.com/office/powerpoint/2010/main" val="321858622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4A3180-ADAD-4DB9-B7B4-1250518E1C9F}"/>
              </a:ext>
            </a:extLst>
          </p:cNvPr>
          <p:cNvPicPr>
            <a:picLocks noChangeAspect="1"/>
          </p:cNvPicPr>
          <p:nvPr/>
        </p:nvPicPr>
        <p:blipFill>
          <a:blip r:embed="rId3" cstate="print"/>
          <a:stretch>
            <a:fillRect/>
          </a:stretch>
        </p:blipFill>
        <p:spPr>
          <a:xfrm>
            <a:off x="167145" y="1225219"/>
            <a:ext cx="8869600" cy="4431057"/>
          </a:xfrm>
          <a:prstGeom prst="rect">
            <a:avLst/>
          </a:prstGeom>
        </p:spPr>
      </p:pic>
      <p:sp>
        <p:nvSpPr>
          <p:cNvPr id="6" name="Title 1"/>
          <p:cNvSpPr txBox="1">
            <a:spLocks/>
          </p:cNvSpPr>
          <p:nvPr/>
        </p:nvSpPr>
        <p:spPr>
          <a:xfrm>
            <a:off x="381000" y="152400"/>
            <a:ext cx="6400800" cy="457200"/>
          </a:xfrm>
          <a:prstGeom prst="rect">
            <a:avLst/>
          </a:prstGeom>
        </p:spPr>
        <p:txBody>
          <a:bodyPr/>
          <a:lstStyle/>
          <a:p>
            <a:pPr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rPr>
              <a:t>Appendix IV</a:t>
            </a:r>
          </a:p>
        </p:txBody>
      </p:sp>
      <p:sp>
        <p:nvSpPr>
          <p:cNvPr id="8" name="Rectangle 3">
            <a:extLst>
              <a:ext uri="{FF2B5EF4-FFF2-40B4-BE49-F238E27FC236}">
                <a16:creationId xmlns:a16="http://schemas.microsoft.com/office/drawing/2014/main" id="{5BAF23DD-F000-4022-9C09-3FB6FA952E93}"/>
              </a:ext>
            </a:extLst>
          </p:cNvPr>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Reduction in Surgical Services</a:t>
            </a: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Tree>
    <p:extLst>
      <p:ext uri="{BB962C8B-B14F-4D97-AF65-F5344CB8AC3E}">
        <p14:creationId xmlns:p14="http://schemas.microsoft.com/office/powerpoint/2010/main" val="246058448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5ADEA1-E491-439A-860E-D58D08821DAE}"/>
              </a:ext>
            </a:extLst>
          </p:cNvPr>
          <p:cNvPicPr>
            <a:picLocks noChangeAspect="1"/>
          </p:cNvPicPr>
          <p:nvPr/>
        </p:nvPicPr>
        <p:blipFill>
          <a:blip r:embed="rId3" cstate="print"/>
          <a:stretch>
            <a:fillRect/>
          </a:stretch>
        </p:blipFill>
        <p:spPr>
          <a:xfrm>
            <a:off x="167145" y="1219201"/>
            <a:ext cx="8869596" cy="4561960"/>
          </a:xfrm>
          <a:prstGeom prst="rect">
            <a:avLst/>
          </a:prstGeom>
        </p:spPr>
      </p:pic>
      <p:sp>
        <p:nvSpPr>
          <p:cNvPr id="6" name="Title 1"/>
          <p:cNvSpPr txBox="1">
            <a:spLocks/>
          </p:cNvSpPr>
          <p:nvPr/>
        </p:nvSpPr>
        <p:spPr>
          <a:xfrm>
            <a:off x="381000" y="152400"/>
            <a:ext cx="6400800" cy="457200"/>
          </a:xfrm>
          <a:prstGeom prst="rect">
            <a:avLst/>
          </a:prstGeom>
        </p:spPr>
        <p:txBody>
          <a:bodyPr/>
          <a:lstStyle/>
          <a:p>
            <a:pPr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rPr>
              <a:t>Appendix V</a:t>
            </a:r>
          </a:p>
        </p:txBody>
      </p:sp>
      <p:sp>
        <p:nvSpPr>
          <p:cNvPr id="8" name="Rectangle 3">
            <a:extLst>
              <a:ext uri="{FF2B5EF4-FFF2-40B4-BE49-F238E27FC236}">
                <a16:creationId xmlns:a16="http://schemas.microsoft.com/office/drawing/2014/main" id="{5BAF23DD-F000-4022-9C09-3FB6FA952E93}"/>
              </a:ext>
            </a:extLst>
          </p:cNvPr>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Clinical Optimization</a:t>
            </a: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Tree>
    <p:extLst>
      <p:ext uri="{BB962C8B-B14F-4D97-AF65-F5344CB8AC3E}">
        <p14:creationId xmlns:p14="http://schemas.microsoft.com/office/powerpoint/2010/main" val="251583840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7F521D-DBDF-4DDD-A2DB-4266776972B6}"/>
              </a:ext>
            </a:extLst>
          </p:cNvPr>
          <p:cNvPicPr>
            <a:picLocks noChangeAspect="1"/>
          </p:cNvPicPr>
          <p:nvPr/>
        </p:nvPicPr>
        <p:blipFill>
          <a:blip r:embed="rId3" cstate="print"/>
          <a:stretch>
            <a:fillRect/>
          </a:stretch>
        </p:blipFill>
        <p:spPr>
          <a:xfrm>
            <a:off x="161041" y="1219199"/>
            <a:ext cx="8858660" cy="4556336"/>
          </a:xfrm>
          <a:prstGeom prst="rect">
            <a:avLst/>
          </a:prstGeom>
        </p:spPr>
      </p:pic>
      <p:sp>
        <p:nvSpPr>
          <p:cNvPr id="6" name="Title 1"/>
          <p:cNvSpPr txBox="1">
            <a:spLocks/>
          </p:cNvSpPr>
          <p:nvPr/>
        </p:nvSpPr>
        <p:spPr>
          <a:xfrm>
            <a:off x="381000" y="152400"/>
            <a:ext cx="6400800" cy="457200"/>
          </a:xfrm>
          <a:prstGeom prst="rect">
            <a:avLst/>
          </a:prstGeom>
        </p:spPr>
        <p:txBody>
          <a:bodyPr/>
          <a:lstStyle/>
          <a:p>
            <a:pPr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rPr>
              <a:t>Appendix VI</a:t>
            </a:r>
          </a:p>
        </p:txBody>
      </p:sp>
      <p:sp>
        <p:nvSpPr>
          <p:cNvPr id="8" name="Rectangle 3">
            <a:extLst>
              <a:ext uri="{FF2B5EF4-FFF2-40B4-BE49-F238E27FC236}">
                <a16:creationId xmlns:a16="http://schemas.microsoft.com/office/drawing/2014/main" id="{5BAF23DD-F000-4022-9C09-3FB6FA952E93}"/>
              </a:ext>
            </a:extLst>
          </p:cNvPr>
          <p:cNvSpPr txBox="1">
            <a:spLocks noChangeArrowheads="1"/>
          </p:cNvSpPr>
          <p:nvPr/>
        </p:nvSpPr>
        <p:spPr>
          <a:xfrm>
            <a:off x="180091" y="838200"/>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Consolidation of All Scenarios</a:t>
            </a: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Tree>
    <p:extLst>
      <p:ext uri="{BB962C8B-B14F-4D97-AF65-F5344CB8AC3E}">
        <p14:creationId xmlns:p14="http://schemas.microsoft.com/office/powerpoint/2010/main" val="288151142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983F68-A1C0-4B30-89BE-28C6066A9ED9}"/>
              </a:ext>
            </a:extLst>
          </p:cNvPr>
          <p:cNvPicPr>
            <a:picLocks noChangeAspect="1"/>
          </p:cNvPicPr>
          <p:nvPr/>
        </p:nvPicPr>
        <p:blipFill>
          <a:blip r:embed="rId3"/>
          <a:stretch>
            <a:fillRect/>
          </a:stretch>
        </p:blipFill>
        <p:spPr>
          <a:xfrm>
            <a:off x="167144" y="1219201"/>
            <a:ext cx="8852564" cy="4553200"/>
          </a:xfrm>
          <a:prstGeom prst="rect">
            <a:avLst/>
          </a:prstGeom>
        </p:spPr>
      </p:pic>
      <p:sp>
        <p:nvSpPr>
          <p:cNvPr id="6" name="Title 1"/>
          <p:cNvSpPr txBox="1">
            <a:spLocks/>
          </p:cNvSpPr>
          <p:nvPr/>
        </p:nvSpPr>
        <p:spPr>
          <a:xfrm>
            <a:off x="381000" y="152400"/>
            <a:ext cx="6400800" cy="457200"/>
          </a:xfrm>
          <a:prstGeom prst="rect">
            <a:avLst/>
          </a:prstGeom>
        </p:spPr>
        <p:txBody>
          <a:bodyPr/>
          <a:lstStyle/>
          <a:p>
            <a:pPr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rPr>
              <a:t>Appendix VII</a:t>
            </a:r>
          </a:p>
        </p:txBody>
      </p:sp>
      <p:sp>
        <p:nvSpPr>
          <p:cNvPr id="8" name="Rectangle 3">
            <a:extLst>
              <a:ext uri="{FF2B5EF4-FFF2-40B4-BE49-F238E27FC236}">
                <a16:creationId xmlns:a16="http://schemas.microsoft.com/office/drawing/2014/main" id="{5BAF23DD-F000-4022-9C09-3FB6FA952E93}"/>
              </a:ext>
            </a:extLst>
          </p:cNvPr>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Consolidation of All Scenarios Except LTC Conversion to CAH Beds</a:t>
            </a: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Tree>
    <p:extLst>
      <p:ext uri="{BB962C8B-B14F-4D97-AF65-F5344CB8AC3E}">
        <p14:creationId xmlns:p14="http://schemas.microsoft.com/office/powerpoint/2010/main" val="2535668113"/>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A78359-490D-4E6D-B44D-F5F7275EB27A}"/>
              </a:ext>
            </a:extLst>
          </p:cNvPr>
          <p:cNvPicPr>
            <a:picLocks noChangeAspect="1"/>
          </p:cNvPicPr>
          <p:nvPr/>
        </p:nvPicPr>
        <p:blipFill>
          <a:blip r:embed="rId3"/>
          <a:stretch>
            <a:fillRect/>
          </a:stretch>
        </p:blipFill>
        <p:spPr>
          <a:xfrm>
            <a:off x="167140" y="1219199"/>
            <a:ext cx="8846663" cy="4428104"/>
          </a:xfrm>
          <a:prstGeom prst="rect">
            <a:avLst/>
          </a:prstGeom>
        </p:spPr>
      </p:pic>
      <p:sp>
        <p:nvSpPr>
          <p:cNvPr id="6" name="Title 1"/>
          <p:cNvSpPr txBox="1">
            <a:spLocks/>
          </p:cNvSpPr>
          <p:nvPr/>
        </p:nvSpPr>
        <p:spPr>
          <a:xfrm>
            <a:off x="381000" y="152400"/>
            <a:ext cx="6400800" cy="457200"/>
          </a:xfrm>
          <a:prstGeom prst="rect">
            <a:avLst/>
          </a:prstGeom>
        </p:spPr>
        <p:txBody>
          <a:bodyPr/>
          <a:lstStyle/>
          <a:p>
            <a:pPr defTabSz="685800" fontAlgn="base">
              <a:lnSpc>
                <a:spcPct val="90000"/>
              </a:lnSpc>
              <a:spcBef>
                <a:spcPct val="0"/>
              </a:spcBef>
              <a:spcAft>
                <a:spcPct val="0"/>
              </a:spcAft>
              <a:defRPr/>
            </a:pPr>
            <a:r>
              <a:rPr lang="en-US" sz="2400" b="1" dirty="0">
                <a:solidFill>
                  <a:sysClr val="windowText" lastClr="000000"/>
                </a:solidFill>
                <a:latin typeface="Trebuchet MS" panose="020B0603020202020204" pitchFamily="34" charset="0"/>
              </a:rPr>
              <a:t>Appendix VIII	</a:t>
            </a:r>
          </a:p>
        </p:txBody>
      </p:sp>
      <p:sp>
        <p:nvSpPr>
          <p:cNvPr id="8" name="Rectangle 3">
            <a:extLst>
              <a:ext uri="{FF2B5EF4-FFF2-40B4-BE49-F238E27FC236}">
                <a16:creationId xmlns:a16="http://schemas.microsoft.com/office/drawing/2014/main" id="{5BAF23DD-F000-4022-9C09-3FB6FA952E93}"/>
              </a:ext>
            </a:extLst>
          </p:cNvPr>
          <p:cNvSpPr txBox="1">
            <a:spLocks noChangeArrowheads="1"/>
          </p:cNvSpPr>
          <p:nvPr/>
        </p:nvSpPr>
        <p:spPr>
          <a:xfrm>
            <a:off x="256032" y="848833"/>
            <a:ext cx="8678333" cy="5638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285750" indent="-285750" fontAlgn="base">
              <a:lnSpc>
                <a:spcPct val="90000"/>
              </a:lnSpc>
              <a:spcBef>
                <a:spcPts val="600"/>
              </a:spcBef>
              <a:buFont typeface="Arial" pitchFamily="34" charset="0"/>
              <a:buChar char="•"/>
              <a:defRPr/>
            </a:pPr>
            <a:r>
              <a:rPr lang="en-US" sz="1600" b="1" dirty="0">
                <a:ea typeface="Verdana" pitchFamily="34" charset="0"/>
                <a:cs typeface="Verdana" pitchFamily="34" charset="0"/>
              </a:rPr>
              <a:t>Scenario: Status Quo</a:t>
            </a:r>
          </a:p>
          <a:p>
            <a:pPr marL="1200150" lvl="2" indent="-285750" fontAlgn="base">
              <a:spcAft>
                <a:spcPts val="600"/>
              </a:spcAft>
              <a:buFont typeface="Arial" pitchFamily="34" charset="0"/>
              <a:buChar char="•"/>
              <a:defRPr/>
            </a:pPr>
            <a:endParaRPr lang="en-US" sz="1600" dirty="0">
              <a:ea typeface="Verdana" pitchFamily="34" charset="0"/>
              <a:cs typeface="Verdana" pitchFamily="34" charset="0"/>
            </a:endParaRPr>
          </a:p>
        </p:txBody>
      </p:sp>
    </p:spTree>
    <p:extLst>
      <p:ext uri="{BB962C8B-B14F-4D97-AF65-F5344CB8AC3E}">
        <p14:creationId xmlns:p14="http://schemas.microsoft.com/office/powerpoint/2010/main" val="65066084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2286000" y="4570274"/>
            <a:ext cx="4572000" cy="1754326"/>
          </a:xfrm>
          <a:prstGeom prst="rect">
            <a:avLst/>
          </a:prstGeom>
        </p:spPr>
        <p:txBody>
          <a:bodyPr>
            <a:spAutoFit/>
          </a:bodyPr>
          <a:lstStyle/>
          <a:p>
            <a:pPr algn="ctr"/>
            <a:endParaRPr lang="en-US" dirty="0">
              <a:solidFill>
                <a:schemeClr val="bg1"/>
              </a:solidFill>
            </a:endParaRPr>
          </a:p>
          <a:p>
            <a:pPr algn="ctr"/>
            <a:r>
              <a:rPr lang="en-US" dirty="0">
                <a:solidFill>
                  <a:schemeClr val="bg1"/>
                </a:solidFill>
              </a:rPr>
              <a:t>1685 Congress St. Suite 202</a:t>
            </a:r>
          </a:p>
          <a:p>
            <a:pPr algn="ctr"/>
            <a:r>
              <a:rPr lang="en-US" dirty="0">
                <a:solidFill>
                  <a:schemeClr val="bg1"/>
                </a:solidFill>
              </a:rPr>
              <a:t>Portland, Maine 04102</a:t>
            </a:r>
          </a:p>
          <a:p>
            <a:pPr algn="ctr"/>
            <a:r>
              <a:rPr lang="en-US" dirty="0">
                <a:solidFill>
                  <a:schemeClr val="bg1"/>
                </a:solidFill>
              </a:rPr>
              <a:t>(207) 221-8250</a:t>
            </a:r>
          </a:p>
          <a:p>
            <a:pPr algn="ctr"/>
            <a:endParaRPr lang="en-US" dirty="0">
              <a:solidFill>
                <a:schemeClr val="bg1"/>
              </a:solidFill>
            </a:endParaRPr>
          </a:p>
          <a:p>
            <a:pPr algn="ctr"/>
            <a:r>
              <a:rPr lang="en-US" dirty="0">
                <a:solidFill>
                  <a:schemeClr val="bg1"/>
                </a:solidFill>
              </a:rPr>
              <a:t>www.stroudwater.com</a:t>
            </a:r>
          </a:p>
        </p:txBody>
      </p:sp>
      <p:pic>
        <p:nvPicPr>
          <p:cNvPr id="6" name="Picture 9"/>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247" t="38874" r="10029" b="32019"/>
          <a:stretch/>
        </p:blipFill>
        <p:spPr bwMode="auto">
          <a:xfrm>
            <a:off x="2514600" y="3624943"/>
            <a:ext cx="4114800" cy="1175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56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roudwater fonts">
      <a:majorFont>
        <a:latin typeface="Gill Sans M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224927</TotalTime>
  <Words>2406</Words>
  <Application>Microsoft Office PowerPoint</Application>
  <PresentationFormat>On-screen Show (4:3)</PresentationFormat>
  <Paragraphs>394</Paragraphs>
  <Slides>31</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ＭＳ Ｐゴシック</vt:lpstr>
      <vt:lpstr>Arial</vt:lpstr>
      <vt:lpstr>Calibri</vt:lpstr>
      <vt:lpstr>Gill Sans MT</vt:lpstr>
      <vt:lpstr>Times New Roman</vt:lpstr>
      <vt:lpstr>Trebuchet MS</vt:lpstr>
      <vt:lpstr>Verdana</vt:lpstr>
      <vt:lpstr>1_Office Theme</vt:lpstr>
      <vt:lpstr>Strategic, Financial, and Operational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System of the Future</dc:title>
  <dc:creator>John Downes</dc:creator>
  <cp:lastModifiedBy>Jonathan Pantenburg</cp:lastModifiedBy>
  <cp:revision>6532</cp:revision>
  <cp:lastPrinted>2016-08-15T12:17:22Z</cp:lastPrinted>
  <dcterms:created xsi:type="dcterms:W3CDTF">2011-10-12T19:40:47Z</dcterms:created>
  <dcterms:modified xsi:type="dcterms:W3CDTF">2017-07-13T15:54:18Z</dcterms:modified>
</cp:coreProperties>
</file>