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6"/>
  </p:notesMasterIdLst>
  <p:handoutMasterIdLst>
    <p:handoutMasterId r:id="rId27"/>
  </p:handoutMasterIdLst>
  <p:sldIdLst>
    <p:sldId id="256" r:id="rId2"/>
    <p:sldId id="298" r:id="rId3"/>
    <p:sldId id="309" r:id="rId4"/>
    <p:sldId id="300" r:id="rId5"/>
    <p:sldId id="301" r:id="rId6"/>
    <p:sldId id="310" r:id="rId7"/>
    <p:sldId id="334" r:id="rId8"/>
    <p:sldId id="337" r:id="rId9"/>
    <p:sldId id="312" r:id="rId10"/>
    <p:sldId id="332" r:id="rId11"/>
    <p:sldId id="313" r:id="rId12"/>
    <p:sldId id="317" r:id="rId13"/>
    <p:sldId id="314" r:id="rId14"/>
    <p:sldId id="331" r:id="rId15"/>
    <p:sldId id="315" r:id="rId16"/>
    <p:sldId id="330" r:id="rId17"/>
    <p:sldId id="322" r:id="rId18"/>
    <p:sldId id="323" r:id="rId19"/>
    <p:sldId id="324" r:id="rId20"/>
    <p:sldId id="319" r:id="rId21"/>
    <p:sldId id="335" r:id="rId22"/>
    <p:sldId id="336" r:id="rId23"/>
    <p:sldId id="305" r:id="rId24"/>
    <p:sldId id="308" r:id="rId25"/>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55447"/>
    <a:srgbClr val="49779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456" autoAdjust="0"/>
    <p:restoredTop sz="92518" autoAdjust="0"/>
  </p:normalViewPr>
  <p:slideViewPr>
    <p:cSldViewPr snapToGrid="0" snapToObjects="1">
      <p:cViewPr varScale="1">
        <p:scale>
          <a:sx n="64" d="100"/>
          <a:sy n="64" d="100"/>
        </p:scale>
        <p:origin x="75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D8FAA8EB-655D-44DD-81DE-888929BCA3B4}" type="datetimeFigureOut">
              <a:rPr lang="en-US" smtClean="0"/>
              <a:t>4/11/2019</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7016EF1B-AD9E-41BA-8F33-3B56FE06B025}" type="slidenum">
              <a:rPr lang="en-US" smtClean="0"/>
              <a:t>‹#›</a:t>
            </a:fld>
            <a:endParaRPr lang="en-US"/>
          </a:p>
        </p:txBody>
      </p:sp>
    </p:spTree>
    <p:extLst>
      <p:ext uri="{BB962C8B-B14F-4D97-AF65-F5344CB8AC3E}">
        <p14:creationId xmlns:p14="http://schemas.microsoft.com/office/powerpoint/2010/main" val="30162914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FF9D7964-6DAC-4291-AF66-83E37FDE697D}" type="datetimeFigureOut">
              <a:rPr lang="en-US" smtClean="0"/>
              <a:t>4/11/2019</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6A1F43F7-3835-4735-B146-97C3560883CA}" type="slidenum">
              <a:rPr lang="en-US" smtClean="0"/>
              <a:t>‹#›</a:t>
            </a:fld>
            <a:endParaRPr lang="en-US"/>
          </a:p>
        </p:txBody>
      </p:sp>
    </p:spTree>
    <p:extLst>
      <p:ext uri="{BB962C8B-B14F-4D97-AF65-F5344CB8AC3E}">
        <p14:creationId xmlns:p14="http://schemas.microsoft.com/office/powerpoint/2010/main" val="19404824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1F43F7-3835-4735-B146-97C3560883CA}" type="slidenum">
              <a:rPr lang="en-US" smtClean="0"/>
              <a:t>3</a:t>
            </a:fld>
            <a:endParaRPr lang="en-US"/>
          </a:p>
        </p:txBody>
      </p:sp>
    </p:spTree>
    <p:extLst>
      <p:ext uri="{BB962C8B-B14F-4D97-AF65-F5344CB8AC3E}">
        <p14:creationId xmlns:p14="http://schemas.microsoft.com/office/powerpoint/2010/main" val="34353437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1F43F7-3835-4735-B146-97C3560883CA}" type="slidenum">
              <a:rPr lang="en-US" smtClean="0"/>
              <a:t>9</a:t>
            </a:fld>
            <a:endParaRPr lang="en-US"/>
          </a:p>
        </p:txBody>
      </p:sp>
    </p:spTree>
    <p:extLst>
      <p:ext uri="{BB962C8B-B14F-4D97-AF65-F5344CB8AC3E}">
        <p14:creationId xmlns:p14="http://schemas.microsoft.com/office/powerpoint/2010/main" val="39933174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1F43F7-3835-4735-B146-97C3560883CA}" type="slidenum">
              <a:rPr lang="en-US" smtClean="0"/>
              <a:t>11</a:t>
            </a:fld>
            <a:endParaRPr lang="en-US"/>
          </a:p>
        </p:txBody>
      </p:sp>
    </p:spTree>
    <p:extLst>
      <p:ext uri="{BB962C8B-B14F-4D97-AF65-F5344CB8AC3E}">
        <p14:creationId xmlns:p14="http://schemas.microsoft.com/office/powerpoint/2010/main" val="26345325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1F43F7-3835-4735-B146-97C3560883CA}" type="slidenum">
              <a:rPr lang="en-US" smtClean="0"/>
              <a:t>13</a:t>
            </a:fld>
            <a:endParaRPr lang="en-US"/>
          </a:p>
        </p:txBody>
      </p:sp>
    </p:spTree>
    <p:extLst>
      <p:ext uri="{BB962C8B-B14F-4D97-AF65-F5344CB8AC3E}">
        <p14:creationId xmlns:p14="http://schemas.microsoft.com/office/powerpoint/2010/main" val="12091886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1F43F7-3835-4735-B146-97C3560883CA}" type="slidenum">
              <a:rPr lang="en-US" smtClean="0"/>
              <a:t>15</a:t>
            </a:fld>
            <a:endParaRPr lang="en-US"/>
          </a:p>
        </p:txBody>
      </p:sp>
    </p:spTree>
    <p:extLst>
      <p:ext uri="{BB962C8B-B14F-4D97-AF65-F5344CB8AC3E}">
        <p14:creationId xmlns:p14="http://schemas.microsoft.com/office/powerpoint/2010/main" val="15551971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1F43F7-3835-4735-B146-97C3560883CA}" type="slidenum">
              <a:rPr lang="en-US" smtClean="0"/>
              <a:t>23</a:t>
            </a:fld>
            <a:endParaRPr lang="en-US"/>
          </a:p>
        </p:txBody>
      </p:sp>
    </p:spTree>
    <p:extLst>
      <p:ext uri="{BB962C8B-B14F-4D97-AF65-F5344CB8AC3E}">
        <p14:creationId xmlns:p14="http://schemas.microsoft.com/office/powerpoint/2010/main" val="17204976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solidFill>
                  <a:srgbClr val="497798"/>
                </a:solidFill>
                <a:latin typeface="Bebas Neue" charset="0"/>
                <a:ea typeface="Bebas Neue" charset="0"/>
                <a:cs typeface="Bebas Neue"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1524000" y="3840480"/>
            <a:ext cx="9144000" cy="1417320"/>
          </a:xfrm>
        </p:spPr>
        <p:txBody>
          <a:bodyPr/>
          <a:lstStyle>
            <a:lvl1pPr marL="0" indent="0" algn="ctr">
              <a:buNone/>
              <a:defRPr sz="2400">
                <a:solidFill>
                  <a:schemeClr val="tx1"/>
                </a:solidFill>
                <a:latin typeface="Soleil" charset="0"/>
                <a:ea typeface="Soleil" charset="0"/>
                <a:cs typeface="Solei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8172" y="5825741"/>
            <a:ext cx="1874833" cy="834479"/>
          </a:xfrm>
          <a:prstGeom prst="rect">
            <a:avLst/>
          </a:prstGeom>
        </p:spPr>
      </p:pic>
      <p:sp>
        <p:nvSpPr>
          <p:cNvPr id="10" name="TextBox 9"/>
          <p:cNvSpPr txBox="1"/>
          <p:nvPr userDrawn="1"/>
        </p:nvSpPr>
        <p:spPr>
          <a:xfrm>
            <a:off x="8496728" y="6452171"/>
            <a:ext cx="3482939" cy="307777"/>
          </a:xfrm>
          <a:prstGeom prst="rect">
            <a:avLst/>
          </a:prstGeom>
          <a:noFill/>
        </p:spPr>
        <p:txBody>
          <a:bodyPr wrap="square" rtlCol="0">
            <a:spAutoFit/>
          </a:bodyPr>
          <a:lstStyle/>
          <a:p>
            <a:pPr algn="r"/>
            <a:r>
              <a:rPr lang="en-US" sz="1400" dirty="0" smtClean="0">
                <a:solidFill>
                  <a:srgbClr val="497798"/>
                </a:solidFill>
                <a:latin typeface="Soleil" charset="0"/>
                <a:ea typeface="Soleil" charset="0"/>
                <a:cs typeface="Soleil" charset="0"/>
              </a:rPr>
              <a:t>DISCOVER  |  NURTURE  |  INSPIRE</a:t>
            </a:r>
            <a:endParaRPr lang="en-US" sz="1400" dirty="0">
              <a:solidFill>
                <a:srgbClr val="497798"/>
              </a:solidFill>
              <a:latin typeface="Soleil" charset="0"/>
              <a:ea typeface="Soleil" charset="0"/>
              <a:cs typeface="Soleil" charset="0"/>
            </a:endParaRPr>
          </a:p>
        </p:txBody>
      </p:sp>
      <p:sp>
        <p:nvSpPr>
          <p:cNvPr id="11" name="Rectangle 10"/>
          <p:cNvSpPr/>
          <p:nvPr userDrawn="1"/>
        </p:nvSpPr>
        <p:spPr>
          <a:xfrm>
            <a:off x="0" y="6765925"/>
            <a:ext cx="12192000" cy="92075"/>
          </a:xfrm>
          <a:prstGeom prst="rect">
            <a:avLst/>
          </a:prstGeom>
          <a:solidFill>
            <a:srgbClr val="C554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3307882" y="3511609"/>
            <a:ext cx="5576235" cy="92075"/>
          </a:xfrm>
          <a:prstGeom prst="rect">
            <a:avLst/>
          </a:prstGeom>
          <a:solidFill>
            <a:srgbClr val="C554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314353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497798"/>
                </a:solidFill>
                <a:latin typeface="Bebas Neue" charset="0"/>
                <a:ea typeface="Bebas Neue" charset="0"/>
                <a:cs typeface="Bebas Neue"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838200" y="1825625"/>
            <a:ext cx="10515600" cy="4000116"/>
          </a:xfrm>
        </p:spPr>
        <p:txBody>
          <a:bodyPr/>
          <a:lstStyle>
            <a:lvl1pPr>
              <a:defRPr>
                <a:latin typeface="Soleil" charset="0"/>
                <a:ea typeface="Soleil" charset="0"/>
                <a:cs typeface="Soleil" charset="0"/>
              </a:defRPr>
            </a:lvl1pPr>
            <a:lvl2pPr>
              <a:defRPr>
                <a:latin typeface="Soleil" charset="0"/>
                <a:ea typeface="Soleil" charset="0"/>
                <a:cs typeface="Soleil" charset="0"/>
              </a:defRPr>
            </a:lvl2pPr>
            <a:lvl3pPr>
              <a:defRPr>
                <a:latin typeface="Soleil" charset="0"/>
                <a:ea typeface="Soleil" charset="0"/>
                <a:cs typeface="Soleil" charset="0"/>
              </a:defRPr>
            </a:lvl3pPr>
            <a:lvl4pPr>
              <a:defRPr>
                <a:latin typeface="Soleil" charset="0"/>
                <a:ea typeface="Soleil" charset="0"/>
                <a:cs typeface="Soleil" charset="0"/>
              </a:defRPr>
            </a:lvl4pPr>
            <a:lvl5pPr>
              <a:defRPr>
                <a:latin typeface="Soleil" charset="0"/>
                <a:ea typeface="Soleil" charset="0"/>
                <a:cs typeface="Soleil"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8172" y="5825741"/>
            <a:ext cx="1874833" cy="834479"/>
          </a:xfrm>
          <a:prstGeom prst="rect">
            <a:avLst/>
          </a:prstGeom>
        </p:spPr>
      </p:pic>
      <p:sp>
        <p:nvSpPr>
          <p:cNvPr id="8" name="TextBox 7"/>
          <p:cNvSpPr txBox="1"/>
          <p:nvPr userDrawn="1"/>
        </p:nvSpPr>
        <p:spPr>
          <a:xfrm>
            <a:off x="8496728" y="6452171"/>
            <a:ext cx="3482939" cy="307777"/>
          </a:xfrm>
          <a:prstGeom prst="rect">
            <a:avLst/>
          </a:prstGeom>
          <a:noFill/>
        </p:spPr>
        <p:txBody>
          <a:bodyPr wrap="square" rtlCol="0">
            <a:spAutoFit/>
          </a:bodyPr>
          <a:lstStyle/>
          <a:p>
            <a:pPr algn="r"/>
            <a:r>
              <a:rPr lang="en-US" sz="1400" dirty="0" smtClean="0">
                <a:solidFill>
                  <a:srgbClr val="497798"/>
                </a:solidFill>
                <a:latin typeface="Soleil" charset="0"/>
                <a:ea typeface="Soleil" charset="0"/>
                <a:cs typeface="Soleil" charset="0"/>
              </a:rPr>
              <a:t>DISCOVER  |  NURTURE  |  INSPIRE</a:t>
            </a:r>
            <a:endParaRPr lang="en-US" sz="1400" dirty="0">
              <a:solidFill>
                <a:srgbClr val="497798"/>
              </a:solidFill>
              <a:latin typeface="Soleil" charset="0"/>
              <a:ea typeface="Soleil" charset="0"/>
              <a:cs typeface="Soleil" charset="0"/>
            </a:endParaRPr>
          </a:p>
        </p:txBody>
      </p:sp>
      <p:sp>
        <p:nvSpPr>
          <p:cNvPr id="9" name="Rectangle 8"/>
          <p:cNvSpPr/>
          <p:nvPr userDrawn="1"/>
        </p:nvSpPr>
        <p:spPr>
          <a:xfrm>
            <a:off x="0" y="6765925"/>
            <a:ext cx="12192000" cy="92075"/>
          </a:xfrm>
          <a:prstGeom prst="rect">
            <a:avLst/>
          </a:prstGeom>
          <a:solidFill>
            <a:srgbClr val="C554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548131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583129"/>
          </a:xfrm>
        </p:spPr>
        <p:txBody>
          <a:bodyPr anchor="b"/>
          <a:lstStyle>
            <a:lvl1pPr algn="ctr">
              <a:defRPr sz="6000">
                <a:solidFill>
                  <a:srgbClr val="497798"/>
                </a:solidFill>
                <a:latin typeface="Bebas Neue" charset="0"/>
                <a:ea typeface="Bebas Neue" charset="0"/>
                <a:cs typeface="Bebas Neue" charset="0"/>
              </a:defRPr>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4"/>
            <a:ext cx="10515600" cy="1236278"/>
          </a:xfrm>
        </p:spPr>
        <p:txBody>
          <a:bodyPr/>
          <a:lstStyle>
            <a:lvl1pPr marL="0" indent="0" algn="ctr">
              <a:buNone/>
              <a:defRPr sz="2000">
                <a:solidFill>
                  <a:schemeClr val="tx1">
                    <a:tint val="75000"/>
                  </a:schemeClr>
                </a:solidFill>
                <a:latin typeface="Soleil" charset="0"/>
                <a:ea typeface="Soleil" charset="0"/>
                <a:cs typeface="Soleil"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8172" y="5825741"/>
            <a:ext cx="1874833" cy="834479"/>
          </a:xfrm>
          <a:prstGeom prst="rect">
            <a:avLst/>
          </a:prstGeom>
        </p:spPr>
      </p:pic>
      <p:sp>
        <p:nvSpPr>
          <p:cNvPr id="8" name="TextBox 7"/>
          <p:cNvSpPr txBox="1"/>
          <p:nvPr userDrawn="1"/>
        </p:nvSpPr>
        <p:spPr>
          <a:xfrm>
            <a:off x="8496728" y="6452171"/>
            <a:ext cx="3482939" cy="307777"/>
          </a:xfrm>
          <a:prstGeom prst="rect">
            <a:avLst/>
          </a:prstGeom>
          <a:noFill/>
        </p:spPr>
        <p:txBody>
          <a:bodyPr wrap="square" rtlCol="0">
            <a:spAutoFit/>
          </a:bodyPr>
          <a:lstStyle/>
          <a:p>
            <a:pPr algn="r"/>
            <a:r>
              <a:rPr lang="en-US" sz="1400" dirty="0" smtClean="0">
                <a:solidFill>
                  <a:srgbClr val="497798"/>
                </a:solidFill>
                <a:latin typeface="Soleil" charset="0"/>
                <a:ea typeface="Soleil" charset="0"/>
                <a:cs typeface="Soleil" charset="0"/>
              </a:rPr>
              <a:t>DISCOVER  |  NURTURE  |  INSPIRE</a:t>
            </a:r>
            <a:endParaRPr lang="en-US" sz="1400" dirty="0">
              <a:solidFill>
                <a:srgbClr val="497798"/>
              </a:solidFill>
              <a:latin typeface="Soleil" charset="0"/>
              <a:ea typeface="Soleil" charset="0"/>
              <a:cs typeface="Soleil" charset="0"/>
            </a:endParaRPr>
          </a:p>
        </p:txBody>
      </p:sp>
      <p:sp>
        <p:nvSpPr>
          <p:cNvPr id="9" name="Rectangle 8"/>
          <p:cNvSpPr/>
          <p:nvPr userDrawn="1"/>
        </p:nvSpPr>
        <p:spPr>
          <a:xfrm>
            <a:off x="0" y="6765925"/>
            <a:ext cx="12192000" cy="92075"/>
          </a:xfrm>
          <a:prstGeom prst="rect">
            <a:avLst/>
          </a:prstGeom>
          <a:solidFill>
            <a:srgbClr val="C554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a:xfrm>
            <a:off x="3301532" y="4303053"/>
            <a:ext cx="5576235" cy="92075"/>
          </a:xfrm>
          <a:prstGeom prst="rect">
            <a:avLst/>
          </a:prstGeom>
          <a:solidFill>
            <a:srgbClr val="C554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377829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497798"/>
                </a:solidFill>
                <a:latin typeface="Bebas Neue" charset="0"/>
                <a:ea typeface="Bebas Neue" charset="0"/>
                <a:cs typeface="Bebas Neue" charset="0"/>
              </a:defRPr>
            </a:lvl1p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3894411"/>
          </a:xfrm>
        </p:spPr>
        <p:txBody>
          <a:bodyPr/>
          <a:lstStyle>
            <a:lvl1pPr>
              <a:defRPr>
                <a:latin typeface="Soleil" charset="0"/>
                <a:ea typeface="Soleil" charset="0"/>
                <a:cs typeface="Soleil" charset="0"/>
              </a:defRPr>
            </a:lvl1pPr>
            <a:lvl2pPr>
              <a:defRPr>
                <a:latin typeface="Soleil" charset="0"/>
                <a:ea typeface="Soleil" charset="0"/>
                <a:cs typeface="Soleil" charset="0"/>
              </a:defRPr>
            </a:lvl2pPr>
            <a:lvl3pPr>
              <a:defRPr>
                <a:latin typeface="Soleil" charset="0"/>
                <a:ea typeface="Soleil" charset="0"/>
                <a:cs typeface="Soleil" charset="0"/>
              </a:defRPr>
            </a:lvl3pPr>
            <a:lvl4pPr>
              <a:defRPr>
                <a:latin typeface="Soleil" charset="0"/>
                <a:ea typeface="Soleil" charset="0"/>
                <a:cs typeface="Soleil" charset="0"/>
              </a:defRPr>
            </a:lvl4pPr>
            <a:lvl5pPr>
              <a:defRPr>
                <a:latin typeface="Soleil" charset="0"/>
                <a:ea typeface="Soleil" charset="0"/>
                <a:cs typeface="Soleil"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lvl1pPr>
              <a:defRPr>
                <a:latin typeface="Soleil" charset="0"/>
                <a:ea typeface="Soleil" charset="0"/>
                <a:cs typeface="Soleil" charset="0"/>
              </a:defRPr>
            </a:lvl1pPr>
            <a:lvl2pPr>
              <a:defRPr>
                <a:latin typeface="Soleil" charset="0"/>
                <a:ea typeface="Soleil" charset="0"/>
                <a:cs typeface="Soleil" charset="0"/>
              </a:defRPr>
            </a:lvl2pPr>
            <a:lvl3pPr>
              <a:defRPr>
                <a:latin typeface="Soleil" charset="0"/>
                <a:ea typeface="Soleil" charset="0"/>
                <a:cs typeface="Soleil" charset="0"/>
              </a:defRPr>
            </a:lvl3pPr>
            <a:lvl4pPr>
              <a:defRPr>
                <a:latin typeface="Soleil" charset="0"/>
                <a:ea typeface="Soleil" charset="0"/>
                <a:cs typeface="Soleil" charset="0"/>
              </a:defRPr>
            </a:lvl4pPr>
            <a:lvl5pPr>
              <a:defRPr>
                <a:latin typeface="Soleil" charset="0"/>
                <a:ea typeface="Soleil" charset="0"/>
                <a:cs typeface="Soleil"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8172" y="5825741"/>
            <a:ext cx="1874833" cy="834479"/>
          </a:xfrm>
          <a:prstGeom prst="rect">
            <a:avLst/>
          </a:prstGeom>
        </p:spPr>
      </p:pic>
      <p:sp>
        <p:nvSpPr>
          <p:cNvPr id="10" name="TextBox 9"/>
          <p:cNvSpPr txBox="1"/>
          <p:nvPr userDrawn="1"/>
        </p:nvSpPr>
        <p:spPr>
          <a:xfrm>
            <a:off x="8496728" y="6452171"/>
            <a:ext cx="3482939" cy="307777"/>
          </a:xfrm>
          <a:prstGeom prst="rect">
            <a:avLst/>
          </a:prstGeom>
          <a:noFill/>
        </p:spPr>
        <p:txBody>
          <a:bodyPr wrap="square" rtlCol="0">
            <a:spAutoFit/>
          </a:bodyPr>
          <a:lstStyle/>
          <a:p>
            <a:pPr algn="r"/>
            <a:r>
              <a:rPr lang="en-US" sz="1400" dirty="0" smtClean="0">
                <a:solidFill>
                  <a:srgbClr val="497798"/>
                </a:solidFill>
                <a:latin typeface="Soleil" charset="0"/>
                <a:ea typeface="Soleil" charset="0"/>
                <a:cs typeface="Soleil" charset="0"/>
              </a:rPr>
              <a:t>DISCOVER  |  NURTURE  |  INSPIRE</a:t>
            </a:r>
            <a:endParaRPr lang="en-US" sz="1400" dirty="0">
              <a:solidFill>
                <a:srgbClr val="497798"/>
              </a:solidFill>
              <a:latin typeface="Soleil" charset="0"/>
              <a:ea typeface="Soleil" charset="0"/>
              <a:cs typeface="Soleil" charset="0"/>
            </a:endParaRPr>
          </a:p>
        </p:txBody>
      </p:sp>
      <p:sp>
        <p:nvSpPr>
          <p:cNvPr id="11" name="Rectangle 10"/>
          <p:cNvSpPr/>
          <p:nvPr userDrawn="1"/>
        </p:nvSpPr>
        <p:spPr>
          <a:xfrm>
            <a:off x="0" y="6765925"/>
            <a:ext cx="12192000" cy="92075"/>
          </a:xfrm>
          <a:prstGeom prst="rect">
            <a:avLst/>
          </a:prstGeom>
          <a:solidFill>
            <a:srgbClr val="C554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406599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a:solidFill>
                  <a:srgbClr val="497798"/>
                </a:solidFill>
                <a:latin typeface="Bebas Neue" charset="0"/>
                <a:ea typeface="Bebas Neue" charset="0"/>
                <a:cs typeface="Bebas Neue" charset="0"/>
              </a:defRPr>
            </a:lvl1p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0">
                <a:solidFill>
                  <a:srgbClr val="C55447"/>
                </a:solidFill>
                <a:latin typeface="Bebas Neue" charset="0"/>
                <a:ea typeface="Bebas Neue" charset="0"/>
                <a:cs typeface="Bebas Neue"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320666"/>
          </a:xfrm>
        </p:spPr>
        <p:txBody>
          <a:bodyPr/>
          <a:lstStyle>
            <a:lvl1pPr>
              <a:defRPr>
                <a:latin typeface="Soleil" charset="0"/>
                <a:ea typeface="Soleil" charset="0"/>
                <a:cs typeface="Soleil" charset="0"/>
              </a:defRPr>
            </a:lvl1pPr>
            <a:lvl2pPr>
              <a:defRPr>
                <a:latin typeface="Soleil" charset="0"/>
                <a:ea typeface="Soleil" charset="0"/>
                <a:cs typeface="Soleil" charset="0"/>
              </a:defRPr>
            </a:lvl2pPr>
            <a:lvl3pPr>
              <a:defRPr>
                <a:latin typeface="Soleil" charset="0"/>
                <a:ea typeface="Soleil" charset="0"/>
                <a:cs typeface="Soleil" charset="0"/>
              </a:defRPr>
            </a:lvl3pPr>
            <a:lvl4pPr>
              <a:defRPr>
                <a:latin typeface="Soleil" charset="0"/>
                <a:ea typeface="Soleil" charset="0"/>
                <a:cs typeface="Soleil" charset="0"/>
              </a:defRPr>
            </a:lvl4pPr>
            <a:lvl5pPr>
              <a:defRPr>
                <a:latin typeface="Soleil" charset="0"/>
                <a:ea typeface="Soleil" charset="0"/>
                <a:cs typeface="Soleil"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0">
                <a:solidFill>
                  <a:srgbClr val="C55447"/>
                </a:solidFill>
                <a:latin typeface="Bebas Neue" charset="0"/>
                <a:ea typeface="Bebas Neue" charset="0"/>
                <a:cs typeface="Bebas Neue"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a:latin typeface="Soleil" charset="0"/>
                <a:ea typeface="Soleil" charset="0"/>
                <a:cs typeface="Soleil" charset="0"/>
              </a:defRPr>
            </a:lvl1pPr>
            <a:lvl2pPr>
              <a:defRPr>
                <a:latin typeface="Soleil" charset="0"/>
                <a:ea typeface="Soleil" charset="0"/>
                <a:cs typeface="Soleil" charset="0"/>
              </a:defRPr>
            </a:lvl2pPr>
            <a:lvl3pPr>
              <a:defRPr>
                <a:latin typeface="Soleil" charset="0"/>
                <a:ea typeface="Soleil" charset="0"/>
                <a:cs typeface="Soleil" charset="0"/>
              </a:defRPr>
            </a:lvl3pPr>
            <a:lvl4pPr>
              <a:defRPr>
                <a:latin typeface="Soleil" charset="0"/>
                <a:ea typeface="Soleil" charset="0"/>
                <a:cs typeface="Soleil" charset="0"/>
              </a:defRPr>
            </a:lvl4pPr>
            <a:lvl5pPr>
              <a:defRPr>
                <a:latin typeface="Soleil" charset="0"/>
                <a:ea typeface="Soleil" charset="0"/>
                <a:cs typeface="Soleil"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8172" y="5825741"/>
            <a:ext cx="1874833" cy="834479"/>
          </a:xfrm>
          <a:prstGeom prst="rect">
            <a:avLst/>
          </a:prstGeom>
        </p:spPr>
      </p:pic>
      <p:sp>
        <p:nvSpPr>
          <p:cNvPr id="11" name="TextBox 10"/>
          <p:cNvSpPr txBox="1"/>
          <p:nvPr userDrawn="1"/>
        </p:nvSpPr>
        <p:spPr>
          <a:xfrm>
            <a:off x="8496728" y="6452171"/>
            <a:ext cx="3482939" cy="307777"/>
          </a:xfrm>
          <a:prstGeom prst="rect">
            <a:avLst/>
          </a:prstGeom>
          <a:noFill/>
        </p:spPr>
        <p:txBody>
          <a:bodyPr wrap="square" rtlCol="0">
            <a:spAutoFit/>
          </a:bodyPr>
          <a:lstStyle/>
          <a:p>
            <a:pPr algn="r"/>
            <a:r>
              <a:rPr lang="en-US" sz="1400" dirty="0" smtClean="0">
                <a:solidFill>
                  <a:srgbClr val="497798"/>
                </a:solidFill>
                <a:latin typeface="Soleil" charset="0"/>
                <a:ea typeface="Soleil" charset="0"/>
                <a:cs typeface="Soleil" charset="0"/>
              </a:rPr>
              <a:t>DISCOVER  |  NURTURE  |  INSPIRE</a:t>
            </a:r>
            <a:endParaRPr lang="en-US" sz="1400" dirty="0">
              <a:solidFill>
                <a:srgbClr val="497798"/>
              </a:solidFill>
              <a:latin typeface="Soleil" charset="0"/>
              <a:ea typeface="Soleil" charset="0"/>
              <a:cs typeface="Soleil" charset="0"/>
            </a:endParaRPr>
          </a:p>
        </p:txBody>
      </p:sp>
      <p:sp>
        <p:nvSpPr>
          <p:cNvPr id="12" name="Rectangle 11"/>
          <p:cNvSpPr/>
          <p:nvPr userDrawn="1"/>
        </p:nvSpPr>
        <p:spPr>
          <a:xfrm>
            <a:off x="0" y="6765925"/>
            <a:ext cx="12192000" cy="92075"/>
          </a:xfrm>
          <a:prstGeom prst="rect">
            <a:avLst/>
          </a:prstGeom>
          <a:solidFill>
            <a:srgbClr val="C554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851116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497798"/>
                </a:solidFill>
                <a:latin typeface="Bebas Neue" charset="0"/>
                <a:ea typeface="Bebas Neue" charset="0"/>
                <a:cs typeface="Bebas Neue" charset="0"/>
              </a:defRPr>
            </a:lvl1pPr>
          </a:lstStyle>
          <a:p>
            <a:r>
              <a:rPr lang="en-US" smtClean="0"/>
              <a:t>Click to edit Master title style</a:t>
            </a:r>
            <a:endParaRPr lang="en-US" dirty="0"/>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8172" y="5825741"/>
            <a:ext cx="1874833" cy="834479"/>
          </a:xfrm>
          <a:prstGeom prst="rect">
            <a:avLst/>
          </a:prstGeom>
        </p:spPr>
      </p:pic>
      <p:sp>
        <p:nvSpPr>
          <p:cNvPr id="7" name="TextBox 6"/>
          <p:cNvSpPr txBox="1"/>
          <p:nvPr userDrawn="1"/>
        </p:nvSpPr>
        <p:spPr>
          <a:xfrm>
            <a:off x="8496728" y="6452171"/>
            <a:ext cx="3482939" cy="307777"/>
          </a:xfrm>
          <a:prstGeom prst="rect">
            <a:avLst/>
          </a:prstGeom>
          <a:noFill/>
        </p:spPr>
        <p:txBody>
          <a:bodyPr wrap="square" rtlCol="0">
            <a:spAutoFit/>
          </a:bodyPr>
          <a:lstStyle/>
          <a:p>
            <a:pPr algn="r"/>
            <a:r>
              <a:rPr lang="en-US" sz="1400" dirty="0" smtClean="0">
                <a:solidFill>
                  <a:srgbClr val="497798"/>
                </a:solidFill>
                <a:latin typeface="Soleil" charset="0"/>
                <a:ea typeface="Soleil" charset="0"/>
                <a:cs typeface="Soleil" charset="0"/>
              </a:rPr>
              <a:t>DISCOVER  |  NURTURE  |  INSPIRE</a:t>
            </a:r>
            <a:endParaRPr lang="en-US" sz="1400" dirty="0">
              <a:solidFill>
                <a:srgbClr val="497798"/>
              </a:solidFill>
              <a:latin typeface="Soleil" charset="0"/>
              <a:ea typeface="Soleil" charset="0"/>
              <a:cs typeface="Soleil" charset="0"/>
            </a:endParaRPr>
          </a:p>
        </p:txBody>
      </p:sp>
      <p:sp>
        <p:nvSpPr>
          <p:cNvPr id="8" name="Rectangle 7"/>
          <p:cNvSpPr/>
          <p:nvPr userDrawn="1"/>
        </p:nvSpPr>
        <p:spPr>
          <a:xfrm>
            <a:off x="0" y="6765925"/>
            <a:ext cx="12192000" cy="92075"/>
          </a:xfrm>
          <a:prstGeom prst="rect">
            <a:avLst/>
          </a:prstGeom>
          <a:solidFill>
            <a:srgbClr val="C554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230397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8172" y="5825741"/>
            <a:ext cx="1874833" cy="834479"/>
          </a:xfrm>
          <a:prstGeom prst="rect">
            <a:avLst/>
          </a:prstGeom>
        </p:spPr>
      </p:pic>
      <p:sp>
        <p:nvSpPr>
          <p:cNvPr id="6" name="TextBox 5"/>
          <p:cNvSpPr txBox="1"/>
          <p:nvPr userDrawn="1"/>
        </p:nvSpPr>
        <p:spPr>
          <a:xfrm>
            <a:off x="8496728" y="6452171"/>
            <a:ext cx="3482939" cy="307777"/>
          </a:xfrm>
          <a:prstGeom prst="rect">
            <a:avLst/>
          </a:prstGeom>
          <a:noFill/>
        </p:spPr>
        <p:txBody>
          <a:bodyPr wrap="square" rtlCol="0">
            <a:spAutoFit/>
          </a:bodyPr>
          <a:lstStyle/>
          <a:p>
            <a:pPr algn="r"/>
            <a:r>
              <a:rPr lang="en-US" sz="1400" dirty="0" smtClean="0">
                <a:solidFill>
                  <a:srgbClr val="497798"/>
                </a:solidFill>
                <a:latin typeface="Soleil" charset="0"/>
                <a:ea typeface="Soleil" charset="0"/>
                <a:cs typeface="Soleil" charset="0"/>
              </a:rPr>
              <a:t>DISCOVER  |  NURTURE  |  INSPIRE</a:t>
            </a:r>
            <a:endParaRPr lang="en-US" sz="1400" dirty="0">
              <a:solidFill>
                <a:srgbClr val="497798"/>
              </a:solidFill>
              <a:latin typeface="Soleil" charset="0"/>
              <a:ea typeface="Soleil" charset="0"/>
              <a:cs typeface="Soleil" charset="0"/>
            </a:endParaRPr>
          </a:p>
        </p:txBody>
      </p:sp>
      <p:sp>
        <p:nvSpPr>
          <p:cNvPr id="7" name="Rectangle 6"/>
          <p:cNvSpPr/>
          <p:nvPr userDrawn="1"/>
        </p:nvSpPr>
        <p:spPr>
          <a:xfrm>
            <a:off x="0" y="6765925"/>
            <a:ext cx="12192000" cy="92075"/>
          </a:xfrm>
          <a:prstGeom prst="rect">
            <a:avLst/>
          </a:prstGeom>
          <a:solidFill>
            <a:srgbClr val="C554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030965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solidFill>
                  <a:srgbClr val="497798"/>
                </a:solidFill>
                <a:latin typeface="Bebas Neue" charset="0"/>
                <a:ea typeface="Bebas Neue" charset="0"/>
                <a:cs typeface="Bebas Neue"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atin typeface="Soleil" charset="0"/>
                <a:ea typeface="Soleil" charset="0"/>
                <a:cs typeface="Soleil" charset="0"/>
              </a:defRPr>
            </a:lvl1pPr>
            <a:lvl2pPr>
              <a:defRPr sz="2800">
                <a:latin typeface="Soleil" charset="0"/>
                <a:ea typeface="Soleil" charset="0"/>
                <a:cs typeface="Soleil" charset="0"/>
              </a:defRPr>
            </a:lvl2pPr>
            <a:lvl3pPr>
              <a:defRPr sz="2400">
                <a:latin typeface="Soleil" charset="0"/>
                <a:ea typeface="Soleil" charset="0"/>
                <a:cs typeface="Soleil" charset="0"/>
              </a:defRPr>
            </a:lvl3pPr>
            <a:lvl4pPr>
              <a:defRPr sz="2000">
                <a:latin typeface="Soleil" charset="0"/>
                <a:ea typeface="Soleil" charset="0"/>
                <a:cs typeface="Soleil" charset="0"/>
              </a:defRPr>
            </a:lvl4pPr>
            <a:lvl5pPr>
              <a:defRPr sz="2000">
                <a:latin typeface="Soleil" charset="0"/>
                <a:ea typeface="Soleil" charset="0"/>
                <a:cs typeface="Soleil" charset="0"/>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662636"/>
          </a:xfrm>
        </p:spPr>
        <p:txBody>
          <a:bodyPr/>
          <a:lstStyle>
            <a:lvl1pPr marL="0" indent="0">
              <a:buNone/>
              <a:defRPr sz="1600">
                <a:latin typeface="Soleil" charset="0"/>
                <a:ea typeface="Soleil" charset="0"/>
                <a:cs typeface="Soleil"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8172" y="5825741"/>
            <a:ext cx="1874833" cy="834479"/>
          </a:xfrm>
          <a:prstGeom prst="rect">
            <a:avLst/>
          </a:prstGeom>
        </p:spPr>
      </p:pic>
      <p:sp>
        <p:nvSpPr>
          <p:cNvPr id="9" name="TextBox 8"/>
          <p:cNvSpPr txBox="1"/>
          <p:nvPr userDrawn="1"/>
        </p:nvSpPr>
        <p:spPr>
          <a:xfrm>
            <a:off x="8496728" y="6452171"/>
            <a:ext cx="3482939" cy="307777"/>
          </a:xfrm>
          <a:prstGeom prst="rect">
            <a:avLst/>
          </a:prstGeom>
          <a:noFill/>
        </p:spPr>
        <p:txBody>
          <a:bodyPr wrap="square" rtlCol="0">
            <a:spAutoFit/>
          </a:bodyPr>
          <a:lstStyle/>
          <a:p>
            <a:pPr algn="r"/>
            <a:r>
              <a:rPr lang="en-US" sz="1400" dirty="0" smtClean="0">
                <a:solidFill>
                  <a:srgbClr val="497798"/>
                </a:solidFill>
                <a:latin typeface="Soleil" charset="0"/>
                <a:ea typeface="Soleil" charset="0"/>
                <a:cs typeface="Soleil" charset="0"/>
              </a:rPr>
              <a:t>DISCOVER  |  NURTURE  |  INSPIRE</a:t>
            </a:r>
            <a:endParaRPr lang="en-US" sz="1400" dirty="0">
              <a:solidFill>
                <a:srgbClr val="497798"/>
              </a:solidFill>
              <a:latin typeface="Soleil" charset="0"/>
              <a:ea typeface="Soleil" charset="0"/>
              <a:cs typeface="Soleil" charset="0"/>
            </a:endParaRPr>
          </a:p>
        </p:txBody>
      </p:sp>
      <p:sp>
        <p:nvSpPr>
          <p:cNvPr id="10" name="Rectangle 9"/>
          <p:cNvSpPr/>
          <p:nvPr userDrawn="1"/>
        </p:nvSpPr>
        <p:spPr>
          <a:xfrm>
            <a:off x="0" y="6765925"/>
            <a:ext cx="12192000" cy="92075"/>
          </a:xfrm>
          <a:prstGeom prst="rect">
            <a:avLst/>
          </a:prstGeom>
          <a:solidFill>
            <a:srgbClr val="C554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007488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solidFill>
                  <a:srgbClr val="497798"/>
                </a:solidFill>
                <a:latin typeface="Bebas Neue" charset="0"/>
                <a:ea typeface="Bebas Neue" charset="0"/>
                <a:cs typeface="Bebas Neue" charset="0"/>
              </a:defRPr>
            </a:lvl1pPr>
          </a:lstStyle>
          <a:p>
            <a:r>
              <a:rPr lang="en-US" smtClean="0"/>
              <a:t>Click to edit Master title style</a:t>
            </a:r>
            <a:endParaRPr lang="en-US" dirty="0"/>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39788" y="2057400"/>
            <a:ext cx="3932237" cy="3662636"/>
          </a:xfrm>
        </p:spPr>
        <p:txBody>
          <a:bodyPr/>
          <a:lstStyle>
            <a:lvl1pPr marL="0" indent="0">
              <a:buNone/>
              <a:defRPr sz="1600">
                <a:latin typeface="Soleil" charset="0"/>
                <a:ea typeface="Soleil" charset="0"/>
                <a:cs typeface="Soleil"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8172" y="5825741"/>
            <a:ext cx="1874833" cy="834479"/>
          </a:xfrm>
          <a:prstGeom prst="rect">
            <a:avLst/>
          </a:prstGeom>
        </p:spPr>
      </p:pic>
      <p:sp>
        <p:nvSpPr>
          <p:cNvPr id="9" name="TextBox 8"/>
          <p:cNvSpPr txBox="1"/>
          <p:nvPr userDrawn="1"/>
        </p:nvSpPr>
        <p:spPr>
          <a:xfrm>
            <a:off x="8496728" y="6452171"/>
            <a:ext cx="3482939" cy="307777"/>
          </a:xfrm>
          <a:prstGeom prst="rect">
            <a:avLst/>
          </a:prstGeom>
          <a:noFill/>
        </p:spPr>
        <p:txBody>
          <a:bodyPr wrap="square" rtlCol="0">
            <a:spAutoFit/>
          </a:bodyPr>
          <a:lstStyle/>
          <a:p>
            <a:pPr algn="r"/>
            <a:r>
              <a:rPr lang="en-US" sz="1400" dirty="0" smtClean="0">
                <a:solidFill>
                  <a:srgbClr val="497798"/>
                </a:solidFill>
                <a:latin typeface="Soleil" charset="0"/>
                <a:ea typeface="Soleil" charset="0"/>
                <a:cs typeface="Soleil" charset="0"/>
              </a:rPr>
              <a:t>DISCOVER  |  NURTURE  |  INSPIRE</a:t>
            </a:r>
            <a:endParaRPr lang="en-US" sz="1400" dirty="0">
              <a:solidFill>
                <a:srgbClr val="497798"/>
              </a:solidFill>
              <a:latin typeface="Soleil" charset="0"/>
              <a:ea typeface="Soleil" charset="0"/>
              <a:cs typeface="Soleil" charset="0"/>
            </a:endParaRPr>
          </a:p>
        </p:txBody>
      </p:sp>
      <p:sp>
        <p:nvSpPr>
          <p:cNvPr id="10" name="Rectangle 9"/>
          <p:cNvSpPr/>
          <p:nvPr userDrawn="1"/>
        </p:nvSpPr>
        <p:spPr>
          <a:xfrm>
            <a:off x="0" y="6765925"/>
            <a:ext cx="12192000" cy="92075"/>
          </a:xfrm>
          <a:prstGeom prst="rect">
            <a:avLst/>
          </a:prstGeom>
          <a:solidFill>
            <a:srgbClr val="C554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740976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497798"/>
                </a:solidFill>
                <a:latin typeface="Bebas Neue" charset="0"/>
                <a:ea typeface="Bebas Neue" charset="0"/>
                <a:cs typeface="Bebas Neue" charset="0"/>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1825625"/>
            <a:ext cx="10515600" cy="4000116"/>
          </a:xfrm>
        </p:spPr>
        <p:txBody>
          <a:bodyPr vert="eaVert"/>
          <a:lstStyle>
            <a:lvl1pPr>
              <a:defRPr>
                <a:latin typeface="Soleil" charset="0"/>
                <a:ea typeface="Soleil" charset="0"/>
                <a:cs typeface="Soleil" charset="0"/>
              </a:defRPr>
            </a:lvl1pPr>
            <a:lvl2pPr>
              <a:defRPr>
                <a:latin typeface="Soleil" charset="0"/>
                <a:ea typeface="Soleil" charset="0"/>
                <a:cs typeface="Soleil" charset="0"/>
              </a:defRPr>
            </a:lvl2pPr>
            <a:lvl3pPr>
              <a:defRPr>
                <a:latin typeface="Soleil" charset="0"/>
                <a:ea typeface="Soleil" charset="0"/>
                <a:cs typeface="Soleil" charset="0"/>
              </a:defRPr>
            </a:lvl3pPr>
            <a:lvl4pPr>
              <a:defRPr>
                <a:latin typeface="Soleil" charset="0"/>
                <a:ea typeface="Soleil" charset="0"/>
                <a:cs typeface="Soleil" charset="0"/>
              </a:defRPr>
            </a:lvl4pPr>
            <a:lvl5pPr>
              <a:defRPr>
                <a:latin typeface="Soleil" charset="0"/>
                <a:ea typeface="Soleil" charset="0"/>
                <a:cs typeface="Soleil"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8172" y="5825741"/>
            <a:ext cx="1874833" cy="834479"/>
          </a:xfrm>
          <a:prstGeom prst="rect">
            <a:avLst/>
          </a:prstGeom>
        </p:spPr>
      </p:pic>
      <p:sp>
        <p:nvSpPr>
          <p:cNvPr id="8" name="TextBox 7"/>
          <p:cNvSpPr txBox="1"/>
          <p:nvPr userDrawn="1"/>
        </p:nvSpPr>
        <p:spPr>
          <a:xfrm>
            <a:off x="8496728" y="6452171"/>
            <a:ext cx="3482939" cy="307777"/>
          </a:xfrm>
          <a:prstGeom prst="rect">
            <a:avLst/>
          </a:prstGeom>
          <a:noFill/>
        </p:spPr>
        <p:txBody>
          <a:bodyPr wrap="square" rtlCol="0">
            <a:spAutoFit/>
          </a:bodyPr>
          <a:lstStyle/>
          <a:p>
            <a:pPr algn="r"/>
            <a:r>
              <a:rPr lang="en-US" sz="1400" dirty="0" smtClean="0">
                <a:solidFill>
                  <a:srgbClr val="497798"/>
                </a:solidFill>
                <a:latin typeface="Soleil" charset="0"/>
                <a:ea typeface="Soleil" charset="0"/>
                <a:cs typeface="Soleil" charset="0"/>
              </a:rPr>
              <a:t>DISCOVER  |  NURTURE  |  INSPIRE</a:t>
            </a:r>
            <a:endParaRPr lang="en-US" sz="1400" dirty="0">
              <a:solidFill>
                <a:srgbClr val="497798"/>
              </a:solidFill>
              <a:latin typeface="Soleil" charset="0"/>
              <a:ea typeface="Soleil" charset="0"/>
              <a:cs typeface="Soleil" charset="0"/>
            </a:endParaRPr>
          </a:p>
        </p:txBody>
      </p:sp>
      <p:sp>
        <p:nvSpPr>
          <p:cNvPr id="9" name="Rectangle 8"/>
          <p:cNvSpPr/>
          <p:nvPr userDrawn="1"/>
        </p:nvSpPr>
        <p:spPr>
          <a:xfrm>
            <a:off x="0" y="6765925"/>
            <a:ext cx="12192000" cy="92075"/>
          </a:xfrm>
          <a:prstGeom prst="rect">
            <a:avLst/>
          </a:prstGeom>
          <a:solidFill>
            <a:srgbClr val="C554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991710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354911"/>
          </a:xfrm>
        </p:spPr>
        <p:txBody>
          <a:bodyPr vert="eaVert"/>
          <a:lstStyle>
            <a:lvl1pPr>
              <a:defRPr>
                <a:solidFill>
                  <a:srgbClr val="497798"/>
                </a:solidFill>
                <a:latin typeface="Bebas Neue" charset="0"/>
                <a:ea typeface="Bebas Neue" charset="0"/>
                <a:cs typeface="Bebas Neue" charset="0"/>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354911"/>
          </a:xfrm>
        </p:spPr>
        <p:txBody>
          <a:bodyPr vert="eaVert"/>
          <a:lstStyle>
            <a:lvl1pPr>
              <a:defRPr>
                <a:latin typeface="Soleil" charset="0"/>
                <a:ea typeface="Soleil" charset="0"/>
                <a:cs typeface="Soleil" charset="0"/>
              </a:defRPr>
            </a:lvl1pPr>
            <a:lvl2pPr>
              <a:defRPr>
                <a:latin typeface="Soleil" charset="0"/>
                <a:ea typeface="Soleil" charset="0"/>
                <a:cs typeface="Soleil" charset="0"/>
              </a:defRPr>
            </a:lvl2pPr>
            <a:lvl3pPr>
              <a:defRPr>
                <a:latin typeface="Soleil" charset="0"/>
                <a:ea typeface="Soleil" charset="0"/>
                <a:cs typeface="Soleil" charset="0"/>
              </a:defRPr>
            </a:lvl3pPr>
            <a:lvl4pPr>
              <a:defRPr>
                <a:latin typeface="Soleil" charset="0"/>
                <a:ea typeface="Soleil" charset="0"/>
                <a:cs typeface="Soleil" charset="0"/>
              </a:defRPr>
            </a:lvl4pPr>
            <a:lvl5pPr>
              <a:defRPr>
                <a:latin typeface="Soleil" charset="0"/>
                <a:ea typeface="Soleil" charset="0"/>
                <a:cs typeface="Soleil"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8172" y="5825741"/>
            <a:ext cx="1874833" cy="834479"/>
          </a:xfrm>
          <a:prstGeom prst="rect">
            <a:avLst/>
          </a:prstGeom>
        </p:spPr>
      </p:pic>
      <p:sp>
        <p:nvSpPr>
          <p:cNvPr id="8" name="TextBox 7"/>
          <p:cNvSpPr txBox="1"/>
          <p:nvPr userDrawn="1"/>
        </p:nvSpPr>
        <p:spPr>
          <a:xfrm>
            <a:off x="8496728" y="6452171"/>
            <a:ext cx="3482939" cy="307777"/>
          </a:xfrm>
          <a:prstGeom prst="rect">
            <a:avLst/>
          </a:prstGeom>
          <a:noFill/>
        </p:spPr>
        <p:txBody>
          <a:bodyPr wrap="square" rtlCol="0">
            <a:spAutoFit/>
          </a:bodyPr>
          <a:lstStyle/>
          <a:p>
            <a:pPr algn="r"/>
            <a:r>
              <a:rPr lang="en-US" sz="1400" dirty="0" smtClean="0">
                <a:solidFill>
                  <a:srgbClr val="497798"/>
                </a:solidFill>
                <a:latin typeface="Soleil" charset="0"/>
                <a:ea typeface="Soleil" charset="0"/>
                <a:cs typeface="Soleil" charset="0"/>
              </a:rPr>
              <a:t>DISCOVER  |  NURTURE  |  INSPIRE</a:t>
            </a:r>
            <a:endParaRPr lang="en-US" sz="1400" dirty="0">
              <a:solidFill>
                <a:srgbClr val="497798"/>
              </a:solidFill>
              <a:latin typeface="Soleil" charset="0"/>
              <a:ea typeface="Soleil" charset="0"/>
              <a:cs typeface="Soleil" charset="0"/>
            </a:endParaRPr>
          </a:p>
        </p:txBody>
      </p:sp>
      <p:sp>
        <p:nvSpPr>
          <p:cNvPr id="9" name="Rectangle 8"/>
          <p:cNvSpPr/>
          <p:nvPr userDrawn="1"/>
        </p:nvSpPr>
        <p:spPr>
          <a:xfrm>
            <a:off x="0" y="6765925"/>
            <a:ext cx="12192000" cy="92075"/>
          </a:xfrm>
          <a:prstGeom prst="rect">
            <a:avLst/>
          </a:prstGeom>
          <a:solidFill>
            <a:srgbClr val="C554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41127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00011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7" name="Picture 6"/>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8172" y="5825741"/>
            <a:ext cx="1874833" cy="834479"/>
          </a:xfrm>
          <a:prstGeom prst="rect">
            <a:avLst/>
          </a:prstGeom>
        </p:spPr>
      </p:pic>
      <p:sp>
        <p:nvSpPr>
          <p:cNvPr id="8" name="TextBox 7"/>
          <p:cNvSpPr txBox="1"/>
          <p:nvPr userDrawn="1"/>
        </p:nvSpPr>
        <p:spPr>
          <a:xfrm>
            <a:off x="8496728" y="6452171"/>
            <a:ext cx="3482939" cy="307777"/>
          </a:xfrm>
          <a:prstGeom prst="rect">
            <a:avLst/>
          </a:prstGeom>
          <a:noFill/>
        </p:spPr>
        <p:txBody>
          <a:bodyPr wrap="square" rtlCol="0">
            <a:spAutoFit/>
          </a:bodyPr>
          <a:lstStyle/>
          <a:p>
            <a:pPr algn="r"/>
            <a:r>
              <a:rPr lang="en-US" sz="1400" dirty="0" smtClean="0">
                <a:solidFill>
                  <a:srgbClr val="497798"/>
                </a:solidFill>
                <a:latin typeface="Soleil" charset="0"/>
                <a:ea typeface="Soleil" charset="0"/>
                <a:cs typeface="Soleil" charset="0"/>
              </a:rPr>
              <a:t>DISCOVER  |  NURTURE  |  INSPIRE</a:t>
            </a:r>
            <a:endParaRPr lang="en-US" sz="1400" dirty="0">
              <a:solidFill>
                <a:srgbClr val="497798"/>
              </a:solidFill>
              <a:latin typeface="Soleil" charset="0"/>
              <a:ea typeface="Soleil" charset="0"/>
              <a:cs typeface="Soleil" charset="0"/>
            </a:endParaRPr>
          </a:p>
        </p:txBody>
      </p:sp>
      <p:sp>
        <p:nvSpPr>
          <p:cNvPr id="9" name="Rectangle 8"/>
          <p:cNvSpPr/>
          <p:nvPr userDrawn="1"/>
        </p:nvSpPr>
        <p:spPr>
          <a:xfrm>
            <a:off x="0" y="6765925"/>
            <a:ext cx="12192000" cy="92075"/>
          </a:xfrm>
          <a:prstGeom prst="rect">
            <a:avLst/>
          </a:prstGeom>
          <a:solidFill>
            <a:srgbClr val="C554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490497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rgbClr val="497798"/>
          </a:solidFill>
          <a:latin typeface="Bebas Neue" charset="0"/>
          <a:ea typeface="Bebas Neue" charset="0"/>
          <a:cs typeface="Bebas Neue"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Soleil" charset="0"/>
          <a:ea typeface="Soleil" charset="0"/>
          <a:cs typeface="Soleil"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Soleil" charset="0"/>
          <a:ea typeface="Soleil" charset="0"/>
          <a:cs typeface="Soleil"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Soleil" charset="0"/>
          <a:ea typeface="Soleil" charset="0"/>
          <a:cs typeface="Soleil"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Soleil" charset="0"/>
          <a:ea typeface="Soleil" charset="0"/>
          <a:cs typeface="Soleil"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Soleil" charset="0"/>
          <a:ea typeface="Soleil" charset="0"/>
          <a:cs typeface="Solei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solidFill>
                  <a:srgbClr val="497798"/>
                </a:solidFill>
                <a:latin typeface="Bebas Neue" charset="0"/>
                <a:ea typeface="Bebas Neue" charset="0"/>
                <a:cs typeface="Bebas Neue" charset="0"/>
              </a:rPr>
              <a:t>Budget Worksession III</a:t>
            </a:r>
            <a:endParaRPr lang="en-US" dirty="0">
              <a:solidFill>
                <a:srgbClr val="497798"/>
              </a:solidFill>
              <a:latin typeface="Bebas Neue" charset="0"/>
              <a:ea typeface="Bebas Neue" charset="0"/>
              <a:cs typeface="Bebas Neue" charset="0"/>
            </a:endParaRPr>
          </a:p>
        </p:txBody>
      </p:sp>
      <p:sp>
        <p:nvSpPr>
          <p:cNvPr id="3" name="Subtitle 2"/>
          <p:cNvSpPr>
            <a:spLocks noGrp="1"/>
          </p:cNvSpPr>
          <p:nvPr>
            <p:ph type="subTitle" idx="1"/>
          </p:nvPr>
        </p:nvSpPr>
        <p:spPr>
          <a:xfrm>
            <a:off x="1524000" y="3770616"/>
            <a:ext cx="9144000" cy="1487184"/>
          </a:xfrm>
        </p:spPr>
        <p:txBody>
          <a:bodyPr/>
          <a:lstStyle/>
          <a:p>
            <a:r>
              <a:rPr lang="en-US" dirty="0" smtClean="0">
                <a:latin typeface="Soleil" charset="0"/>
                <a:ea typeface="Soleil" charset="0"/>
                <a:cs typeface="Soleil" charset="0"/>
              </a:rPr>
              <a:t>April 12, 2019</a:t>
            </a:r>
            <a:endParaRPr lang="en-US" dirty="0">
              <a:latin typeface="Soleil" charset="0"/>
              <a:ea typeface="Soleil" charset="0"/>
              <a:cs typeface="Soleil" charset="0"/>
            </a:endParaRP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8172" y="5825741"/>
            <a:ext cx="1874833" cy="834479"/>
          </a:xfrm>
          <a:prstGeom prst="rect">
            <a:avLst/>
          </a:prstGeom>
        </p:spPr>
      </p:pic>
      <p:sp>
        <p:nvSpPr>
          <p:cNvPr id="10" name="TextBox 9"/>
          <p:cNvSpPr txBox="1"/>
          <p:nvPr/>
        </p:nvSpPr>
        <p:spPr>
          <a:xfrm>
            <a:off x="8496728" y="6452171"/>
            <a:ext cx="3482939" cy="307777"/>
          </a:xfrm>
          <a:prstGeom prst="rect">
            <a:avLst/>
          </a:prstGeom>
          <a:noFill/>
        </p:spPr>
        <p:txBody>
          <a:bodyPr wrap="square" rtlCol="0">
            <a:spAutoFit/>
          </a:bodyPr>
          <a:lstStyle/>
          <a:p>
            <a:pPr algn="r"/>
            <a:r>
              <a:rPr lang="en-US" sz="1400" dirty="0" smtClean="0">
                <a:solidFill>
                  <a:srgbClr val="497798"/>
                </a:solidFill>
                <a:latin typeface="Soleil" charset="0"/>
                <a:ea typeface="Soleil" charset="0"/>
                <a:cs typeface="Soleil" charset="0"/>
              </a:rPr>
              <a:t>DISCOVER  |  NURTURE  |  INSPIRE</a:t>
            </a:r>
            <a:endParaRPr lang="en-US" sz="1400" dirty="0">
              <a:solidFill>
                <a:srgbClr val="497798"/>
              </a:solidFill>
              <a:latin typeface="Soleil" charset="0"/>
              <a:ea typeface="Soleil" charset="0"/>
              <a:cs typeface="Soleil" charset="0"/>
            </a:endParaRPr>
          </a:p>
        </p:txBody>
      </p:sp>
      <p:sp>
        <p:nvSpPr>
          <p:cNvPr id="11" name="Rectangle 10"/>
          <p:cNvSpPr/>
          <p:nvPr/>
        </p:nvSpPr>
        <p:spPr>
          <a:xfrm>
            <a:off x="0" y="6765925"/>
            <a:ext cx="12192000" cy="92075"/>
          </a:xfrm>
          <a:prstGeom prst="rect">
            <a:avLst/>
          </a:prstGeom>
          <a:solidFill>
            <a:srgbClr val="C554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112570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www.sitkaschools.org</a:t>
            </a:r>
            <a:endParaRPr lang="en-US" dirty="0"/>
          </a:p>
        </p:txBody>
      </p:sp>
      <p:sp>
        <p:nvSpPr>
          <p:cNvPr id="3" name="Text Placeholder 2"/>
          <p:cNvSpPr>
            <a:spLocks noGrp="1"/>
          </p:cNvSpPr>
          <p:nvPr>
            <p:ph type="body" idx="1"/>
          </p:nvPr>
        </p:nvSpPr>
        <p:spPr/>
        <p:txBody>
          <a:bodyPr/>
          <a:lstStyle/>
          <a:p>
            <a:r>
              <a:rPr lang="en-US" dirty="0" smtClean="0"/>
              <a:t>Latest News: FY20 Budget Development</a:t>
            </a:r>
            <a:endParaRPr lang="en-US" dirty="0"/>
          </a:p>
        </p:txBody>
      </p:sp>
    </p:spTree>
    <p:extLst>
      <p:ext uri="{BB962C8B-B14F-4D97-AF65-F5344CB8AC3E}">
        <p14:creationId xmlns:p14="http://schemas.microsoft.com/office/powerpoint/2010/main" val="42854433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966931295"/>
              </p:ext>
            </p:extLst>
          </p:nvPr>
        </p:nvGraphicFramePr>
        <p:xfrm>
          <a:off x="0" y="1410027"/>
          <a:ext cx="12192000" cy="1590456"/>
        </p:xfrm>
        <a:graphic>
          <a:graphicData uri="http://schemas.openxmlformats.org/drawingml/2006/table">
            <a:tbl>
              <a:tblPr firstRow="1" bandRow="1">
                <a:tableStyleId>{5C22544A-7EE6-4342-B048-85BDC9FD1C3A}</a:tableStyleId>
              </a:tblPr>
              <a:tblGrid>
                <a:gridCol w="2518349">
                  <a:extLst>
                    <a:ext uri="{9D8B030D-6E8A-4147-A177-3AD203B41FA5}">
                      <a16:colId xmlns:a16="http://schemas.microsoft.com/office/drawing/2014/main" val="3099024697"/>
                    </a:ext>
                  </a:extLst>
                </a:gridCol>
                <a:gridCol w="629586">
                  <a:extLst>
                    <a:ext uri="{9D8B030D-6E8A-4147-A177-3AD203B41FA5}">
                      <a16:colId xmlns:a16="http://schemas.microsoft.com/office/drawing/2014/main" val="3228709195"/>
                    </a:ext>
                  </a:extLst>
                </a:gridCol>
                <a:gridCol w="4393473">
                  <a:extLst>
                    <a:ext uri="{9D8B030D-6E8A-4147-A177-3AD203B41FA5}">
                      <a16:colId xmlns:a16="http://schemas.microsoft.com/office/drawing/2014/main" val="870285354"/>
                    </a:ext>
                  </a:extLst>
                </a:gridCol>
                <a:gridCol w="2986642">
                  <a:extLst>
                    <a:ext uri="{9D8B030D-6E8A-4147-A177-3AD203B41FA5}">
                      <a16:colId xmlns:a16="http://schemas.microsoft.com/office/drawing/2014/main" val="1336400460"/>
                    </a:ext>
                  </a:extLst>
                </a:gridCol>
                <a:gridCol w="1663950">
                  <a:extLst>
                    <a:ext uri="{9D8B030D-6E8A-4147-A177-3AD203B41FA5}">
                      <a16:colId xmlns:a16="http://schemas.microsoft.com/office/drawing/2014/main" val="3523249645"/>
                    </a:ext>
                  </a:extLst>
                </a:gridCol>
              </a:tblGrid>
              <a:tr h="397614">
                <a:tc>
                  <a:txBody>
                    <a:bodyPr/>
                    <a:lstStyle/>
                    <a:p>
                      <a:r>
                        <a:rPr lang="en-US" sz="1800" dirty="0" smtClean="0"/>
                        <a:t>Department/School</a:t>
                      </a:r>
                      <a:endParaRPr lang="en-US" sz="1800" dirty="0"/>
                    </a:p>
                  </a:txBody>
                  <a:tcPr/>
                </a:tc>
                <a:tc>
                  <a:txBody>
                    <a:bodyPr/>
                    <a:lstStyle/>
                    <a:p>
                      <a:r>
                        <a:rPr lang="en-US" sz="1800" dirty="0" smtClean="0"/>
                        <a:t>FTE</a:t>
                      </a:r>
                      <a:endParaRPr lang="en-US" sz="18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smtClean="0"/>
                        <a:t>Position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smtClean="0"/>
                        <a:t>Type</a:t>
                      </a:r>
                      <a:r>
                        <a:rPr lang="en-US" sz="1800" baseline="0" dirty="0" smtClean="0"/>
                        <a:t> of Reduction</a:t>
                      </a:r>
                      <a:endParaRPr lang="en-US" sz="1800" dirty="0" smtClean="0"/>
                    </a:p>
                  </a:txBody>
                  <a:tcPr/>
                </a:tc>
                <a:tc>
                  <a:txBody>
                    <a:bodyPr/>
                    <a:lstStyle/>
                    <a:p>
                      <a:r>
                        <a:rPr lang="en-US" sz="1800" dirty="0" smtClean="0"/>
                        <a:t>Savings</a:t>
                      </a:r>
                      <a:endParaRPr lang="en-US" sz="1800" dirty="0"/>
                    </a:p>
                  </a:txBody>
                  <a:tcPr/>
                </a:tc>
                <a:extLst>
                  <a:ext uri="{0D108BD9-81ED-4DB2-BD59-A6C34878D82A}">
                    <a16:rowId xmlns:a16="http://schemas.microsoft.com/office/drawing/2014/main" val="2508682499"/>
                  </a:ext>
                </a:extLst>
              </a:tr>
              <a:tr h="397614">
                <a:tc>
                  <a:txBody>
                    <a:bodyPr/>
                    <a:lstStyle/>
                    <a:p>
                      <a:r>
                        <a:rPr lang="en-US" sz="1800" dirty="0" smtClean="0"/>
                        <a:t>Baranof</a:t>
                      </a:r>
                      <a:endParaRPr lang="en-US" sz="1800" dirty="0"/>
                    </a:p>
                  </a:txBody>
                  <a:tcPr/>
                </a:tc>
                <a:tc>
                  <a:txBody>
                    <a:bodyPr/>
                    <a:lstStyle/>
                    <a:p>
                      <a:r>
                        <a:rPr lang="en-US" sz="1800" dirty="0" smtClean="0"/>
                        <a:t>1</a:t>
                      </a:r>
                      <a:endParaRPr lang="en-US" sz="1800" dirty="0"/>
                    </a:p>
                  </a:txBody>
                  <a:tcPr/>
                </a:tc>
                <a:tc>
                  <a:txBody>
                    <a:bodyPr/>
                    <a:lstStyle/>
                    <a:p>
                      <a:r>
                        <a:rPr lang="en-US" sz="1800" dirty="0" smtClean="0"/>
                        <a:t>1</a:t>
                      </a:r>
                      <a:r>
                        <a:rPr lang="en-US" sz="1800" baseline="30000" dirty="0" smtClean="0"/>
                        <a:t>st</a:t>
                      </a:r>
                      <a:r>
                        <a:rPr lang="en-US" sz="1800" dirty="0" smtClean="0"/>
                        <a:t> Grade Teacher Position</a:t>
                      </a:r>
                      <a:endParaRPr lang="en-US" sz="1800" dirty="0"/>
                    </a:p>
                  </a:txBody>
                  <a:tcPr/>
                </a:tc>
                <a:tc>
                  <a:txBody>
                    <a:bodyPr/>
                    <a:lstStyle/>
                    <a:p>
                      <a:r>
                        <a:rPr lang="en-US" sz="1800" dirty="0" smtClean="0"/>
                        <a:t>Retirement</a:t>
                      </a:r>
                      <a:endParaRPr lang="en-US" sz="1800" dirty="0"/>
                    </a:p>
                  </a:txBody>
                  <a:tcPr/>
                </a:tc>
                <a:tc>
                  <a:txBody>
                    <a:bodyPr/>
                    <a:lstStyle/>
                    <a:p>
                      <a:r>
                        <a:rPr lang="en-US" sz="1800" dirty="0" smtClean="0"/>
                        <a:t>$100,000</a:t>
                      </a:r>
                      <a:endParaRPr lang="en-US" sz="1800" dirty="0"/>
                    </a:p>
                  </a:txBody>
                  <a:tcPr/>
                </a:tc>
                <a:extLst>
                  <a:ext uri="{0D108BD9-81ED-4DB2-BD59-A6C34878D82A}">
                    <a16:rowId xmlns:a16="http://schemas.microsoft.com/office/drawing/2014/main" val="3856468056"/>
                  </a:ext>
                </a:extLst>
              </a:tr>
              <a:tr h="397614">
                <a:tc>
                  <a:txBody>
                    <a:bodyPr/>
                    <a:lstStyle/>
                    <a:p>
                      <a:r>
                        <a:rPr lang="en-US" sz="1800" dirty="0" smtClean="0"/>
                        <a:t>Keet Gooshi</a:t>
                      </a:r>
                      <a:r>
                        <a:rPr lang="en-US" sz="1800" baseline="0" dirty="0" smtClean="0"/>
                        <a:t> Heen</a:t>
                      </a:r>
                      <a:endParaRPr lang="en-US" sz="1800" dirty="0"/>
                    </a:p>
                  </a:txBody>
                  <a:tcPr/>
                </a:tc>
                <a:tc>
                  <a:txBody>
                    <a:bodyPr/>
                    <a:lstStyle/>
                    <a:p>
                      <a:r>
                        <a:rPr lang="en-US" sz="1800" dirty="0" smtClean="0"/>
                        <a:t>1</a:t>
                      </a:r>
                      <a:endParaRPr lang="en-US" sz="1800" dirty="0"/>
                    </a:p>
                  </a:txBody>
                  <a:tcPr/>
                </a:tc>
                <a:tc>
                  <a:txBody>
                    <a:bodyPr/>
                    <a:lstStyle/>
                    <a:p>
                      <a:r>
                        <a:rPr lang="en-US" sz="1800" dirty="0" smtClean="0"/>
                        <a:t>2</a:t>
                      </a:r>
                      <a:r>
                        <a:rPr lang="en-US" sz="1800" baseline="30000" dirty="0" smtClean="0"/>
                        <a:t>nd</a:t>
                      </a:r>
                      <a:r>
                        <a:rPr lang="en-US" sz="1800" baseline="0" dirty="0" smtClean="0"/>
                        <a:t>-5</a:t>
                      </a:r>
                      <a:r>
                        <a:rPr lang="en-US" sz="1800" baseline="30000" dirty="0" smtClean="0"/>
                        <a:t>th</a:t>
                      </a:r>
                      <a:r>
                        <a:rPr lang="en-US" sz="1800" baseline="0" dirty="0" smtClean="0"/>
                        <a:t> </a:t>
                      </a:r>
                      <a:r>
                        <a:rPr lang="en-US" sz="1800" dirty="0" smtClean="0"/>
                        <a:t>Grade Teacher Position</a:t>
                      </a:r>
                      <a:endParaRPr lang="en-US" sz="1800" dirty="0"/>
                    </a:p>
                  </a:txBody>
                  <a:tcPr/>
                </a:tc>
                <a:tc>
                  <a:txBody>
                    <a:bodyPr/>
                    <a:lstStyle/>
                    <a:p>
                      <a:r>
                        <a:rPr lang="en-US" sz="1800" dirty="0" smtClean="0"/>
                        <a:t>Reduction in Force</a:t>
                      </a:r>
                      <a:endParaRPr lang="en-US" sz="1800" dirty="0"/>
                    </a:p>
                  </a:txBody>
                  <a:tcPr/>
                </a:tc>
                <a:tc>
                  <a:txBody>
                    <a:bodyPr/>
                    <a:lstStyle/>
                    <a:p>
                      <a:r>
                        <a:rPr lang="en-US" sz="1800" dirty="0" smtClean="0"/>
                        <a:t>$100,000</a:t>
                      </a:r>
                      <a:endParaRPr lang="en-US" sz="1800" dirty="0"/>
                    </a:p>
                  </a:txBody>
                  <a:tcPr/>
                </a:tc>
                <a:extLst>
                  <a:ext uri="{0D108BD9-81ED-4DB2-BD59-A6C34878D82A}">
                    <a16:rowId xmlns:a16="http://schemas.microsoft.com/office/drawing/2014/main" val="856338190"/>
                  </a:ext>
                </a:extLst>
              </a:tr>
              <a:tr h="397614">
                <a:tc>
                  <a:txBody>
                    <a:bodyPr/>
                    <a:lstStyle/>
                    <a:p>
                      <a:r>
                        <a:rPr lang="en-US" sz="1800" dirty="0" smtClean="0"/>
                        <a:t>Keet Gooshi Heen</a:t>
                      </a:r>
                      <a:endParaRPr lang="en-US" sz="1800" dirty="0"/>
                    </a:p>
                  </a:txBody>
                  <a:tcPr/>
                </a:tc>
                <a:tc>
                  <a:txBody>
                    <a:bodyPr/>
                    <a:lstStyle/>
                    <a:p>
                      <a:r>
                        <a:rPr lang="en-US" sz="1800" dirty="0" smtClean="0"/>
                        <a:t>1</a:t>
                      </a:r>
                      <a:endParaRPr lang="en-US" sz="1800" dirty="0"/>
                    </a:p>
                  </a:txBody>
                  <a:tcPr/>
                </a:tc>
                <a:tc>
                  <a:txBody>
                    <a:bodyPr/>
                    <a:lstStyle/>
                    <a:p>
                      <a:r>
                        <a:rPr lang="en-US" sz="1800" dirty="0" smtClean="0"/>
                        <a:t>2</a:t>
                      </a:r>
                      <a:r>
                        <a:rPr lang="en-US" sz="1800" baseline="30000" dirty="0" smtClean="0"/>
                        <a:t>nd</a:t>
                      </a:r>
                      <a:r>
                        <a:rPr lang="en-US" sz="1800" baseline="0" dirty="0" smtClean="0"/>
                        <a:t>-5</a:t>
                      </a:r>
                      <a:r>
                        <a:rPr lang="en-US" sz="1800" baseline="30000" dirty="0" smtClean="0"/>
                        <a:t>th</a:t>
                      </a:r>
                      <a:r>
                        <a:rPr lang="en-US" sz="1800" baseline="0" dirty="0" smtClean="0"/>
                        <a:t> </a:t>
                      </a:r>
                      <a:r>
                        <a:rPr lang="en-US" sz="1800" dirty="0" smtClean="0"/>
                        <a:t>Grade Teacher Position</a:t>
                      </a:r>
                      <a:endParaRPr lang="en-US" sz="1800" dirty="0"/>
                    </a:p>
                  </a:txBody>
                  <a:tcPr/>
                </a:tc>
                <a:tc>
                  <a:txBody>
                    <a:bodyPr/>
                    <a:lstStyle/>
                    <a:p>
                      <a:r>
                        <a:rPr lang="en-US" sz="1800" dirty="0" smtClean="0"/>
                        <a:t>Reduction in Force</a:t>
                      </a:r>
                      <a:endParaRPr lang="en-US" sz="1800" dirty="0"/>
                    </a:p>
                  </a:txBody>
                  <a:tcPr/>
                </a:tc>
                <a:tc>
                  <a:txBody>
                    <a:bodyPr/>
                    <a:lstStyle/>
                    <a:p>
                      <a:r>
                        <a:rPr lang="en-US" sz="1800" dirty="0" smtClean="0"/>
                        <a:t>$100,000</a:t>
                      </a:r>
                      <a:endParaRPr lang="en-US" sz="1800" dirty="0"/>
                    </a:p>
                  </a:txBody>
                  <a:tcPr/>
                </a:tc>
                <a:extLst>
                  <a:ext uri="{0D108BD9-81ED-4DB2-BD59-A6C34878D82A}">
                    <a16:rowId xmlns:a16="http://schemas.microsoft.com/office/drawing/2014/main" val="383813205"/>
                  </a:ext>
                </a:extLst>
              </a:tr>
            </a:tbl>
          </a:graphicData>
        </a:graphic>
      </p:graphicFrame>
      <p:sp>
        <p:nvSpPr>
          <p:cNvPr id="5" name="Title 1"/>
          <p:cNvSpPr>
            <a:spLocks noGrp="1"/>
          </p:cNvSpPr>
          <p:nvPr>
            <p:ph type="title"/>
          </p:nvPr>
        </p:nvSpPr>
        <p:spPr>
          <a:xfrm>
            <a:off x="838200" y="365125"/>
            <a:ext cx="10515600" cy="1325563"/>
          </a:xfrm>
        </p:spPr>
        <p:txBody>
          <a:bodyPr/>
          <a:lstStyle/>
          <a:p>
            <a:r>
              <a:rPr lang="en-US" dirty="0" smtClean="0"/>
              <a:t>Reductions Due to Lower Enrollment</a:t>
            </a:r>
            <a:endParaRPr lang="en-US" dirty="0"/>
          </a:p>
        </p:txBody>
      </p:sp>
      <p:sp>
        <p:nvSpPr>
          <p:cNvPr id="3" name="TextBox 2"/>
          <p:cNvSpPr txBox="1"/>
          <p:nvPr/>
        </p:nvSpPr>
        <p:spPr>
          <a:xfrm>
            <a:off x="838201" y="3267237"/>
            <a:ext cx="10515599" cy="1754326"/>
          </a:xfrm>
          <a:prstGeom prst="rect">
            <a:avLst/>
          </a:prstGeom>
          <a:noFill/>
        </p:spPr>
        <p:txBody>
          <a:bodyPr wrap="square" rtlCol="0">
            <a:spAutoFit/>
          </a:bodyPr>
          <a:lstStyle/>
          <a:p>
            <a:r>
              <a:rPr lang="en-US" b="1" dirty="0" smtClean="0"/>
              <a:t>Rationale: </a:t>
            </a:r>
            <a:r>
              <a:rPr lang="en-US" u="sng" dirty="0" smtClean="0"/>
              <a:t>1</a:t>
            </a:r>
            <a:r>
              <a:rPr lang="en-US" u="sng" baseline="30000" dirty="0" smtClean="0"/>
              <a:t>st</a:t>
            </a:r>
            <a:r>
              <a:rPr lang="en-US" u="sng" dirty="0" smtClean="0"/>
              <a:t> </a:t>
            </a:r>
            <a:r>
              <a:rPr lang="en-US" u="sng" dirty="0" smtClean="0"/>
              <a:t>and 2</a:t>
            </a:r>
            <a:r>
              <a:rPr lang="en-US" u="sng" baseline="30000" dirty="0" smtClean="0"/>
              <a:t>nd</a:t>
            </a:r>
            <a:r>
              <a:rPr lang="en-US" u="sng" dirty="0" smtClean="0"/>
              <a:t>-5</a:t>
            </a:r>
            <a:r>
              <a:rPr lang="en-US" u="sng" baseline="30000" dirty="0" smtClean="0"/>
              <a:t>th</a:t>
            </a:r>
            <a:r>
              <a:rPr lang="en-US" u="sng" dirty="0" smtClean="0"/>
              <a:t> Grade Teacher Positions</a:t>
            </a:r>
            <a:r>
              <a:rPr lang="en-US" dirty="0" smtClean="0"/>
              <a:t>: Fewer students are enrolling in school than in previous years, and the impact is seen mostly in the elementary grades</a:t>
            </a:r>
          </a:p>
          <a:p>
            <a:endParaRPr lang="en-US" u="sng" dirty="0" smtClean="0"/>
          </a:p>
          <a:p>
            <a:r>
              <a:rPr lang="en-US" u="sng" dirty="0" smtClean="0"/>
              <a:t>Note</a:t>
            </a:r>
            <a:r>
              <a:rPr lang="en-US" dirty="0" smtClean="0"/>
              <a:t>: In order to use Title II funds to support class size reduction, as we have been for decades, we need to have one grade level with no more than 18 students per class (on average), and kindergarten was selected because we historically keep kindergarten classes as small as possible</a:t>
            </a:r>
          </a:p>
        </p:txBody>
      </p:sp>
    </p:spTree>
    <p:extLst>
      <p:ext uri="{BB962C8B-B14F-4D97-AF65-F5344CB8AC3E}">
        <p14:creationId xmlns:p14="http://schemas.microsoft.com/office/powerpoint/2010/main" val="40113668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FY20 Preliminary Budget Deficit</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272582544"/>
              </p:ext>
            </p:extLst>
          </p:nvPr>
        </p:nvGraphicFramePr>
        <p:xfrm>
          <a:off x="838200" y="1825625"/>
          <a:ext cx="10515600" cy="2743200"/>
        </p:xfrm>
        <a:graphic>
          <a:graphicData uri="http://schemas.openxmlformats.org/drawingml/2006/table">
            <a:tbl>
              <a:tblPr firstRow="1" bandRow="1">
                <a:tableStyleId>{5C22544A-7EE6-4342-B048-85BDC9FD1C3A}</a:tableStyleId>
              </a:tblPr>
              <a:tblGrid>
                <a:gridCol w="8181109">
                  <a:extLst>
                    <a:ext uri="{9D8B030D-6E8A-4147-A177-3AD203B41FA5}">
                      <a16:colId xmlns:a16="http://schemas.microsoft.com/office/drawing/2014/main" val="2617762327"/>
                    </a:ext>
                  </a:extLst>
                </a:gridCol>
                <a:gridCol w="2334491">
                  <a:extLst>
                    <a:ext uri="{9D8B030D-6E8A-4147-A177-3AD203B41FA5}">
                      <a16:colId xmlns:a16="http://schemas.microsoft.com/office/drawing/2014/main" val="34420154"/>
                    </a:ext>
                  </a:extLst>
                </a:gridCol>
              </a:tblGrid>
              <a:tr h="370840">
                <a:tc>
                  <a:txBody>
                    <a:bodyPr/>
                    <a:lstStyle/>
                    <a:p>
                      <a:endParaRPr lang="en-US" sz="2400" dirty="0"/>
                    </a:p>
                  </a:txBody>
                  <a:tcPr/>
                </a:tc>
                <a:tc>
                  <a:txBody>
                    <a:bodyPr/>
                    <a:lstStyle/>
                    <a:p>
                      <a:pPr algn="ctr"/>
                      <a:r>
                        <a:rPr lang="en-US" sz="2400" dirty="0" smtClean="0"/>
                        <a:t>Running Total</a:t>
                      </a:r>
                      <a:endParaRPr lang="en-US" sz="2400" dirty="0"/>
                    </a:p>
                  </a:txBody>
                  <a:tcPr/>
                </a:tc>
                <a:extLst>
                  <a:ext uri="{0D108BD9-81ED-4DB2-BD59-A6C34878D82A}">
                    <a16:rowId xmlns:a16="http://schemas.microsoft.com/office/drawing/2014/main" val="2183532385"/>
                  </a:ext>
                </a:extLst>
              </a:tr>
              <a:tr h="370840">
                <a:tc>
                  <a:txBody>
                    <a:bodyPr/>
                    <a:lstStyle/>
                    <a:p>
                      <a:r>
                        <a:rPr lang="en-US" sz="2400" dirty="0" smtClean="0"/>
                        <a:t>Preliminary FY20 Budget Deficit*</a:t>
                      </a:r>
                      <a:endParaRPr lang="en-US" sz="2400" dirty="0"/>
                    </a:p>
                  </a:txBody>
                  <a:tcPr/>
                </a:tc>
                <a:tc>
                  <a:txBody>
                    <a:bodyPr/>
                    <a:lstStyle/>
                    <a:p>
                      <a:pPr>
                        <a:tabLst>
                          <a:tab pos="2979738" algn="r"/>
                        </a:tabLst>
                      </a:pPr>
                      <a:r>
                        <a:rPr lang="en-US" sz="2400" dirty="0" smtClean="0"/>
                        <a:t>	</a:t>
                      </a:r>
                      <a:r>
                        <a:rPr lang="en-US" sz="2400" dirty="0" smtClean="0">
                          <a:solidFill>
                            <a:srgbClr val="C00000"/>
                          </a:solidFill>
                        </a:rPr>
                        <a:t>[$1,689,103]</a:t>
                      </a:r>
                      <a:endParaRPr lang="en-US" sz="2400" dirty="0">
                        <a:solidFill>
                          <a:srgbClr val="C00000"/>
                        </a:solidFill>
                      </a:endParaRPr>
                    </a:p>
                  </a:txBody>
                  <a:tcPr/>
                </a:tc>
                <a:extLst>
                  <a:ext uri="{0D108BD9-81ED-4DB2-BD59-A6C34878D82A}">
                    <a16:rowId xmlns:a16="http://schemas.microsoft.com/office/drawing/2014/main" val="2816306566"/>
                  </a:ext>
                </a:extLst>
              </a:tr>
              <a:tr h="370840">
                <a:tc>
                  <a:txBody>
                    <a:bodyPr/>
                    <a:lstStyle/>
                    <a:p>
                      <a:r>
                        <a:rPr lang="en-US" sz="2400" dirty="0" smtClean="0"/>
                        <a:t>Unassigned Fund Balance</a:t>
                      </a:r>
                      <a:endParaRPr lang="en-US" sz="2400" dirty="0"/>
                    </a:p>
                  </a:txBody>
                  <a:tcPr/>
                </a:tc>
                <a:tc>
                  <a:txBody>
                    <a:bodyPr/>
                    <a:lstStyle/>
                    <a:p>
                      <a:pPr>
                        <a:tabLst>
                          <a:tab pos="2979738" algn="r"/>
                        </a:tabLst>
                      </a:pPr>
                      <a:r>
                        <a:rPr lang="en-US" sz="2400" dirty="0" smtClean="0"/>
                        <a:t>	$205,334</a:t>
                      </a:r>
                      <a:endParaRPr lang="en-US" sz="2400" dirty="0"/>
                    </a:p>
                  </a:txBody>
                  <a:tcPr/>
                </a:tc>
                <a:extLst>
                  <a:ext uri="{0D108BD9-81ED-4DB2-BD59-A6C34878D82A}">
                    <a16:rowId xmlns:a16="http://schemas.microsoft.com/office/drawing/2014/main" val="3615217927"/>
                  </a:ext>
                </a:extLst>
              </a:tr>
              <a:tr h="370840">
                <a:tc>
                  <a:txBody>
                    <a:bodyPr/>
                    <a:lstStyle/>
                    <a:p>
                      <a:r>
                        <a:rPr lang="en-US" sz="2400" dirty="0" smtClean="0"/>
                        <a:t>Non-Personnel Efficiencies</a:t>
                      </a:r>
                      <a:r>
                        <a:rPr lang="en-US" sz="2400" baseline="0" dirty="0" smtClean="0"/>
                        <a:t> </a:t>
                      </a:r>
                      <a:r>
                        <a:rPr lang="en-US" sz="2000" dirty="0" smtClean="0"/>
                        <a:t>[Note: Added</a:t>
                      </a:r>
                      <a:r>
                        <a:rPr lang="en-US" sz="2000" baseline="0" dirty="0" smtClean="0"/>
                        <a:t> a </a:t>
                      </a:r>
                      <a:r>
                        <a:rPr lang="en-US" sz="2000" dirty="0" smtClean="0"/>
                        <a:t>reduction</a:t>
                      </a:r>
                      <a:r>
                        <a:rPr lang="en-US" sz="2000" baseline="0" dirty="0" smtClean="0"/>
                        <a:t> of</a:t>
                      </a:r>
                      <a:r>
                        <a:rPr lang="en-US" sz="2000" dirty="0" smtClean="0"/>
                        <a:t> $5,000 from IT]</a:t>
                      </a:r>
                      <a:endParaRPr lang="en-US" sz="2000" dirty="0"/>
                    </a:p>
                  </a:txBody>
                  <a:tcPr/>
                </a:tc>
                <a:tc>
                  <a:txBody>
                    <a:bodyPr/>
                    <a:lstStyle/>
                    <a:p>
                      <a:pPr>
                        <a:tabLst>
                          <a:tab pos="2979738" algn="r"/>
                        </a:tabLst>
                      </a:pPr>
                      <a:r>
                        <a:rPr lang="en-US" sz="2400" dirty="0" smtClean="0"/>
                        <a:t>	$33,750</a:t>
                      </a:r>
                      <a:endParaRPr lang="en-US" sz="2400" dirty="0"/>
                    </a:p>
                  </a:txBody>
                  <a:tcPr/>
                </a:tc>
                <a:extLst>
                  <a:ext uri="{0D108BD9-81ED-4DB2-BD59-A6C34878D82A}">
                    <a16:rowId xmlns:a16="http://schemas.microsoft.com/office/drawing/2014/main" val="64799444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smtClean="0"/>
                        <a:t>Elimination of 1 Special Education Teacher</a:t>
                      </a:r>
                    </a:p>
                  </a:txBody>
                  <a:tcPr/>
                </a:tc>
                <a:tc>
                  <a:txBody>
                    <a:bodyPr/>
                    <a:lstStyle/>
                    <a:p>
                      <a:pPr>
                        <a:tabLst>
                          <a:tab pos="2979738" algn="r"/>
                        </a:tabLst>
                      </a:pPr>
                      <a:r>
                        <a:rPr lang="en-US" sz="2400" dirty="0" smtClean="0"/>
                        <a:t>	$100,000</a:t>
                      </a:r>
                      <a:endParaRPr lang="en-US" sz="2400" dirty="0"/>
                    </a:p>
                  </a:txBody>
                  <a:tcPr/>
                </a:tc>
                <a:extLst>
                  <a:ext uri="{0D108BD9-81ED-4DB2-BD59-A6C34878D82A}">
                    <a16:rowId xmlns:a16="http://schemas.microsoft.com/office/drawing/2014/main" val="2169853883"/>
                  </a:ext>
                </a:extLst>
              </a:tr>
              <a:tr h="370840">
                <a:tc>
                  <a:txBody>
                    <a:bodyPr/>
                    <a:lstStyle/>
                    <a:p>
                      <a:pPr algn="r"/>
                      <a:r>
                        <a:rPr lang="en-US" sz="2400" b="1" dirty="0" smtClean="0">
                          <a:solidFill>
                            <a:srgbClr val="C55447"/>
                          </a:solidFill>
                        </a:rPr>
                        <a:t>Deficit</a:t>
                      </a:r>
                      <a:endParaRPr lang="en-US" sz="2400" b="1" dirty="0">
                        <a:solidFill>
                          <a:srgbClr val="C55447"/>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tab pos="2979738" algn="r"/>
                        </a:tabLst>
                        <a:defRPr/>
                      </a:pPr>
                      <a:r>
                        <a:rPr lang="en-US" sz="2400" b="1" kern="1200" dirty="0" smtClean="0">
                          <a:solidFill>
                            <a:srgbClr val="C00000"/>
                          </a:solidFill>
                          <a:latin typeface="+mn-lt"/>
                          <a:ea typeface="+mn-ea"/>
                          <a:cs typeface="+mn-cs"/>
                        </a:rPr>
                        <a:t>	</a:t>
                      </a:r>
                      <a:r>
                        <a:rPr lang="en-US" sz="2400" b="1" kern="1200" dirty="0" smtClean="0">
                          <a:solidFill>
                            <a:srgbClr val="C55447"/>
                          </a:solidFill>
                          <a:latin typeface="+mn-lt"/>
                          <a:ea typeface="+mn-ea"/>
                          <a:cs typeface="+mn-cs"/>
                        </a:rPr>
                        <a:t>[$1,350,019]</a:t>
                      </a:r>
                    </a:p>
                  </a:txBody>
                  <a:tcPr/>
                </a:tc>
                <a:extLst>
                  <a:ext uri="{0D108BD9-81ED-4DB2-BD59-A6C34878D82A}">
                    <a16:rowId xmlns:a16="http://schemas.microsoft.com/office/drawing/2014/main" val="2751072924"/>
                  </a:ext>
                </a:extLst>
              </a:tr>
            </a:tbl>
          </a:graphicData>
        </a:graphic>
      </p:graphicFrame>
      <p:sp>
        <p:nvSpPr>
          <p:cNvPr id="3" name="TextBox 2"/>
          <p:cNvSpPr txBox="1"/>
          <p:nvPr/>
        </p:nvSpPr>
        <p:spPr>
          <a:xfrm>
            <a:off x="838199" y="4565212"/>
            <a:ext cx="10695039" cy="1477328"/>
          </a:xfrm>
          <a:prstGeom prst="rect">
            <a:avLst/>
          </a:prstGeom>
          <a:noFill/>
        </p:spPr>
        <p:txBody>
          <a:bodyPr wrap="square" rtlCol="0">
            <a:spAutoFit/>
          </a:bodyPr>
          <a:lstStyle/>
          <a:p>
            <a:r>
              <a:rPr lang="en-US" dirty="0" smtClean="0"/>
              <a:t>*Preliminary FY20 Budget Deficit includes:</a:t>
            </a:r>
          </a:p>
          <a:p>
            <a:pPr marL="401638" lvl="1" indent="-285750">
              <a:buFont typeface="Arial" panose="020B0604020202020204" pitchFamily="34" charset="0"/>
              <a:buChar char="•"/>
            </a:pPr>
            <a:r>
              <a:rPr lang="en-US" dirty="0" smtClean="0"/>
              <a:t>A reduction of 3 Elementary Teachers due to lower student enrollment</a:t>
            </a:r>
          </a:p>
          <a:p>
            <a:pPr marL="401638" lvl="1" indent="-285750">
              <a:buFont typeface="Arial" panose="020B0604020202020204" pitchFamily="34" charset="0"/>
              <a:buChar char="•"/>
            </a:pPr>
            <a:r>
              <a:rPr lang="en-US" dirty="0" smtClean="0"/>
              <a:t>Assumes a 12% insurance premium increase</a:t>
            </a:r>
          </a:p>
          <a:p>
            <a:pPr marL="401638" lvl="1" indent="-285750">
              <a:buFont typeface="Arial" panose="020B0604020202020204" pitchFamily="34" charset="0"/>
              <a:buChar char="•"/>
            </a:pPr>
            <a:r>
              <a:rPr lang="en-US" dirty="0"/>
              <a:t>A</a:t>
            </a:r>
            <a:r>
              <a:rPr lang="en-US" dirty="0" smtClean="0"/>
              <a:t>ssumes flat funding from the City</a:t>
            </a:r>
          </a:p>
          <a:p>
            <a:pPr marL="401638" lvl="1" indent="-285750">
              <a:buFont typeface="Arial" panose="020B0604020202020204" pitchFamily="34" charset="0"/>
              <a:buChar char="•"/>
            </a:pPr>
            <a:r>
              <a:rPr lang="en-US" dirty="0" smtClean="0"/>
              <a:t>Assumes full funding of Base Student Allocation but no appropriation from 1 time $30 million [$</a:t>
            </a:r>
            <a:r>
              <a:rPr lang="en-US" dirty="0"/>
              <a:t>309,000] </a:t>
            </a:r>
          </a:p>
        </p:txBody>
      </p:sp>
    </p:spTree>
    <p:extLst>
      <p:ext uri="{BB962C8B-B14F-4D97-AF65-F5344CB8AC3E}">
        <p14:creationId xmlns:p14="http://schemas.microsoft.com/office/powerpoint/2010/main" val="4166586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FY20 Preliminary Budget Deficit Options</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029873468"/>
              </p:ext>
            </p:extLst>
          </p:nvPr>
        </p:nvGraphicFramePr>
        <p:xfrm>
          <a:off x="838200" y="2069392"/>
          <a:ext cx="10515600" cy="2743200"/>
        </p:xfrm>
        <a:graphic>
          <a:graphicData uri="http://schemas.openxmlformats.org/drawingml/2006/table">
            <a:tbl>
              <a:tblPr firstRow="1" bandRow="1">
                <a:tableStyleId>{5C22544A-7EE6-4342-B048-85BDC9FD1C3A}</a:tableStyleId>
              </a:tblPr>
              <a:tblGrid>
                <a:gridCol w="7879399">
                  <a:extLst>
                    <a:ext uri="{9D8B030D-6E8A-4147-A177-3AD203B41FA5}">
                      <a16:colId xmlns:a16="http://schemas.microsoft.com/office/drawing/2014/main" val="2617762327"/>
                    </a:ext>
                  </a:extLst>
                </a:gridCol>
                <a:gridCol w="2636201">
                  <a:extLst>
                    <a:ext uri="{9D8B030D-6E8A-4147-A177-3AD203B41FA5}">
                      <a16:colId xmlns:a16="http://schemas.microsoft.com/office/drawing/2014/main" val="34420154"/>
                    </a:ext>
                  </a:extLst>
                </a:gridCol>
              </a:tblGrid>
              <a:tr h="370840">
                <a:tc>
                  <a:txBody>
                    <a:bodyPr/>
                    <a:lstStyle/>
                    <a:p>
                      <a:endParaRPr lang="en-US" sz="2400" dirty="0"/>
                    </a:p>
                  </a:txBody>
                  <a:tcPr/>
                </a:tc>
                <a:tc>
                  <a:txBody>
                    <a:bodyPr/>
                    <a:lstStyle/>
                    <a:p>
                      <a:pPr algn="ctr"/>
                      <a:r>
                        <a:rPr lang="en-US" sz="2400" dirty="0" smtClean="0"/>
                        <a:t>Running Total</a:t>
                      </a:r>
                      <a:endParaRPr lang="en-US" sz="2400" dirty="0"/>
                    </a:p>
                  </a:txBody>
                  <a:tcPr/>
                </a:tc>
                <a:extLst>
                  <a:ext uri="{0D108BD9-81ED-4DB2-BD59-A6C34878D82A}">
                    <a16:rowId xmlns:a16="http://schemas.microsoft.com/office/drawing/2014/main" val="218353238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smtClean="0"/>
                        <a:t>Community Schools RFP</a:t>
                      </a:r>
                      <a:r>
                        <a:rPr lang="en-US" sz="2400" baseline="0" dirty="0" smtClean="0"/>
                        <a:t> @ $0 Contribution</a:t>
                      </a:r>
                      <a:endParaRPr lang="en-US" sz="2400" dirty="0" smtClean="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tab pos="2979738" algn="r"/>
                        </a:tabLst>
                        <a:defRPr/>
                      </a:pPr>
                      <a:r>
                        <a:rPr lang="en-US" sz="2400" dirty="0" smtClean="0"/>
                        <a:t>	$100,000</a:t>
                      </a:r>
                    </a:p>
                  </a:txBody>
                  <a:tcPr/>
                </a:tc>
                <a:extLst>
                  <a:ext uri="{0D108BD9-81ED-4DB2-BD59-A6C34878D82A}">
                    <a16:rowId xmlns:a16="http://schemas.microsoft.com/office/drawing/2014/main" val="339124378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smtClean="0"/>
                        <a:t>Partner with SFAC and City on the PAC</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tab pos="2979738" algn="r"/>
                        </a:tabLst>
                        <a:defRPr/>
                      </a:pPr>
                      <a:r>
                        <a:rPr lang="en-US" sz="2400" dirty="0" smtClean="0"/>
                        <a:t>	</a:t>
                      </a:r>
                      <a:r>
                        <a:rPr lang="en-US" sz="2400" kern="1200" dirty="0" smtClean="0">
                          <a:solidFill>
                            <a:schemeClr val="dk1"/>
                          </a:solidFill>
                          <a:latin typeface="+mn-lt"/>
                          <a:ea typeface="+mn-ea"/>
                          <a:cs typeface="+mn-cs"/>
                        </a:rPr>
                        <a:t>$160,000</a:t>
                      </a:r>
                    </a:p>
                  </a:txBody>
                  <a:tcPr/>
                </a:tc>
                <a:extLst>
                  <a:ext uri="{0D108BD9-81ED-4DB2-BD59-A6C34878D82A}">
                    <a16:rowId xmlns:a16="http://schemas.microsoft.com/office/drawing/2014/main" val="1583805495"/>
                  </a:ext>
                </a:extLst>
              </a:tr>
              <a:tr h="370840">
                <a:tc>
                  <a:txBody>
                    <a:bodyPr/>
                    <a:lstStyle/>
                    <a:p>
                      <a:r>
                        <a:rPr lang="en-US" sz="2400" dirty="0" smtClean="0"/>
                        <a:t>No Self-Funded Insurance and 6%</a:t>
                      </a:r>
                      <a:r>
                        <a:rPr lang="en-US" sz="2400" baseline="0" dirty="0" smtClean="0"/>
                        <a:t> </a:t>
                      </a:r>
                      <a:r>
                        <a:rPr lang="en-US" sz="2400" dirty="0" smtClean="0"/>
                        <a:t>Renewal Rate</a:t>
                      </a:r>
                      <a:endParaRPr lang="en-US" sz="2400" dirty="0"/>
                    </a:p>
                  </a:txBody>
                  <a:tcPr/>
                </a:tc>
                <a:tc>
                  <a:txBody>
                    <a:bodyPr/>
                    <a:lstStyle/>
                    <a:p>
                      <a:pPr>
                        <a:tabLst>
                          <a:tab pos="2979738" algn="r"/>
                        </a:tabLst>
                      </a:pPr>
                      <a:r>
                        <a:rPr lang="en-US" sz="2400" dirty="0" smtClean="0"/>
                        <a:t>	$200,000</a:t>
                      </a:r>
                      <a:endParaRPr lang="en-US" sz="2400" dirty="0"/>
                    </a:p>
                  </a:txBody>
                  <a:tcPr/>
                </a:tc>
                <a:extLst>
                  <a:ext uri="{0D108BD9-81ED-4DB2-BD59-A6C34878D82A}">
                    <a16:rowId xmlns:a16="http://schemas.microsoft.com/office/drawing/2014/main" val="647994445"/>
                  </a:ext>
                </a:extLst>
              </a:tr>
              <a:tr h="370840">
                <a:tc>
                  <a:txBody>
                    <a:bodyPr/>
                    <a:lstStyle/>
                    <a:p>
                      <a:r>
                        <a:rPr lang="en-US" sz="2400" dirty="0" smtClean="0"/>
                        <a:t>Lower Utilities/Subs</a:t>
                      </a:r>
                      <a:r>
                        <a:rPr lang="en-US" sz="2400" baseline="0" dirty="0" smtClean="0"/>
                        <a:t> </a:t>
                      </a:r>
                      <a:r>
                        <a:rPr lang="en-US" sz="2400" dirty="0" smtClean="0"/>
                        <a:t>in Current Year that </a:t>
                      </a:r>
                      <a:r>
                        <a:rPr lang="en-US" sz="2400" dirty="0" smtClean="0"/>
                        <a:t>Budgeted*</a:t>
                      </a:r>
                      <a:endParaRPr lang="en-US" sz="2400" dirty="0"/>
                    </a:p>
                  </a:txBody>
                  <a:tcPr/>
                </a:tc>
                <a:tc>
                  <a:txBody>
                    <a:bodyPr/>
                    <a:lstStyle/>
                    <a:p>
                      <a:pPr>
                        <a:tabLst>
                          <a:tab pos="2979738" algn="r"/>
                        </a:tabLst>
                      </a:pPr>
                      <a:r>
                        <a:rPr lang="en-US" sz="2400" dirty="0" smtClean="0"/>
                        <a:t>	$50,000</a:t>
                      </a:r>
                      <a:endParaRPr lang="en-US" sz="2400" dirty="0"/>
                    </a:p>
                  </a:txBody>
                  <a:tcPr/>
                </a:tc>
                <a:extLst>
                  <a:ext uri="{0D108BD9-81ED-4DB2-BD59-A6C34878D82A}">
                    <a16:rowId xmlns:a16="http://schemas.microsoft.com/office/drawing/2014/main" val="3363274693"/>
                  </a:ext>
                </a:extLst>
              </a:tr>
              <a:tr h="370840">
                <a:tc>
                  <a:txBody>
                    <a:bodyPr/>
                    <a:lstStyle/>
                    <a:p>
                      <a:pPr algn="r"/>
                      <a:r>
                        <a:rPr lang="en-US" sz="2400" b="1" dirty="0" smtClean="0">
                          <a:solidFill>
                            <a:srgbClr val="C55447"/>
                          </a:solidFill>
                        </a:rPr>
                        <a:t>Deficit</a:t>
                      </a:r>
                      <a:endParaRPr lang="en-US" sz="2400" b="1" dirty="0">
                        <a:solidFill>
                          <a:srgbClr val="C55447"/>
                        </a:solidFill>
                      </a:endParaRPr>
                    </a:p>
                  </a:txBody>
                  <a:tcPr/>
                </a:tc>
                <a:tc>
                  <a:txBody>
                    <a:bodyPr/>
                    <a:lstStyle/>
                    <a:p>
                      <a:pPr algn="r">
                        <a:tabLst>
                          <a:tab pos="2979738" algn="r"/>
                        </a:tabLst>
                      </a:pPr>
                      <a:r>
                        <a:rPr lang="en-US" sz="2400" b="1" dirty="0" smtClean="0">
                          <a:solidFill>
                            <a:srgbClr val="C55447"/>
                          </a:solidFill>
                        </a:rPr>
                        <a:t>[$840,019]</a:t>
                      </a:r>
                      <a:endParaRPr lang="en-US" sz="2400" b="1" dirty="0">
                        <a:solidFill>
                          <a:srgbClr val="C55447"/>
                        </a:solidFill>
                      </a:endParaRPr>
                    </a:p>
                  </a:txBody>
                  <a:tcPr/>
                </a:tc>
                <a:extLst>
                  <a:ext uri="{0D108BD9-81ED-4DB2-BD59-A6C34878D82A}">
                    <a16:rowId xmlns:a16="http://schemas.microsoft.com/office/drawing/2014/main" val="1703325893"/>
                  </a:ext>
                </a:extLst>
              </a:tr>
            </a:tbl>
          </a:graphicData>
        </a:graphic>
      </p:graphicFrame>
      <p:sp>
        <p:nvSpPr>
          <p:cNvPr id="3" name="TextBox 2"/>
          <p:cNvSpPr txBox="1"/>
          <p:nvPr/>
        </p:nvSpPr>
        <p:spPr>
          <a:xfrm>
            <a:off x="838200" y="1616326"/>
            <a:ext cx="7214419" cy="738664"/>
          </a:xfrm>
          <a:prstGeom prst="rect">
            <a:avLst/>
          </a:prstGeom>
          <a:noFill/>
        </p:spPr>
        <p:txBody>
          <a:bodyPr wrap="square" rtlCol="0">
            <a:spAutoFit/>
          </a:bodyPr>
          <a:lstStyle/>
          <a:p>
            <a:r>
              <a:rPr lang="en-US" sz="2400" dirty="0"/>
              <a:t>Preliminary FY20 Budget </a:t>
            </a:r>
            <a:r>
              <a:rPr lang="en-US" sz="2400" dirty="0" smtClean="0"/>
              <a:t>Deficit </a:t>
            </a:r>
            <a:r>
              <a:rPr lang="en-US" sz="2400" dirty="0" smtClean="0">
                <a:solidFill>
                  <a:srgbClr val="C55447"/>
                </a:solidFill>
              </a:rPr>
              <a:t>[$1,350,019</a:t>
            </a:r>
            <a:r>
              <a:rPr lang="en-US" sz="2400" dirty="0">
                <a:solidFill>
                  <a:srgbClr val="C55447"/>
                </a:solidFill>
              </a:rPr>
              <a:t>]</a:t>
            </a:r>
          </a:p>
          <a:p>
            <a:endParaRPr lang="en-US" dirty="0"/>
          </a:p>
        </p:txBody>
      </p:sp>
      <p:sp>
        <p:nvSpPr>
          <p:cNvPr id="4" name="TextBox 3"/>
          <p:cNvSpPr txBox="1"/>
          <p:nvPr/>
        </p:nvSpPr>
        <p:spPr>
          <a:xfrm>
            <a:off x="838200" y="4812592"/>
            <a:ext cx="10515600" cy="369332"/>
          </a:xfrm>
          <a:prstGeom prst="rect">
            <a:avLst/>
          </a:prstGeom>
          <a:noFill/>
        </p:spPr>
        <p:txBody>
          <a:bodyPr wrap="square" rtlCol="0">
            <a:spAutoFit/>
          </a:bodyPr>
          <a:lstStyle/>
          <a:p>
            <a:r>
              <a:rPr lang="en-US" dirty="0" smtClean="0"/>
              <a:t>*Note: Data will be updated through March at the Final Budget Hearing</a:t>
            </a:r>
            <a:endParaRPr lang="en-US" dirty="0"/>
          </a:p>
        </p:txBody>
      </p:sp>
    </p:spTree>
    <p:extLst>
      <p:ext uri="{BB962C8B-B14F-4D97-AF65-F5344CB8AC3E}">
        <p14:creationId xmlns:p14="http://schemas.microsoft.com/office/powerpoint/2010/main" val="22502051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FY20 Personnel Reduction </a:t>
            </a:r>
            <a:r>
              <a:rPr lang="en-US" dirty="0" smtClean="0"/>
              <a:t>Recommendation</a:t>
            </a:r>
            <a:endParaRPr lang="en-US" dirty="0"/>
          </a:p>
        </p:txBody>
      </p:sp>
      <p:sp>
        <p:nvSpPr>
          <p:cNvPr id="5" name="Text Placeholder 4"/>
          <p:cNvSpPr>
            <a:spLocks noGrp="1"/>
          </p:cNvSpPr>
          <p:nvPr>
            <p:ph type="body" idx="1"/>
          </p:nvPr>
        </p:nvSpPr>
        <p:spPr/>
        <p:txBody>
          <a:bodyPr/>
          <a:lstStyle/>
          <a:p>
            <a:r>
              <a:rPr lang="en-US" dirty="0"/>
              <a:t>in Priority Order</a:t>
            </a:r>
          </a:p>
          <a:p>
            <a:endParaRPr lang="en-US" dirty="0"/>
          </a:p>
        </p:txBody>
      </p:sp>
    </p:spTree>
    <p:extLst>
      <p:ext uri="{BB962C8B-B14F-4D97-AF65-F5344CB8AC3E}">
        <p14:creationId xmlns:p14="http://schemas.microsoft.com/office/powerpoint/2010/main" val="42551959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of Revenues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525752385"/>
              </p:ext>
            </p:extLst>
          </p:nvPr>
        </p:nvGraphicFramePr>
        <p:xfrm>
          <a:off x="838200" y="1576244"/>
          <a:ext cx="10515600" cy="3966025"/>
        </p:xfrm>
        <a:graphic>
          <a:graphicData uri="http://schemas.openxmlformats.org/drawingml/2006/table">
            <a:tbl>
              <a:tblPr firstRow="1" bandRow="1">
                <a:tableStyleId>{2A488322-F2BA-4B5B-9748-0D474271808F}</a:tableStyleId>
              </a:tblPr>
              <a:tblGrid>
                <a:gridCol w="1749137">
                  <a:extLst>
                    <a:ext uri="{9D8B030D-6E8A-4147-A177-3AD203B41FA5}">
                      <a16:colId xmlns:a16="http://schemas.microsoft.com/office/drawing/2014/main" val="3451337897"/>
                    </a:ext>
                  </a:extLst>
                </a:gridCol>
                <a:gridCol w="1756063">
                  <a:extLst>
                    <a:ext uri="{9D8B030D-6E8A-4147-A177-3AD203B41FA5}">
                      <a16:colId xmlns:a16="http://schemas.microsoft.com/office/drawing/2014/main" val="2537276900"/>
                    </a:ext>
                  </a:extLst>
                </a:gridCol>
                <a:gridCol w="1752600">
                  <a:extLst>
                    <a:ext uri="{9D8B030D-6E8A-4147-A177-3AD203B41FA5}">
                      <a16:colId xmlns:a16="http://schemas.microsoft.com/office/drawing/2014/main" val="3535162390"/>
                    </a:ext>
                  </a:extLst>
                </a:gridCol>
                <a:gridCol w="1752600">
                  <a:extLst>
                    <a:ext uri="{9D8B030D-6E8A-4147-A177-3AD203B41FA5}">
                      <a16:colId xmlns:a16="http://schemas.microsoft.com/office/drawing/2014/main" val="2980553849"/>
                    </a:ext>
                  </a:extLst>
                </a:gridCol>
                <a:gridCol w="1752600">
                  <a:extLst>
                    <a:ext uri="{9D8B030D-6E8A-4147-A177-3AD203B41FA5}">
                      <a16:colId xmlns:a16="http://schemas.microsoft.com/office/drawing/2014/main" val="2957538215"/>
                    </a:ext>
                  </a:extLst>
                </a:gridCol>
                <a:gridCol w="1752600">
                  <a:extLst>
                    <a:ext uri="{9D8B030D-6E8A-4147-A177-3AD203B41FA5}">
                      <a16:colId xmlns:a16="http://schemas.microsoft.com/office/drawing/2014/main" val="2486354810"/>
                    </a:ext>
                  </a:extLst>
                </a:gridCol>
              </a:tblGrid>
              <a:tr h="370840">
                <a:tc>
                  <a:txBody>
                    <a:bodyPr/>
                    <a:lstStyle/>
                    <a:p>
                      <a:endParaRPr lang="en-US" sz="2000" b="1" dirty="0">
                        <a:latin typeface="SoleilW02-Light" panose="02000503000000020003" pitchFamily="2" charset="0"/>
                      </a:endParaRPr>
                    </a:p>
                  </a:txBody>
                  <a:tcPr/>
                </a:tc>
                <a:tc>
                  <a:txBody>
                    <a:bodyPr/>
                    <a:lstStyle/>
                    <a:p>
                      <a:pPr marL="0" marR="0" algn="l" defTabSz="914400" rtl="0" eaLnBrk="1" latinLnBrk="0" hangingPunct="1">
                        <a:lnSpc>
                          <a:spcPct val="107000"/>
                        </a:lnSpc>
                        <a:spcBef>
                          <a:spcPts val="0"/>
                        </a:spcBef>
                        <a:spcAft>
                          <a:spcPts val="0"/>
                        </a:spcAft>
                      </a:pPr>
                      <a:r>
                        <a:rPr lang="en-US" sz="2000" b="1" kern="1200" dirty="0">
                          <a:solidFill>
                            <a:schemeClr val="lt1"/>
                          </a:solidFill>
                          <a:latin typeface="SoleilW02-Light" panose="02000503000000020003" pitchFamily="2" charset="0"/>
                          <a:ea typeface="+mn-ea"/>
                          <a:cs typeface="+mn-cs"/>
                        </a:rPr>
                        <a:t>2015-16/FY16</a:t>
                      </a:r>
                    </a:p>
                  </a:txBody>
                  <a:tcPr marL="68580" marR="68580" marT="0" marB="0" anchor="ctr"/>
                </a:tc>
                <a:tc>
                  <a:txBody>
                    <a:bodyPr/>
                    <a:lstStyle/>
                    <a:p>
                      <a:pPr marL="0" marR="0" algn="l" defTabSz="914400" rtl="0" eaLnBrk="1" latinLnBrk="0" hangingPunct="1">
                        <a:lnSpc>
                          <a:spcPct val="107000"/>
                        </a:lnSpc>
                        <a:spcBef>
                          <a:spcPts val="0"/>
                        </a:spcBef>
                        <a:spcAft>
                          <a:spcPts val="0"/>
                        </a:spcAft>
                      </a:pPr>
                      <a:r>
                        <a:rPr lang="en-US" sz="2000" b="1" kern="1200" dirty="0">
                          <a:solidFill>
                            <a:schemeClr val="lt1"/>
                          </a:solidFill>
                          <a:latin typeface="SoleilW02-Light" panose="02000503000000020003" pitchFamily="2" charset="0"/>
                          <a:ea typeface="+mn-ea"/>
                          <a:cs typeface="+mn-cs"/>
                        </a:rPr>
                        <a:t>2016-17/FY17</a:t>
                      </a:r>
                    </a:p>
                  </a:txBody>
                  <a:tcPr marL="68580" marR="68580" marT="0" marB="0" anchor="ctr"/>
                </a:tc>
                <a:tc>
                  <a:txBody>
                    <a:bodyPr/>
                    <a:lstStyle/>
                    <a:p>
                      <a:pPr marL="0" marR="0" algn="l" defTabSz="914400" rtl="0" eaLnBrk="1" latinLnBrk="0" hangingPunct="1">
                        <a:lnSpc>
                          <a:spcPct val="107000"/>
                        </a:lnSpc>
                        <a:spcBef>
                          <a:spcPts val="0"/>
                        </a:spcBef>
                        <a:spcAft>
                          <a:spcPts val="0"/>
                        </a:spcAft>
                      </a:pPr>
                      <a:r>
                        <a:rPr lang="en-US" sz="2000" b="1" kern="1200" dirty="0">
                          <a:solidFill>
                            <a:schemeClr val="lt1"/>
                          </a:solidFill>
                          <a:latin typeface="SoleilW02-Light" panose="02000503000000020003" pitchFamily="2" charset="0"/>
                          <a:ea typeface="+mn-ea"/>
                          <a:cs typeface="+mn-cs"/>
                        </a:rPr>
                        <a:t>2017-18/FY18</a:t>
                      </a:r>
                    </a:p>
                  </a:txBody>
                  <a:tcPr marL="68580" marR="68580" marT="0" marB="0" anchor="ctr"/>
                </a:tc>
                <a:tc>
                  <a:txBody>
                    <a:bodyPr/>
                    <a:lstStyle/>
                    <a:p>
                      <a:r>
                        <a:rPr lang="en-US" sz="2000" dirty="0" smtClean="0">
                          <a:latin typeface="SoleilW02-Light" panose="02000503000000020003" pitchFamily="2" charset="0"/>
                        </a:rPr>
                        <a:t>2018-19/FY19</a:t>
                      </a:r>
                      <a:endParaRPr lang="en-US" sz="2000" dirty="0">
                        <a:latin typeface="SoleilW02-Light" panose="02000503000000020003" pitchFamily="2" charset="0"/>
                      </a:endParaRPr>
                    </a:p>
                  </a:txBody>
                  <a:tcPr anchor="ctr"/>
                </a:tc>
                <a:tc>
                  <a:txBody>
                    <a:bodyPr/>
                    <a:lstStyle/>
                    <a:p>
                      <a:r>
                        <a:rPr lang="en-US" sz="2000" dirty="0" smtClean="0">
                          <a:latin typeface="SoleilW02-Light" panose="02000503000000020003" pitchFamily="2" charset="0"/>
                        </a:rPr>
                        <a:t>2019-20/FY20</a:t>
                      </a:r>
                      <a:endParaRPr lang="en-US" sz="2000" dirty="0">
                        <a:latin typeface="SoleilW02-Light" panose="02000503000000020003" pitchFamily="2" charset="0"/>
                      </a:endParaRPr>
                    </a:p>
                  </a:txBody>
                  <a:tcPr anchor="ctr"/>
                </a:tc>
                <a:extLst>
                  <a:ext uri="{0D108BD9-81ED-4DB2-BD59-A6C34878D82A}">
                    <a16:rowId xmlns:a16="http://schemas.microsoft.com/office/drawing/2014/main" val="1833528470"/>
                  </a:ext>
                </a:extLst>
              </a:tr>
              <a:tr h="370840">
                <a:tc>
                  <a:txBody>
                    <a:bodyPr/>
                    <a:lstStyle/>
                    <a:p>
                      <a:pPr marL="0" marR="0">
                        <a:lnSpc>
                          <a:spcPct val="107000"/>
                        </a:lnSpc>
                        <a:spcBef>
                          <a:spcPts val="0"/>
                        </a:spcBef>
                        <a:spcAft>
                          <a:spcPts val="0"/>
                        </a:spcAft>
                      </a:pPr>
                      <a:r>
                        <a:rPr lang="en-US" sz="2000" b="1" dirty="0" smtClean="0">
                          <a:effectLst/>
                          <a:latin typeface="SoleilW02-Light" panose="02000503000000020003" pitchFamily="2" charset="0"/>
                          <a:ea typeface="Calibri" panose="020F0502020204030204" pitchFamily="34" charset="0"/>
                          <a:cs typeface="Times New Roman" panose="02020603050405020304" pitchFamily="18" charset="0"/>
                        </a:rPr>
                        <a:t>Sitka Schools </a:t>
                      </a:r>
                      <a:r>
                        <a:rPr lang="en-US" sz="2000" b="1" dirty="0">
                          <a:effectLst/>
                          <a:latin typeface="SoleilW02-Light" panose="02000503000000020003" pitchFamily="2" charset="0"/>
                          <a:ea typeface="Calibri" panose="020F0502020204030204" pitchFamily="34" charset="0"/>
                          <a:cs typeface="Times New Roman" panose="02020603050405020304" pitchFamily="18" charset="0"/>
                        </a:rPr>
                        <a:t>Audit/Budget</a:t>
                      </a:r>
                      <a:endParaRPr lang="en-US" sz="2000" dirty="0">
                        <a:effectLst/>
                        <a:latin typeface="SoleilW02-Light" panose="02000503000000020003" pitchFamily="2"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US" sz="2000" dirty="0">
                          <a:solidFill>
                            <a:srgbClr val="000000"/>
                          </a:solidFill>
                          <a:effectLst/>
                          <a:latin typeface="SoleilW02-Light" panose="02000503000000020003" pitchFamily="2" charset="0"/>
                          <a:ea typeface="Calibri" panose="020F0502020204030204" pitchFamily="34" charset="0"/>
                          <a:cs typeface="Times New Roman" panose="02020603050405020304" pitchFamily="18" charset="0"/>
                        </a:rPr>
                        <a:t> $20,258,466 </a:t>
                      </a:r>
                      <a:endParaRPr lang="en-US" sz="2000" dirty="0">
                        <a:effectLst/>
                        <a:latin typeface="SoleilW02-Light" panose="02000503000000020003" pitchFamily="2"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2000" dirty="0">
                          <a:solidFill>
                            <a:srgbClr val="000000"/>
                          </a:solidFill>
                          <a:effectLst/>
                          <a:latin typeface="SoleilW02-Light" panose="02000503000000020003" pitchFamily="2" charset="0"/>
                          <a:ea typeface="Calibri" panose="020F0502020204030204" pitchFamily="34" charset="0"/>
                          <a:cs typeface="Times New Roman" panose="02020603050405020304" pitchFamily="18" charset="0"/>
                        </a:rPr>
                        <a:t> $</a:t>
                      </a:r>
                      <a:r>
                        <a:rPr lang="en-US" sz="2000" dirty="0" smtClean="0">
                          <a:solidFill>
                            <a:srgbClr val="000000"/>
                          </a:solidFill>
                          <a:effectLst/>
                          <a:latin typeface="SoleilW02-Light" panose="02000503000000020003" pitchFamily="2" charset="0"/>
                          <a:ea typeface="Calibri" panose="020F0502020204030204" pitchFamily="34" charset="0"/>
                          <a:cs typeface="Times New Roman" panose="02020603050405020304" pitchFamily="18" charset="0"/>
                        </a:rPr>
                        <a:t>19,855,532 </a:t>
                      </a:r>
                      <a:endParaRPr lang="en-US" sz="2000" dirty="0">
                        <a:effectLst/>
                        <a:latin typeface="SoleilW02-Light" panose="02000503000000020003" pitchFamily="2"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2000" dirty="0" smtClean="0">
                          <a:solidFill>
                            <a:srgbClr val="000000"/>
                          </a:solidFill>
                          <a:effectLst/>
                          <a:latin typeface="SoleilW02-Light" panose="02000503000000020003" pitchFamily="2" charset="0"/>
                          <a:ea typeface="Calibri" panose="020F0502020204030204" pitchFamily="34" charset="0"/>
                          <a:cs typeface="Times New Roman" panose="02020603050405020304" pitchFamily="18" charset="0"/>
                        </a:rPr>
                        <a:t>$19,657,832</a:t>
                      </a:r>
                      <a:endParaRPr lang="en-US" sz="2000" dirty="0">
                        <a:effectLst/>
                        <a:latin typeface="SoleilW02-Light" panose="02000503000000020003" pitchFamily="2"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2000" dirty="0" smtClean="0">
                          <a:solidFill>
                            <a:srgbClr val="000000"/>
                          </a:solidFill>
                          <a:effectLst/>
                          <a:latin typeface="SoleilW02-Light" panose="02000503000000020003" pitchFamily="2" charset="0"/>
                          <a:ea typeface="Calibri" panose="020F0502020204030204" pitchFamily="34" charset="0"/>
                          <a:cs typeface="Times New Roman" panose="02020603050405020304" pitchFamily="18" charset="0"/>
                        </a:rPr>
                        <a:t>$19,781,136</a:t>
                      </a:r>
                      <a:endParaRPr lang="en-US" sz="2000" dirty="0">
                        <a:effectLst/>
                        <a:latin typeface="SoleilW02-Light" panose="02000503000000020003" pitchFamily="2"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2000" dirty="0" smtClean="0">
                          <a:effectLst/>
                          <a:latin typeface="SoleilW02-Light" panose="02000503000000020003" pitchFamily="2" charset="0"/>
                          <a:ea typeface="Calibri" panose="020F0502020204030204" pitchFamily="34" charset="0"/>
                          <a:cs typeface="Times New Roman" panose="02020603050405020304" pitchFamily="18" charset="0"/>
                        </a:rPr>
                        <a:t>$19,162,085</a:t>
                      </a:r>
                      <a:endParaRPr lang="en-US" sz="2000" dirty="0">
                        <a:effectLst/>
                        <a:latin typeface="SoleilW02-Light" panose="02000503000000020003" pitchFamily="2"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370016372"/>
                  </a:ext>
                </a:extLst>
              </a:tr>
              <a:tr h="370840">
                <a:tc>
                  <a:txBody>
                    <a:bodyPr/>
                    <a:lstStyle/>
                    <a:p>
                      <a:pPr marL="0" marR="0">
                        <a:lnSpc>
                          <a:spcPct val="107000"/>
                        </a:lnSpc>
                        <a:spcBef>
                          <a:spcPts val="0"/>
                        </a:spcBef>
                        <a:spcAft>
                          <a:spcPts val="0"/>
                        </a:spcAft>
                      </a:pPr>
                      <a:r>
                        <a:rPr lang="en-US" sz="2000" b="1">
                          <a:effectLst/>
                          <a:latin typeface="SoleilW02-Light" panose="02000503000000020003" pitchFamily="2" charset="0"/>
                          <a:ea typeface="Calibri" panose="020F0502020204030204" pitchFamily="34" charset="0"/>
                          <a:cs typeface="Times New Roman" panose="02020603050405020304" pitchFamily="18" charset="0"/>
                        </a:rPr>
                        <a:t>City - Instructional</a:t>
                      </a:r>
                      <a:endParaRPr lang="en-US" sz="2000">
                        <a:effectLst/>
                        <a:latin typeface="SoleilW02-Light" panose="02000503000000020003" pitchFamily="2"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US" sz="2000" dirty="0">
                          <a:solidFill>
                            <a:srgbClr val="000000"/>
                          </a:solidFill>
                          <a:effectLst/>
                          <a:latin typeface="SoleilW02-Light" panose="02000503000000020003" pitchFamily="2" charset="0"/>
                          <a:ea typeface="Calibri" panose="020F0502020204030204" pitchFamily="34" charset="0"/>
                          <a:cs typeface="Times New Roman" panose="02020603050405020304" pitchFamily="18" charset="0"/>
                        </a:rPr>
                        <a:t> $6,283,762 </a:t>
                      </a:r>
                      <a:endParaRPr lang="en-US" sz="2000" dirty="0">
                        <a:effectLst/>
                        <a:latin typeface="SoleilW02-Light" panose="02000503000000020003" pitchFamily="2"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2000" dirty="0">
                          <a:solidFill>
                            <a:srgbClr val="000000"/>
                          </a:solidFill>
                          <a:effectLst/>
                          <a:latin typeface="SoleilW02-Light" panose="02000503000000020003" pitchFamily="2" charset="0"/>
                          <a:ea typeface="Calibri" panose="020F0502020204030204" pitchFamily="34" charset="0"/>
                          <a:cs typeface="Times New Roman" panose="02020603050405020304" pitchFamily="18" charset="0"/>
                        </a:rPr>
                        <a:t> $6,183,762 </a:t>
                      </a:r>
                      <a:endParaRPr lang="en-US" sz="2000" dirty="0">
                        <a:effectLst/>
                        <a:latin typeface="SoleilW02-Light" panose="02000503000000020003" pitchFamily="2"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2000" dirty="0" smtClean="0">
                          <a:solidFill>
                            <a:srgbClr val="000000"/>
                          </a:solidFill>
                          <a:effectLst/>
                          <a:latin typeface="SoleilW02-Light" panose="02000503000000020003" pitchFamily="2" charset="0"/>
                          <a:ea typeface="Calibri" panose="020F0502020204030204" pitchFamily="34" charset="0"/>
                          <a:cs typeface="Times New Roman" panose="02020603050405020304" pitchFamily="18" charset="0"/>
                        </a:rPr>
                        <a:t>$</a:t>
                      </a:r>
                      <a:r>
                        <a:rPr lang="en-US" sz="2000" dirty="0" smtClean="0">
                          <a:solidFill>
                            <a:srgbClr val="000000"/>
                          </a:solidFill>
                          <a:effectLst/>
                          <a:latin typeface="SoleilW02-Light" panose="02000503000000020003" pitchFamily="2" charset="0"/>
                          <a:ea typeface="Calibri" panose="020F0502020204030204" pitchFamily="34" charset="0"/>
                          <a:cs typeface="Times New Roman" panose="02020603050405020304" pitchFamily="18" charset="0"/>
                        </a:rPr>
                        <a:t>6,144,019</a:t>
                      </a:r>
                      <a:endParaRPr lang="en-US" sz="2000" dirty="0">
                        <a:effectLst/>
                        <a:latin typeface="SoleilW02-Light" panose="02000503000000020003" pitchFamily="2"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2000" dirty="0" smtClean="0">
                          <a:solidFill>
                            <a:srgbClr val="000000"/>
                          </a:solidFill>
                          <a:effectLst/>
                          <a:latin typeface="SoleilW02-Light" panose="02000503000000020003" pitchFamily="2" charset="0"/>
                          <a:ea typeface="Calibri" panose="020F0502020204030204" pitchFamily="34" charset="0"/>
                          <a:cs typeface="Times New Roman" panose="02020603050405020304" pitchFamily="18" charset="0"/>
                        </a:rPr>
                        <a:t>$6,644,941</a:t>
                      </a:r>
                      <a:endParaRPr lang="en-US" sz="2000" dirty="0">
                        <a:effectLst/>
                        <a:latin typeface="SoleilW02-Light" panose="02000503000000020003" pitchFamily="2"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2000" dirty="0" smtClean="0">
                          <a:effectLst/>
                          <a:latin typeface="SoleilW02-Light" panose="02000503000000020003" pitchFamily="2" charset="0"/>
                          <a:ea typeface="Calibri" panose="020F0502020204030204" pitchFamily="34" charset="0"/>
                          <a:cs typeface="Times New Roman" panose="02020603050405020304" pitchFamily="18" charset="0"/>
                        </a:rPr>
                        <a:t>$6,644,941</a:t>
                      </a:r>
                      <a:endParaRPr lang="en-US" sz="2000" dirty="0">
                        <a:effectLst/>
                        <a:latin typeface="SoleilW02-Light" panose="02000503000000020003" pitchFamily="2"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230978251"/>
                  </a:ext>
                </a:extLst>
              </a:tr>
              <a:tr h="370840">
                <a:tc>
                  <a:txBody>
                    <a:bodyPr/>
                    <a:lstStyle/>
                    <a:p>
                      <a:pPr marL="0" marR="0">
                        <a:lnSpc>
                          <a:spcPct val="107000"/>
                        </a:lnSpc>
                        <a:spcBef>
                          <a:spcPts val="0"/>
                        </a:spcBef>
                        <a:spcAft>
                          <a:spcPts val="0"/>
                        </a:spcAft>
                      </a:pPr>
                      <a:r>
                        <a:rPr lang="en-US" sz="2000" b="1" dirty="0" smtClean="0">
                          <a:effectLst/>
                          <a:latin typeface="SoleilW02-Light" panose="02000503000000020003" pitchFamily="2" charset="0"/>
                          <a:ea typeface="Calibri" panose="020F0502020204030204" pitchFamily="34" charset="0"/>
                          <a:cs typeface="Times New Roman" panose="02020603050405020304" pitchFamily="18" charset="0"/>
                        </a:rPr>
                        <a:t>Other Local</a:t>
                      </a:r>
                      <a:endParaRPr lang="en-US" sz="2000" dirty="0">
                        <a:effectLst/>
                        <a:latin typeface="SoleilW02-Light" panose="02000503000000020003" pitchFamily="2"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US" sz="2000" dirty="0">
                          <a:solidFill>
                            <a:srgbClr val="000000"/>
                          </a:solidFill>
                          <a:effectLst/>
                          <a:latin typeface="SoleilW02-Light" panose="02000503000000020003" pitchFamily="2" charset="0"/>
                          <a:ea typeface="Calibri" panose="020F0502020204030204" pitchFamily="34" charset="0"/>
                          <a:cs typeface="Times New Roman" panose="02020603050405020304" pitchFamily="18" charset="0"/>
                        </a:rPr>
                        <a:t>$285,446</a:t>
                      </a:r>
                      <a:endParaRPr lang="en-US" sz="2000" dirty="0">
                        <a:effectLst/>
                        <a:latin typeface="SoleilW02-Light" panose="02000503000000020003" pitchFamily="2"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2000" dirty="0">
                          <a:solidFill>
                            <a:srgbClr val="000000"/>
                          </a:solidFill>
                          <a:effectLst/>
                          <a:latin typeface="SoleilW02-Light" panose="02000503000000020003" pitchFamily="2" charset="0"/>
                          <a:ea typeface="Calibri" panose="020F0502020204030204" pitchFamily="34" charset="0"/>
                          <a:cs typeface="Times New Roman" panose="02020603050405020304" pitchFamily="18" charset="0"/>
                        </a:rPr>
                        <a:t>$</a:t>
                      </a:r>
                      <a:r>
                        <a:rPr lang="en-US" sz="2000" dirty="0" smtClean="0">
                          <a:solidFill>
                            <a:srgbClr val="000000"/>
                          </a:solidFill>
                          <a:effectLst/>
                          <a:latin typeface="SoleilW02-Light" panose="02000503000000020003" pitchFamily="2" charset="0"/>
                          <a:ea typeface="Calibri" panose="020F0502020204030204" pitchFamily="34" charset="0"/>
                          <a:cs typeface="Times New Roman" panose="02020603050405020304" pitchFamily="18" charset="0"/>
                        </a:rPr>
                        <a:t>195,021</a:t>
                      </a:r>
                      <a:endParaRPr lang="en-US" sz="2000" dirty="0">
                        <a:effectLst/>
                        <a:latin typeface="SoleilW02-Light" panose="02000503000000020003" pitchFamily="2"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2000" dirty="0" smtClean="0">
                          <a:solidFill>
                            <a:srgbClr val="000000"/>
                          </a:solidFill>
                          <a:effectLst/>
                          <a:latin typeface="SoleilW02-Light" panose="02000503000000020003" pitchFamily="2" charset="0"/>
                          <a:ea typeface="Calibri" panose="020F0502020204030204" pitchFamily="34" charset="0"/>
                          <a:cs typeface="Times New Roman" panose="02020603050405020304" pitchFamily="18" charset="0"/>
                        </a:rPr>
                        <a:t>$166,949</a:t>
                      </a:r>
                      <a:endParaRPr lang="en-US" sz="2000" dirty="0">
                        <a:effectLst/>
                        <a:latin typeface="SoleilW02-Light" panose="02000503000000020003" pitchFamily="2"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2000" dirty="0" smtClean="0">
                          <a:solidFill>
                            <a:srgbClr val="000000"/>
                          </a:solidFill>
                          <a:effectLst/>
                          <a:latin typeface="SoleilW02-Light" panose="02000503000000020003" pitchFamily="2" charset="0"/>
                          <a:ea typeface="Calibri" panose="020F0502020204030204" pitchFamily="34" charset="0"/>
                          <a:cs typeface="Times New Roman" panose="02020603050405020304" pitchFamily="18" charset="0"/>
                        </a:rPr>
                        <a:t>$113,160</a:t>
                      </a:r>
                      <a:endParaRPr lang="en-US" sz="2000" dirty="0">
                        <a:effectLst/>
                        <a:latin typeface="SoleilW02-Light" panose="02000503000000020003" pitchFamily="2"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2000" dirty="0" smtClean="0">
                          <a:effectLst/>
                          <a:latin typeface="SoleilW02-Light" panose="02000503000000020003" pitchFamily="2" charset="0"/>
                          <a:ea typeface="Calibri" panose="020F0502020204030204" pitchFamily="34" charset="0"/>
                          <a:cs typeface="Times New Roman" panose="02020603050405020304" pitchFamily="18" charset="0"/>
                        </a:rPr>
                        <a:t>$113,160</a:t>
                      </a:r>
                      <a:endParaRPr lang="en-US" sz="2000" dirty="0">
                        <a:effectLst/>
                        <a:latin typeface="SoleilW02-Light" panose="02000503000000020003" pitchFamily="2"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878502209"/>
                  </a:ext>
                </a:extLst>
              </a:tr>
              <a:tr h="370840">
                <a:tc>
                  <a:txBody>
                    <a:bodyPr/>
                    <a:lstStyle/>
                    <a:p>
                      <a:pPr marL="0" marR="0">
                        <a:lnSpc>
                          <a:spcPct val="107000"/>
                        </a:lnSpc>
                        <a:spcBef>
                          <a:spcPts val="0"/>
                        </a:spcBef>
                        <a:spcAft>
                          <a:spcPts val="0"/>
                        </a:spcAft>
                      </a:pPr>
                      <a:r>
                        <a:rPr lang="en-US" sz="2000" b="1" dirty="0">
                          <a:effectLst/>
                          <a:latin typeface="SoleilW02-Light" panose="02000503000000020003" pitchFamily="2" charset="0"/>
                          <a:ea typeface="Calibri" panose="020F0502020204030204" pitchFamily="34" charset="0"/>
                          <a:cs typeface="Times New Roman" panose="02020603050405020304" pitchFamily="18" charset="0"/>
                        </a:rPr>
                        <a:t>State </a:t>
                      </a:r>
                      <a:endParaRPr lang="en-US" sz="2000" dirty="0">
                        <a:effectLst/>
                        <a:latin typeface="SoleilW02-Light" panose="02000503000000020003" pitchFamily="2"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US" sz="2000">
                          <a:solidFill>
                            <a:srgbClr val="000000"/>
                          </a:solidFill>
                          <a:effectLst/>
                          <a:latin typeface="SoleilW02-Light" panose="02000503000000020003" pitchFamily="2" charset="0"/>
                          <a:ea typeface="Calibri" panose="020F0502020204030204" pitchFamily="34" charset="0"/>
                          <a:cs typeface="Times New Roman" panose="02020603050405020304" pitchFamily="18" charset="0"/>
                        </a:rPr>
                        <a:t> $13,384,820 </a:t>
                      </a:r>
                      <a:endParaRPr lang="en-US" sz="2000">
                        <a:effectLst/>
                        <a:latin typeface="SoleilW02-Light" panose="02000503000000020003" pitchFamily="2"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2000" dirty="0">
                          <a:solidFill>
                            <a:srgbClr val="000000"/>
                          </a:solidFill>
                          <a:effectLst/>
                          <a:latin typeface="SoleilW02-Light" panose="02000503000000020003" pitchFamily="2" charset="0"/>
                          <a:ea typeface="Calibri" panose="020F0502020204030204" pitchFamily="34" charset="0"/>
                          <a:cs typeface="Times New Roman" panose="02020603050405020304" pitchFamily="18" charset="0"/>
                        </a:rPr>
                        <a:t> $</a:t>
                      </a:r>
                      <a:r>
                        <a:rPr lang="en-US" sz="2000" dirty="0" smtClean="0">
                          <a:solidFill>
                            <a:srgbClr val="000000"/>
                          </a:solidFill>
                          <a:effectLst/>
                          <a:latin typeface="SoleilW02-Light" panose="02000503000000020003" pitchFamily="2" charset="0"/>
                          <a:ea typeface="Calibri" panose="020F0502020204030204" pitchFamily="34" charset="0"/>
                          <a:cs typeface="Times New Roman" panose="02020603050405020304" pitchFamily="18" charset="0"/>
                        </a:rPr>
                        <a:t>13,416,216 </a:t>
                      </a:r>
                      <a:endParaRPr lang="en-US" sz="2000" dirty="0">
                        <a:effectLst/>
                        <a:latin typeface="SoleilW02-Light" panose="02000503000000020003" pitchFamily="2"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2000" dirty="0" smtClean="0">
                          <a:solidFill>
                            <a:srgbClr val="000000"/>
                          </a:solidFill>
                          <a:effectLst/>
                          <a:latin typeface="SoleilW02-Light" panose="02000503000000020003" pitchFamily="2" charset="0"/>
                          <a:ea typeface="Calibri" panose="020F0502020204030204" pitchFamily="34" charset="0"/>
                          <a:cs typeface="Times New Roman" panose="02020603050405020304" pitchFamily="18" charset="0"/>
                        </a:rPr>
                        <a:t>$12,998,280</a:t>
                      </a:r>
                      <a:endParaRPr lang="en-US" sz="2000" dirty="0">
                        <a:effectLst/>
                        <a:latin typeface="SoleilW02-Light" panose="02000503000000020003" pitchFamily="2"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2000" dirty="0" smtClean="0">
                          <a:solidFill>
                            <a:srgbClr val="000000"/>
                          </a:solidFill>
                          <a:effectLst/>
                          <a:latin typeface="SoleilW02-Light" panose="02000503000000020003" pitchFamily="2" charset="0"/>
                          <a:ea typeface="Calibri" panose="020F0502020204030204" pitchFamily="34" charset="0"/>
                          <a:cs typeface="Times New Roman" panose="02020603050405020304" pitchFamily="18" charset="0"/>
                        </a:rPr>
                        <a:t>$12,718,035</a:t>
                      </a:r>
                      <a:endParaRPr lang="en-US" sz="2000" dirty="0">
                        <a:effectLst/>
                        <a:latin typeface="SoleilW02-Light" panose="02000503000000020003" pitchFamily="2"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2000" dirty="0" smtClean="0">
                          <a:effectLst/>
                          <a:latin typeface="SoleilW02-Light" panose="02000503000000020003" pitchFamily="2" charset="0"/>
                          <a:ea typeface="Calibri" panose="020F0502020204030204" pitchFamily="34" charset="0"/>
                          <a:cs typeface="Times New Roman" panose="02020603050405020304" pitchFamily="18" charset="0"/>
                        </a:rPr>
                        <a:t>$12,323,983</a:t>
                      </a:r>
                      <a:endParaRPr lang="en-US" sz="2000" dirty="0">
                        <a:effectLst/>
                        <a:latin typeface="SoleilW02-Light" panose="02000503000000020003" pitchFamily="2"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822969842"/>
                  </a:ext>
                </a:extLst>
              </a:tr>
              <a:tr h="426281">
                <a:tc>
                  <a:txBody>
                    <a:bodyPr/>
                    <a:lstStyle/>
                    <a:p>
                      <a:pPr marL="0" marR="0">
                        <a:lnSpc>
                          <a:spcPct val="107000"/>
                        </a:lnSpc>
                        <a:spcBef>
                          <a:spcPts val="0"/>
                        </a:spcBef>
                        <a:spcAft>
                          <a:spcPts val="0"/>
                        </a:spcAft>
                      </a:pPr>
                      <a:r>
                        <a:rPr lang="en-US" sz="2000" b="1">
                          <a:effectLst/>
                          <a:latin typeface="SoleilW02-Light" panose="02000503000000020003" pitchFamily="2" charset="0"/>
                          <a:ea typeface="Calibri" panose="020F0502020204030204" pitchFamily="34" charset="0"/>
                          <a:cs typeface="Times New Roman" panose="02020603050405020304" pitchFamily="18" charset="0"/>
                        </a:rPr>
                        <a:t>Federal </a:t>
                      </a:r>
                      <a:endParaRPr lang="en-US" sz="2000">
                        <a:effectLst/>
                        <a:latin typeface="SoleilW02-Light" panose="02000503000000020003" pitchFamily="2"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US" sz="2000">
                          <a:solidFill>
                            <a:srgbClr val="000000"/>
                          </a:solidFill>
                          <a:effectLst/>
                          <a:latin typeface="SoleilW02-Light" panose="02000503000000020003" pitchFamily="2" charset="0"/>
                          <a:ea typeface="Calibri" panose="020F0502020204030204" pitchFamily="34" charset="0"/>
                          <a:cs typeface="Times New Roman" panose="02020603050405020304" pitchFamily="18" charset="0"/>
                        </a:rPr>
                        <a:t> $304,438</a:t>
                      </a:r>
                      <a:endParaRPr lang="en-US" sz="2000">
                        <a:effectLst/>
                        <a:latin typeface="SoleilW02-Light" panose="02000503000000020003" pitchFamily="2"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2000" dirty="0">
                          <a:solidFill>
                            <a:srgbClr val="000000"/>
                          </a:solidFill>
                          <a:effectLst/>
                          <a:latin typeface="SoleilW02-Light" panose="02000503000000020003" pitchFamily="2" charset="0"/>
                          <a:ea typeface="Calibri" panose="020F0502020204030204" pitchFamily="34" charset="0"/>
                          <a:cs typeface="Times New Roman" panose="02020603050405020304" pitchFamily="18" charset="0"/>
                        </a:rPr>
                        <a:t> </a:t>
                      </a:r>
                      <a:r>
                        <a:rPr lang="en-US" sz="2000" dirty="0" smtClean="0">
                          <a:solidFill>
                            <a:srgbClr val="000000"/>
                          </a:solidFill>
                          <a:effectLst/>
                          <a:latin typeface="SoleilW02-Light" panose="02000503000000020003" pitchFamily="2" charset="0"/>
                          <a:ea typeface="Calibri" panose="020F0502020204030204" pitchFamily="34" charset="0"/>
                          <a:cs typeface="Times New Roman" panose="02020603050405020304" pitchFamily="18" charset="0"/>
                        </a:rPr>
                        <a:t>$60,533</a:t>
                      </a:r>
                      <a:endParaRPr lang="en-US" sz="2000" dirty="0">
                        <a:effectLst/>
                        <a:latin typeface="SoleilW02-Light" panose="02000503000000020003" pitchFamily="2"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2000" dirty="0" smtClean="0">
                          <a:solidFill>
                            <a:srgbClr val="000000"/>
                          </a:solidFill>
                          <a:effectLst/>
                          <a:latin typeface="SoleilW02-Light" panose="02000503000000020003" pitchFamily="2" charset="0"/>
                          <a:ea typeface="Calibri" panose="020F0502020204030204" pitchFamily="34" charset="0"/>
                          <a:cs typeface="Times New Roman" panose="02020603050405020304" pitchFamily="18" charset="0"/>
                        </a:rPr>
                        <a:t>$348,584</a:t>
                      </a:r>
                      <a:endParaRPr lang="en-US" sz="2000" dirty="0">
                        <a:effectLst/>
                        <a:latin typeface="SoleilW02-Light" panose="02000503000000020003" pitchFamily="2"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2000" dirty="0" smtClean="0">
                          <a:solidFill>
                            <a:srgbClr val="000000"/>
                          </a:solidFill>
                          <a:effectLst/>
                          <a:latin typeface="SoleilW02-Light" panose="02000503000000020003" pitchFamily="2" charset="0"/>
                          <a:ea typeface="Calibri" panose="020F0502020204030204" pitchFamily="34" charset="0"/>
                          <a:cs typeface="Times New Roman" panose="02020603050405020304" pitchFamily="18" charset="0"/>
                        </a:rPr>
                        <a:t>$305,000</a:t>
                      </a:r>
                      <a:endParaRPr lang="en-US" sz="2000" dirty="0">
                        <a:effectLst/>
                        <a:latin typeface="SoleilW02-Light" panose="02000503000000020003" pitchFamily="2"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2000" dirty="0" smtClean="0">
                          <a:effectLst/>
                          <a:latin typeface="SoleilW02-Light" panose="02000503000000020003" pitchFamily="2" charset="0"/>
                          <a:ea typeface="Calibri" panose="020F0502020204030204" pitchFamily="34" charset="0"/>
                          <a:cs typeface="Times New Roman" panose="02020603050405020304" pitchFamily="18" charset="0"/>
                        </a:rPr>
                        <a:t>$80,000</a:t>
                      </a:r>
                      <a:endParaRPr lang="en-US" sz="2000" dirty="0">
                        <a:effectLst/>
                        <a:latin typeface="SoleilW02-Light" panose="02000503000000020003" pitchFamily="2"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959568156"/>
                  </a:ext>
                </a:extLst>
              </a:tr>
              <a:tr h="370840">
                <a:tc>
                  <a:txBody>
                    <a:bodyPr/>
                    <a:lstStyle/>
                    <a:p>
                      <a:endParaRPr lang="en-US" sz="2000" b="1" dirty="0">
                        <a:latin typeface="SoleilW02-Light" panose="02000503000000020003" pitchFamily="2" charset="0"/>
                      </a:endParaRPr>
                    </a:p>
                  </a:txBody>
                  <a:tcPr/>
                </a:tc>
                <a:tc>
                  <a:txBody>
                    <a:bodyPr/>
                    <a:lstStyle/>
                    <a:p>
                      <a:endParaRPr lang="en-US" sz="2000" dirty="0">
                        <a:latin typeface="SoleilW02-Light" panose="02000503000000020003" pitchFamily="2" charset="0"/>
                      </a:endParaRPr>
                    </a:p>
                  </a:txBody>
                  <a:tcPr/>
                </a:tc>
                <a:tc>
                  <a:txBody>
                    <a:bodyPr/>
                    <a:lstStyle/>
                    <a:p>
                      <a:endParaRPr lang="en-US" sz="2000">
                        <a:latin typeface="SoleilW02-Light" panose="02000503000000020003" pitchFamily="2" charset="0"/>
                      </a:endParaRPr>
                    </a:p>
                  </a:txBody>
                  <a:tcPr/>
                </a:tc>
                <a:tc>
                  <a:txBody>
                    <a:bodyPr/>
                    <a:lstStyle/>
                    <a:p>
                      <a:endParaRPr lang="en-US" sz="2000" dirty="0">
                        <a:latin typeface="SoleilW02-Light" panose="02000503000000020003" pitchFamily="2" charset="0"/>
                      </a:endParaRPr>
                    </a:p>
                  </a:txBody>
                  <a:tcPr/>
                </a:tc>
                <a:tc>
                  <a:txBody>
                    <a:bodyPr/>
                    <a:lstStyle/>
                    <a:p>
                      <a:endParaRPr lang="en-US" sz="2000" dirty="0">
                        <a:latin typeface="SoleilW02-Light" panose="02000503000000020003" pitchFamily="2" charset="0"/>
                      </a:endParaRPr>
                    </a:p>
                  </a:txBody>
                  <a:tcPr/>
                </a:tc>
                <a:tc>
                  <a:txBody>
                    <a:bodyPr/>
                    <a:lstStyle/>
                    <a:p>
                      <a:endParaRPr lang="en-US" sz="2000" dirty="0">
                        <a:latin typeface="SoleilW02-Light" panose="02000503000000020003" pitchFamily="2" charset="0"/>
                      </a:endParaRPr>
                    </a:p>
                  </a:txBody>
                  <a:tcPr/>
                </a:tc>
                <a:extLst>
                  <a:ext uri="{0D108BD9-81ED-4DB2-BD59-A6C34878D82A}">
                    <a16:rowId xmlns:a16="http://schemas.microsoft.com/office/drawing/2014/main" val="1634864141"/>
                  </a:ext>
                </a:extLst>
              </a:tr>
              <a:tr h="370840">
                <a:tc>
                  <a:txBody>
                    <a:bodyPr/>
                    <a:lstStyle/>
                    <a:p>
                      <a:r>
                        <a:rPr lang="en-US" sz="2000" b="1" kern="1200" dirty="0" smtClean="0">
                          <a:solidFill>
                            <a:schemeClr val="dk1"/>
                          </a:solidFill>
                          <a:effectLst/>
                          <a:latin typeface="SoleilW02-Light" panose="02000503000000020003" pitchFamily="2" charset="0"/>
                          <a:ea typeface="+mn-ea"/>
                          <a:cs typeface="+mn-cs"/>
                        </a:rPr>
                        <a:t>City - Non-Instructional</a:t>
                      </a:r>
                      <a:endParaRPr lang="en-US" sz="2000" b="1" dirty="0">
                        <a:latin typeface="SoleilW02-Light" panose="02000503000000020003" pitchFamily="2" charset="0"/>
                      </a:endParaRPr>
                    </a:p>
                  </a:txBody>
                  <a:tcPr/>
                </a:tc>
                <a:tc>
                  <a:txBody>
                    <a:bodyPr/>
                    <a:lstStyle/>
                    <a:p>
                      <a:pPr marL="0" marR="0" algn="r">
                        <a:lnSpc>
                          <a:spcPct val="107000"/>
                        </a:lnSpc>
                        <a:spcBef>
                          <a:spcPts val="0"/>
                        </a:spcBef>
                        <a:spcAft>
                          <a:spcPts val="0"/>
                        </a:spcAft>
                      </a:pPr>
                      <a:r>
                        <a:rPr lang="en-US" sz="2000" dirty="0">
                          <a:solidFill>
                            <a:srgbClr val="000000"/>
                          </a:solidFill>
                          <a:effectLst/>
                          <a:latin typeface="SoleilW02-Light" panose="02000503000000020003" pitchFamily="2" charset="0"/>
                          <a:ea typeface="Calibri" panose="020F0502020204030204" pitchFamily="34" charset="0"/>
                          <a:cs typeface="Times New Roman" panose="02020603050405020304" pitchFamily="18" charset="0"/>
                        </a:rPr>
                        <a:t>$433,759</a:t>
                      </a:r>
                      <a:endParaRPr lang="en-US" sz="2000" dirty="0">
                        <a:effectLst/>
                        <a:latin typeface="SoleilW02-Light" panose="02000503000000020003" pitchFamily="2"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2000" dirty="0">
                          <a:solidFill>
                            <a:srgbClr val="000000"/>
                          </a:solidFill>
                          <a:effectLst/>
                          <a:latin typeface="SoleilW02-Light" panose="02000503000000020003" pitchFamily="2" charset="0"/>
                          <a:ea typeface="Calibri" panose="020F0502020204030204" pitchFamily="34" charset="0"/>
                          <a:cs typeface="Times New Roman" panose="02020603050405020304" pitchFamily="18" charset="0"/>
                        </a:rPr>
                        <a:t>$433,759</a:t>
                      </a:r>
                      <a:endParaRPr lang="en-US" sz="2000" dirty="0">
                        <a:effectLst/>
                        <a:latin typeface="SoleilW02-Light" panose="02000503000000020003" pitchFamily="2"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2000" dirty="0">
                          <a:solidFill>
                            <a:srgbClr val="000000"/>
                          </a:solidFill>
                          <a:effectLst/>
                          <a:latin typeface="SoleilW02-Light" panose="02000503000000020003" pitchFamily="2" charset="0"/>
                          <a:ea typeface="Calibri" panose="020F0502020204030204" pitchFamily="34" charset="0"/>
                          <a:cs typeface="Times New Roman" panose="02020603050405020304" pitchFamily="18" charset="0"/>
                        </a:rPr>
                        <a:t>$433,759</a:t>
                      </a:r>
                      <a:endParaRPr lang="en-US" sz="2000" dirty="0">
                        <a:effectLst/>
                        <a:latin typeface="SoleilW02-Light" panose="02000503000000020003" pitchFamily="2"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2000" dirty="0">
                          <a:solidFill>
                            <a:srgbClr val="000000"/>
                          </a:solidFill>
                          <a:effectLst/>
                          <a:latin typeface="SoleilW02-Light" panose="02000503000000020003" pitchFamily="2" charset="0"/>
                          <a:ea typeface="Calibri" panose="020F0502020204030204" pitchFamily="34" charset="0"/>
                          <a:cs typeface="Times New Roman" panose="02020603050405020304" pitchFamily="18" charset="0"/>
                        </a:rPr>
                        <a:t>$433,759</a:t>
                      </a:r>
                      <a:endParaRPr lang="en-US" sz="2000" dirty="0">
                        <a:effectLst/>
                        <a:latin typeface="SoleilW02-Light" panose="02000503000000020003" pitchFamily="2"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2000" dirty="0" smtClean="0">
                          <a:effectLst/>
                          <a:latin typeface="SoleilW02-Light" panose="02000503000000020003" pitchFamily="2" charset="0"/>
                          <a:ea typeface="Calibri" panose="020F0502020204030204" pitchFamily="34" charset="0"/>
                          <a:cs typeface="Times New Roman" panose="02020603050405020304" pitchFamily="18" charset="0"/>
                        </a:rPr>
                        <a:t>$433,759</a:t>
                      </a:r>
                      <a:endParaRPr lang="en-US" sz="2000" dirty="0">
                        <a:effectLst/>
                        <a:latin typeface="SoleilW02-Light" panose="02000503000000020003" pitchFamily="2"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700930802"/>
                  </a:ext>
                </a:extLst>
              </a:tr>
            </a:tbl>
          </a:graphicData>
        </a:graphic>
      </p:graphicFrame>
      <p:sp>
        <p:nvSpPr>
          <p:cNvPr id="3" name="Rectangle 2"/>
          <p:cNvSpPr/>
          <p:nvPr/>
        </p:nvSpPr>
        <p:spPr>
          <a:xfrm>
            <a:off x="7073465" y="95915"/>
            <a:ext cx="4280338" cy="1569660"/>
          </a:xfrm>
          <a:prstGeom prst="rect">
            <a:avLst/>
          </a:prstGeom>
          <a:noFill/>
        </p:spPr>
        <p:txBody>
          <a:bodyPr wrap="none" lIns="91440" tIns="45720" rIns="91440" bIns="45720">
            <a:spAutoFit/>
          </a:bodyPr>
          <a:lstStyle/>
          <a:p>
            <a:pPr algn="ctr"/>
            <a:r>
              <a:rPr lang="en-US" sz="4800" b="1" cap="none" spc="0" dirty="0" smtClean="0">
                <a:ln w="22225">
                  <a:solidFill>
                    <a:schemeClr val="accent2"/>
                  </a:solidFill>
                  <a:prstDash val="solid"/>
                </a:ln>
                <a:solidFill>
                  <a:schemeClr val="accent2">
                    <a:lumMod val="40000"/>
                    <a:lumOff val="60000"/>
                  </a:schemeClr>
                </a:solidFill>
                <a:effectLst/>
              </a:rPr>
              <a:t>FY16-Fy20 =</a:t>
            </a:r>
          </a:p>
          <a:p>
            <a:pPr algn="ctr"/>
            <a:r>
              <a:rPr lang="en-US" sz="4800" b="1" cap="none" spc="0" dirty="0" smtClean="0">
                <a:ln w="22225">
                  <a:solidFill>
                    <a:schemeClr val="accent2"/>
                  </a:solidFill>
                  <a:prstDash val="solid"/>
                </a:ln>
                <a:solidFill>
                  <a:schemeClr val="accent2">
                    <a:lumMod val="40000"/>
                    <a:lumOff val="60000"/>
                  </a:schemeClr>
                </a:solidFill>
                <a:effectLst/>
              </a:rPr>
              <a:t>$1.1 million less</a:t>
            </a:r>
            <a:endParaRPr lang="en-US" sz="4800" b="1" cap="none" spc="0" dirty="0">
              <a:ln w="22225">
                <a:solidFill>
                  <a:schemeClr val="accent2"/>
                </a:solidFill>
                <a:prstDash val="solid"/>
              </a:ln>
              <a:solidFill>
                <a:schemeClr val="accent2">
                  <a:lumMod val="40000"/>
                  <a:lumOff val="60000"/>
                </a:schemeClr>
              </a:solidFill>
              <a:effectLst/>
            </a:endParaRPr>
          </a:p>
        </p:txBody>
      </p:sp>
    </p:spTree>
    <p:extLst>
      <p:ext uri="{BB962C8B-B14F-4D97-AF65-F5344CB8AC3E}">
        <p14:creationId xmlns:p14="http://schemas.microsoft.com/office/powerpoint/2010/main" val="383077477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Considerations</a:t>
            </a:r>
            <a:endParaRPr lang="en-US" dirty="0"/>
          </a:p>
        </p:txBody>
      </p:sp>
      <p:sp>
        <p:nvSpPr>
          <p:cNvPr id="5" name="Content Placeholder 4"/>
          <p:cNvSpPr>
            <a:spLocks noGrp="1"/>
          </p:cNvSpPr>
          <p:nvPr>
            <p:ph idx="1"/>
          </p:nvPr>
        </p:nvSpPr>
        <p:spPr>
          <a:xfrm>
            <a:off x="838200" y="1690688"/>
            <a:ext cx="10515600" cy="4135053"/>
          </a:xfrm>
        </p:spPr>
        <p:txBody>
          <a:bodyPr>
            <a:normAutofit/>
          </a:bodyPr>
          <a:lstStyle/>
          <a:p>
            <a:r>
              <a:rPr lang="en-US" dirty="0" smtClean="0"/>
              <a:t>Focus thoughts/comments on positions and not people</a:t>
            </a:r>
          </a:p>
          <a:p>
            <a:r>
              <a:rPr lang="en-US" dirty="0" smtClean="0"/>
              <a:t>The Board sets the # of </a:t>
            </a:r>
            <a:r>
              <a:rPr lang="en-US" dirty="0" smtClean="0"/>
              <a:t>positions and programs </a:t>
            </a:r>
            <a:r>
              <a:rPr lang="en-US" dirty="0" smtClean="0"/>
              <a:t>/ Admin identifies the positions</a:t>
            </a:r>
            <a:br>
              <a:rPr lang="en-US" dirty="0" smtClean="0"/>
            </a:br>
            <a:endParaRPr lang="en-US" dirty="0" smtClean="0"/>
          </a:p>
          <a:p>
            <a:r>
              <a:rPr lang="en-US" dirty="0" smtClean="0"/>
              <a:t>We focused reductions that have minimal direct impact to classrooms and students; however, there will be impact to the classrooms with </a:t>
            </a:r>
            <a:r>
              <a:rPr lang="en-US" u="sng" dirty="0" smtClean="0"/>
              <a:t>any</a:t>
            </a:r>
            <a:r>
              <a:rPr lang="en-US" dirty="0" smtClean="0"/>
              <a:t> of the following positions reductions</a:t>
            </a:r>
          </a:p>
          <a:p>
            <a:r>
              <a:rPr lang="en-US" dirty="0" smtClean="0"/>
              <a:t>The following recommendations could change based on actual Revenue and individual staff decisions regarding the reductions</a:t>
            </a:r>
            <a:endParaRPr lang="en-US" dirty="0"/>
          </a:p>
        </p:txBody>
      </p:sp>
      <p:cxnSp>
        <p:nvCxnSpPr>
          <p:cNvPr id="7" name="Straight Connector 6"/>
          <p:cNvCxnSpPr/>
          <p:nvPr/>
        </p:nvCxnSpPr>
        <p:spPr>
          <a:xfrm>
            <a:off x="2818151" y="3252863"/>
            <a:ext cx="5981075"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020441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389059610"/>
              </p:ext>
            </p:extLst>
          </p:nvPr>
        </p:nvGraphicFramePr>
        <p:xfrm>
          <a:off x="0" y="1410027"/>
          <a:ext cx="12192000" cy="2385684"/>
        </p:xfrm>
        <a:graphic>
          <a:graphicData uri="http://schemas.openxmlformats.org/drawingml/2006/table">
            <a:tbl>
              <a:tblPr firstRow="1" bandRow="1">
                <a:tableStyleId>{5C22544A-7EE6-4342-B048-85BDC9FD1C3A}</a:tableStyleId>
              </a:tblPr>
              <a:tblGrid>
                <a:gridCol w="2518349">
                  <a:extLst>
                    <a:ext uri="{9D8B030D-6E8A-4147-A177-3AD203B41FA5}">
                      <a16:colId xmlns:a16="http://schemas.microsoft.com/office/drawing/2014/main" val="3099024697"/>
                    </a:ext>
                  </a:extLst>
                </a:gridCol>
                <a:gridCol w="629586">
                  <a:extLst>
                    <a:ext uri="{9D8B030D-6E8A-4147-A177-3AD203B41FA5}">
                      <a16:colId xmlns:a16="http://schemas.microsoft.com/office/drawing/2014/main" val="3228709195"/>
                    </a:ext>
                  </a:extLst>
                </a:gridCol>
                <a:gridCol w="4393473">
                  <a:extLst>
                    <a:ext uri="{9D8B030D-6E8A-4147-A177-3AD203B41FA5}">
                      <a16:colId xmlns:a16="http://schemas.microsoft.com/office/drawing/2014/main" val="870285354"/>
                    </a:ext>
                  </a:extLst>
                </a:gridCol>
                <a:gridCol w="2986642">
                  <a:extLst>
                    <a:ext uri="{9D8B030D-6E8A-4147-A177-3AD203B41FA5}">
                      <a16:colId xmlns:a16="http://schemas.microsoft.com/office/drawing/2014/main" val="1336400460"/>
                    </a:ext>
                  </a:extLst>
                </a:gridCol>
                <a:gridCol w="1663950">
                  <a:extLst>
                    <a:ext uri="{9D8B030D-6E8A-4147-A177-3AD203B41FA5}">
                      <a16:colId xmlns:a16="http://schemas.microsoft.com/office/drawing/2014/main" val="3523249645"/>
                    </a:ext>
                  </a:extLst>
                </a:gridCol>
              </a:tblGrid>
              <a:tr h="397614">
                <a:tc>
                  <a:txBody>
                    <a:bodyPr/>
                    <a:lstStyle/>
                    <a:p>
                      <a:r>
                        <a:rPr lang="en-US" dirty="0" smtClean="0"/>
                        <a:t>Department/School</a:t>
                      </a:r>
                      <a:endParaRPr lang="en-US" dirty="0"/>
                    </a:p>
                  </a:txBody>
                  <a:tcPr/>
                </a:tc>
                <a:tc>
                  <a:txBody>
                    <a:bodyPr/>
                    <a:lstStyle/>
                    <a:p>
                      <a:r>
                        <a:rPr lang="en-US" dirty="0" smtClean="0"/>
                        <a:t>FTE</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Position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Type</a:t>
                      </a:r>
                      <a:r>
                        <a:rPr lang="en-US" baseline="0" dirty="0" smtClean="0"/>
                        <a:t> of Reduction</a:t>
                      </a:r>
                      <a:endParaRPr lang="en-US" dirty="0" smtClean="0"/>
                    </a:p>
                  </a:txBody>
                  <a:tcPr/>
                </a:tc>
                <a:tc>
                  <a:txBody>
                    <a:bodyPr/>
                    <a:lstStyle/>
                    <a:p>
                      <a:r>
                        <a:rPr lang="en-US" dirty="0" smtClean="0"/>
                        <a:t>Savings</a:t>
                      </a:r>
                      <a:endParaRPr lang="en-US" dirty="0"/>
                    </a:p>
                  </a:txBody>
                  <a:tcPr/>
                </a:tc>
                <a:extLst>
                  <a:ext uri="{0D108BD9-81ED-4DB2-BD59-A6C34878D82A}">
                    <a16:rowId xmlns:a16="http://schemas.microsoft.com/office/drawing/2014/main" val="2508682499"/>
                  </a:ext>
                </a:extLst>
              </a:tr>
              <a:tr h="397614">
                <a:tc>
                  <a:txBody>
                    <a:bodyPr/>
                    <a:lstStyle/>
                    <a:p>
                      <a:r>
                        <a:rPr lang="en-US" sz="1800" dirty="0" smtClean="0"/>
                        <a:t>District-wide</a:t>
                      </a:r>
                      <a:endParaRPr lang="en-US" sz="1800" dirty="0"/>
                    </a:p>
                  </a:txBody>
                  <a:tcPr/>
                </a:tc>
                <a:tc>
                  <a:txBody>
                    <a:bodyPr/>
                    <a:lstStyle/>
                    <a:p>
                      <a:r>
                        <a:rPr lang="en-US" sz="1800" dirty="0" smtClean="0"/>
                        <a:t>1</a:t>
                      </a:r>
                      <a:endParaRPr lang="en-US" sz="1800" dirty="0"/>
                    </a:p>
                  </a:txBody>
                  <a:tcPr/>
                </a:tc>
                <a:tc>
                  <a:txBody>
                    <a:bodyPr/>
                    <a:lstStyle/>
                    <a:p>
                      <a:r>
                        <a:rPr lang="en-US" sz="1800" dirty="0" smtClean="0"/>
                        <a:t>Secondary Learning Support Coord.</a:t>
                      </a:r>
                      <a:r>
                        <a:rPr lang="en-US" sz="1800" baseline="0" dirty="0" smtClean="0"/>
                        <a:t> Position</a:t>
                      </a:r>
                      <a:endParaRPr lang="en-US" sz="1800" dirty="0"/>
                    </a:p>
                  </a:txBody>
                  <a:tcPr/>
                </a:tc>
                <a:tc>
                  <a:txBody>
                    <a:bodyPr/>
                    <a:lstStyle/>
                    <a:p>
                      <a:r>
                        <a:rPr lang="en-US" sz="1800" dirty="0" smtClean="0"/>
                        <a:t>Vacant Position</a:t>
                      </a:r>
                      <a:endParaRPr lang="en-US" sz="1800" dirty="0"/>
                    </a:p>
                  </a:txBody>
                  <a:tcPr/>
                </a:tc>
                <a:tc>
                  <a:txBody>
                    <a:bodyPr/>
                    <a:lstStyle/>
                    <a:p>
                      <a:r>
                        <a:rPr lang="en-US" sz="1800" dirty="0" smtClean="0"/>
                        <a:t>$100,000</a:t>
                      </a:r>
                      <a:endParaRPr lang="en-US" sz="1800" dirty="0"/>
                    </a:p>
                  </a:txBody>
                  <a:tcPr/>
                </a:tc>
                <a:extLst>
                  <a:ext uri="{0D108BD9-81ED-4DB2-BD59-A6C34878D82A}">
                    <a16:rowId xmlns:a16="http://schemas.microsoft.com/office/drawing/2014/main" val="3856468056"/>
                  </a:ext>
                </a:extLst>
              </a:tr>
              <a:tr h="397614">
                <a:tc>
                  <a:txBody>
                    <a:bodyPr/>
                    <a:lstStyle/>
                    <a:p>
                      <a:r>
                        <a:rPr lang="en-US" sz="1800" dirty="0" smtClean="0"/>
                        <a:t>District-wide</a:t>
                      </a:r>
                      <a:endParaRPr lang="en-US" sz="1800" dirty="0"/>
                    </a:p>
                  </a:txBody>
                  <a:tcPr/>
                </a:tc>
                <a:tc>
                  <a:txBody>
                    <a:bodyPr/>
                    <a:lstStyle/>
                    <a:p>
                      <a:r>
                        <a:rPr lang="en-US" sz="1800" dirty="0" smtClean="0"/>
                        <a:t>1</a:t>
                      </a:r>
                      <a:endParaRPr lang="en-US" sz="1800" dirty="0"/>
                    </a:p>
                  </a:txBody>
                  <a:tcPr/>
                </a:tc>
                <a:tc>
                  <a:txBody>
                    <a:bodyPr/>
                    <a:lstStyle/>
                    <a:p>
                      <a:r>
                        <a:rPr lang="en-US" sz="1800" dirty="0" smtClean="0"/>
                        <a:t>IT Technician Position</a:t>
                      </a:r>
                      <a:endParaRPr lang="en-US" sz="1800" dirty="0"/>
                    </a:p>
                  </a:txBody>
                  <a:tcPr/>
                </a:tc>
                <a:tc>
                  <a:txBody>
                    <a:bodyPr/>
                    <a:lstStyle/>
                    <a:p>
                      <a:r>
                        <a:rPr lang="en-US" sz="1800" dirty="0" smtClean="0"/>
                        <a:t>Reduction in Force</a:t>
                      </a:r>
                      <a:endParaRPr lang="en-US" sz="1800" dirty="0"/>
                    </a:p>
                  </a:txBody>
                  <a:tcPr/>
                </a:tc>
                <a:tc>
                  <a:txBody>
                    <a:bodyPr/>
                    <a:lstStyle/>
                    <a:p>
                      <a:r>
                        <a:rPr lang="en-US" sz="1800" dirty="0" smtClean="0"/>
                        <a:t>$90,000</a:t>
                      </a:r>
                      <a:endParaRPr lang="en-US" sz="1800" dirty="0"/>
                    </a:p>
                  </a:txBody>
                  <a:tcPr/>
                </a:tc>
                <a:extLst>
                  <a:ext uri="{0D108BD9-81ED-4DB2-BD59-A6C34878D82A}">
                    <a16:rowId xmlns:a16="http://schemas.microsoft.com/office/drawing/2014/main" val="856338190"/>
                  </a:ext>
                </a:extLst>
              </a:tr>
              <a:tr h="397614">
                <a:tc>
                  <a:txBody>
                    <a:bodyPr/>
                    <a:lstStyle/>
                    <a:p>
                      <a:pPr marL="0" indent="0"/>
                      <a:r>
                        <a:rPr lang="en-US" sz="1800" dirty="0" smtClean="0"/>
                        <a:t>District-wide</a:t>
                      </a:r>
                      <a:endParaRPr lang="en-US" sz="1800" dirty="0"/>
                    </a:p>
                  </a:txBody>
                  <a:tcPr/>
                </a:tc>
                <a:tc>
                  <a:txBody>
                    <a:bodyPr/>
                    <a:lstStyle/>
                    <a:p>
                      <a:r>
                        <a:rPr lang="en-US" sz="1800" dirty="0" smtClean="0"/>
                        <a:t>.5</a:t>
                      </a:r>
                      <a:endParaRPr lang="en-US" sz="1800" dirty="0"/>
                    </a:p>
                  </a:txBody>
                  <a:tcPr/>
                </a:tc>
                <a:tc>
                  <a:txBody>
                    <a:bodyPr/>
                    <a:lstStyle/>
                    <a:p>
                      <a:r>
                        <a:rPr lang="en-US" sz="1800" dirty="0" smtClean="0"/>
                        <a:t>Special Education Admin.</a:t>
                      </a:r>
                      <a:r>
                        <a:rPr lang="en-US" sz="1800" baseline="0" dirty="0" smtClean="0"/>
                        <a:t> Assistant Position</a:t>
                      </a:r>
                      <a:endParaRPr lang="en-US" sz="1800" dirty="0"/>
                    </a:p>
                  </a:txBody>
                  <a:tcPr/>
                </a:tc>
                <a:tc>
                  <a:txBody>
                    <a:bodyPr/>
                    <a:lstStyle/>
                    <a:p>
                      <a:r>
                        <a:rPr lang="en-US" sz="1800" dirty="0" smtClean="0"/>
                        <a:t>Reduction in Force</a:t>
                      </a:r>
                      <a:endParaRPr lang="en-US" sz="1800" dirty="0"/>
                    </a:p>
                  </a:txBody>
                  <a:tcPr/>
                </a:tc>
                <a:tc>
                  <a:txBody>
                    <a:bodyPr/>
                    <a:lstStyle/>
                    <a:p>
                      <a:r>
                        <a:rPr lang="en-US" sz="1800" dirty="0" smtClean="0"/>
                        <a:t>$30,000</a:t>
                      </a:r>
                      <a:endParaRPr lang="en-US" sz="1800" dirty="0"/>
                    </a:p>
                  </a:txBody>
                  <a:tcPr/>
                </a:tc>
                <a:extLst>
                  <a:ext uri="{0D108BD9-81ED-4DB2-BD59-A6C34878D82A}">
                    <a16:rowId xmlns:a16="http://schemas.microsoft.com/office/drawing/2014/main" val="4151135517"/>
                  </a:ext>
                </a:extLst>
              </a:tr>
              <a:tr h="397614">
                <a:tc>
                  <a:txBody>
                    <a:bodyPr/>
                    <a:lstStyle/>
                    <a:p>
                      <a:r>
                        <a:rPr lang="en-US" sz="1800" dirty="0" smtClean="0"/>
                        <a:t>Blatchley</a:t>
                      </a:r>
                      <a:endParaRPr lang="en-US" sz="1800" dirty="0"/>
                    </a:p>
                  </a:txBody>
                  <a:tcPr/>
                </a:tc>
                <a:tc>
                  <a:txBody>
                    <a:bodyPr/>
                    <a:lstStyle/>
                    <a:p>
                      <a:r>
                        <a:rPr lang="en-US" sz="1800" dirty="0" smtClean="0"/>
                        <a:t>.5</a:t>
                      </a:r>
                      <a:endParaRPr lang="en-US" sz="1800" dirty="0"/>
                    </a:p>
                  </a:txBody>
                  <a:tcPr/>
                </a:tc>
                <a:tc>
                  <a:txBody>
                    <a:bodyPr/>
                    <a:lstStyle/>
                    <a:p>
                      <a:r>
                        <a:rPr lang="en-US" sz="1800" dirty="0" smtClean="0"/>
                        <a:t>Asst. Principal</a:t>
                      </a:r>
                      <a:r>
                        <a:rPr lang="en-US" sz="1800" baseline="0" dirty="0" smtClean="0"/>
                        <a:t> &amp; 504/Gifted Admin. Position</a:t>
                      </a:r>
                      <a:endParaRPr lang="en-US" sz="1800" dirty="0"/>
                    </a:p>
                  </a:txBody>
                  <a:tcPr/>
                </a:tc>
                <a:tc>
                  <a:txBody>
                    <a:bodyPr/>
                    <a:lstStyle/>
                    <a:p>
                      <a:r>
                        <a:rPr lang="en-US" sz="1800" dirty="0" smtClean="0"/>
                        <a:t>Reduction</a:t>
                      </a:r>
                      <a:r>
                        <a:rPr lang="en-US" sz="1800" baseline="0" dirty="0" smtClean="0"/>
                        <a:t> in Force</a:t>
                      </a:r>
                      <a:endParaRPr lang="en-US" sz="1800" dirty="0"/>
                    </a:p>
                  </a:txBody>
                  <a:tcPr/>
                </a:tc>
                <a:tc>
                  <a:txBody>
                    <a:bodyPr/>
                    <a:lstStyle/>
                    <a:p>
                      <a:r>
                        <a:rPr lang="en-US" sz="1800" dirty="0" smtClean="0"/>
                        <a:t>$70,000</a:t>
                      </a:r>
                      <a:endParaRPr lang="en-US" sz="1800" dirty="0"/>
                    </a:p>
                  </a:txBody>
                  <a:tcPr/>
                </a:tc>
                <a:extLst>
                  <a:ext uri="{0D108BD9-81ED-4DB2-BD59-A6C34878D82A}">
                    <a16:rowId xmlns:a16="http://schemas.microsoft.com/office/drawing/2014/main" val="383813205"/>
                  </a:ext>
                </a:extLst>
              </a:tr>
              <a:tr h="397614">
                <a:tc>
                  <a:txBody>
                    <a:bodyPr/>
                    <a:lstStyle/>
                    <a:p>
                      <a:pPr marL="465138" indent="0"/>
                      <a:r>
                        <a:rPr lang="en-US" sz="1800" dirty="0" smtClean="0"/>
                        <a:t>Pacific</a:t>
                      </a:r>
                      <a:r>
                        <a:rPr lang="en-US" sz="1800" baseline="0" dirty="0" smtClean="0"/>
                        <a:t> High School</a:t>
                      </a:r>
                      <a:endParaRPr lang="en-US" sz="1800" dirty="0"/>
                    </a:p>
                  </a:txBody>
                  <a:tcPr/>
                </a:tc>
                <a:tc>
                  <a:txBody>
                    <a:bodyPr/>
                    <a:lstStyle/>
                    <a:p>
                      <a:r>
                        <a:rPr lang="en-US" sz="1800" dirty="0" smtClean="0"/>
                        <a:t>.5</a:t>
                      </a:r>
                      <a:endParaRPr lang="en-US" sz="1800" dirty="0"/>
                    </a:p>
                  </a:txBody>
                  <a:tcPr/>
                </a:tc>
                <a:tc>
                  <a:txBody>
                    <a:bodyPr/>
                    <a:lstStyle/>
                    <a:p>
                      <a:r>
                        <a:rPr lang="en-US" sz="1800" dirty="0" smtClean="0"/>
                        <a:t>Principal Position</a:t>
                      </a:r>
                      <a:endParaRPr lang="en-US" sz="1800" dirty="0"/>
                    </a:p>
                  </a:txBody>
                  <a:tcPr/>
                </a:tc>
                <a:tc>
                  <a:txBody>
                    <a:bodyPr/>
                    <a:lstStyle/>
                    <a:p>
                      <a:r>
                        <a:rPr lang="en-US" sz="1800" dirty="0" smtClean="0"/>
                        <a:t>Add .5 FTE 504/Gifted Admin</a:t>
                      </a:r>
                      <a:endParaRPr lang="en-US" sz="1800" dirty="0"/>
                    </a:p>
                  </a:txBody>
                  <a:tcPr/>
                </a:tc>
                <a:tc>
                  <a:txBody>
                    <a:bodyPr/>
                    <a:lstStyle/>
                    <a:p>
                      <a:r>
                        <a:rPr lang="en-US" sz="1800" dirty="0" smtClean="0"/>
                        <a:t>$70,000</a:t>
                      </a:r>
                      <a:endParaRPr lang="en-US" sz="1800" dirty="0"/>
                    </a:p>
                  </a:txBody>
                  <a:tcPr/>
                </a:tc>
                <a:extLst>
                  <a:ext uri="{0D108BD9-81ED-4DB2-BD59-A6C34878D82A}">
                    <a16:rowId xmlns:a16="http://schemas.microsoft.com/office/drawing/2014/main" val="3237449626"/>
                  </a:ext>
                </a:extLst>
              </a:tr>
            </a:tbl>
          </a:graphicData>
        </a:graphic>
      </p:graphicFrame>
      <p:sp>
        <p:nvSpPr>
          <p:cNvPr id="5" name="Title 1"/>
          <p:cNvSpPr>
            <a:spLocks noGrp="1"/>
          </p:cNvSpPr>
          <p:nvPr>
            <p:ph type="title"/>
          </p:nvPr>
        </p:nvSpPr>
        <p:spPr>
          <a:xfrm>
            <a:off x="838200" y="365125"/>
            <a:ext cx="10515600" cy="1325563"/>
          </a:xfrm>
        </p:spPr>
        <p:txBody>
          <a:bodyPr/>
          <a:lstStyle/>
          <a:p>
            <a:r>
              <a:rPr lang="en-US" dirty="0" smtClean="0"/>
              <a:t>District-Wide/Administration Reductions</a:t>
            </a:r>
            <a:endParaRPr lang="en-US" dirty="0"/>
          </a:p>
        </p:txBody>
      </p:sp>
      <p:sp>
        <p:nvSpPr>
          <p:cNvPr id="3" name="TextBox 2"/>
          <p:cNvSpPr txBox="1"/>
          <p:nvPr/>
        </p:nvSpPr>
        <p:spPr>
          <a:xfrm>
            <a:off x="838199" y="3787904"/>
            <a:ext cx="10944069" cy="2031325"/>
          </a:xfrm>
          <a:prstGeom prst="rect">
            <a:avLst/>
          </a:prstGeom>
          <a:noFill/>
        </p:spPr>
        <p:txBody>
          <a:bodyPr wrap="square" rtlCol="0">
            <a:spAutoFit/>
          </a:bodyPr>
          <a:lstStyle/>
          <a:p>
            <a:r>
              <a:rPr lang="en-US" b="1" dirty="0" smtClean="0"/>
              <a:t>Rationale: </a:t>
            </a:r>
          </a:p>
          <a:p>
            <a:pPr marL="285750" indent="-285750">
              <a:buFont typeface="Arial" panose="020B0604020202020204" pitchFamily="34" charset="0"/>
              <a:buChar char="•"/>
            </a:pPr>
            <a:r>
              <a:rPr lang="en-US" u="sng" dirty="0" smtClean="0"/>
              <a:t>Secondary Learning Support Coordinator Position</a:t>
            </a:r>
            <a:r>
              <a:rPr lang="en-US" dirty="0" smtClean="0"/>
              <a:t>: The Elementary Learning Support position cannot be eliminated at this time; however, the work of the Secondary position can be added to existing staff duties</a:t>
            </a:r>
          </a:p>
          <a:p>
            <a:pPr marL="285750" indent="-285750">
              <a:buFont typeface="Arial" panose="020B0604020202020204" pitchFamily="34" charset="0"/>
              <a:buChar char="•"/>
            </a:pPr>
            <a:r>
              <a:rPr lang="en-US" u="sng" dirty="0" smtClean="0"/>
              <a:t>IT Technician Position</a:t>
            </a:r>
            <a:r>
              <a:rPr lang="en-US" dirty="0" smtClean="0"/>
              <a:t>: </a:t>
            </a:r>
            <a:r>
              <a:rPr lang="en-US" dirty="0" smtClean="0"/>
              <a:t>Efficiencies and automation reduce the need for a 2</a:t>
            </a:r>
            <a:r>
              <a:rPr lang="en-US" baseline="30000" dirty="0" smtClean="0"/>
              <a:t>nd</a:t>
            </a:r>
            <a:r>
              <a:rPr lang="en-US" dirty="0" smtClean="0"/>
              <a:t> staff member in the IT Department</a:t>
            </a:r>
            <a:endParaRPr lang="en-US" dirty="0"/>
          </a:p>
          <a:p>
            <a:pPr marL="285750" indent="-285750">
              <a:buFont typeface="Arial" panose="020B0604020202020204" pitchFamily="34" charset="0"/>
              <a:buChar char="•"/>
            </a:pPr>
            <a:r>
              <a:rPr lang="en-US" u="sng" dirty="0"/>
              <a:t>Special Education Administrative Assistant Position</a:t>
            </a:r>
            <a:r>
              <a:rPr lang="en-US" dirty="0"/>
              <a:t>: IEP meetings can still be scheduled with fewer hours</a:t>
            </a:r>
          </a:p>
          <a:p>
            <a:pPr marL="285750" indent="-285750">
              <a:buFont typeface="Arial" panose="020B0604020202020204" pitchFamily="34" charset="0"/>
              <a:buChar char="•"/>
            </a:pPr>
            <a:r>
              <a:rPr lang="en-US" u="sng" dirty="0" smtClean="0"/>
              <a:t>Blatchley Assistant Principal Position</a:t>
            </a:r>
            <a:r>
              <a:rPr lang="en-US" dirty="0" smtClean="0"/>
              <a:t>: This was a .5 FTE position with the remaining .5 FTE serving as district-wide administrator of our 504/Gifted programs, which will move to the Pacific High School Principal position</a:t>
            </a:r>
          </a:p>
        </p:txBody>
      </p:sp>
      <p:sp>
        <p:nvSpPr>
          <p:cNvPr id="6" name="Curved Right Arrow 5"/>
          <p:cNvSpPr/>
          <p:nvPr/>
        </p:nvSpPr>
        <p:spPr>
          <a:xfrm rot="-1800000">
            <a:off x="194873" y="3406883"/>
            <a:ext cx="209862" cy="359764"/>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3827670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Personnel Reduction Summary</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902846555"/>
              </p:ext>
            </p:extLst>
          </p:nvPr>
        </p:nvGraphicFramePr>
        <p:xfrm>
          <a:off x="838200" y="2069392"/>
          <a:ext cx="10515600" cy="2026920"/>
        </p:xfrm>
        <a:graphic>
          <a:graphicData uri="http://schemas.openxmlformats.org/drawingml/2006/table">
            <a:tbl>
              <a:tblPr firstRow="1" bandRow="1">
                <a:tableStyleId>{5C22544A-7EE6-4342-B048-85BDC9FD1C3A}</a:tableStyleId>
              </a:tblPr>
              <a:tblGrid>
                <a:gridCol w="6511260">
                  <a:extLst>
                    <a:ext uri="{9D8B030D-6E8A-4147-A177-3AD203B41FA5}">
                      <a16:colId xmlns:a16="http://schemas.microsoft.com/office/drawing/2014/main" val="2617762327"/>
                    </a:ext>
                  </a:extLst>
                </a:gridCol>
                <a:gridCol w="2002170">
                  <a:extLst>
                    <a:ext uri="{9D8B030D-6E8A-4147-A177-3AD203B41FA5}">
                      <a16:colId xmlns:a16="http://schemas.microsoft.com/office/drawing/2014/main" val="2037908638"/>
                    </a:ext>
                  </a:extLst>
                </a:gridCol>
                <a:gridCol w="2002170">
                  <a:extLst>
                    <a:ext uri="{9D8B030D-6E8A-4147-A177-3AD203B41FA5}">
                      <a16:colId xmlns:a16="http://schemas.microsoft.com/office/drawing/2014/main" val="34420154"/>
                    </a:ext>
                  </a:extLst>
                </a:gridCol>
              </a:tblGrid>
              <a:tr h="370840">
                <a:tc>
                  <a:txBody>
                    <a:bodyPr/>
                    <a:lstStyle/>
                    <a:p>
                      <a:endParaRPr lang="en-US" sz="2400" dirty="0"/>
                    </a:p>
                  </a:txBody>
                  <a:tcPr/>
                </a:tc>
                <a:tc>
                  <a:txBody>
                    <a:bodyPr/>
                    <a:lstStyle/>
                    <a:p>
                      <a:pPr algn="ctr"/>
                      <a:r>
                        <a:rPr lang="en-US" sz="2400" dirty="0" smtClean="0"/>
                        <a:t>Amount</a:t>
                      </a:r>
                      <a:endParaRPr lang="en-US" sz="2400" dirty="0"/>
                    </a:p>
                  </a:txBody>
                  <a:tcPr/>
                </a:tc>
                <a:tc>
                  <a:txBody>
                    <a:bodyPr/>
                    <a:lstStyle/>
                    <a:p>
                      <a:pPr algn="ctr"/>
                      <a:r>
                        <a:rPr lang="en-US" sz="2400" dirty="0" smtClean="0"/>
                        <a:t>Running Total</a:t>
                      </a:r>
                      <a:endParaRPr lang="en-US" sz="2400" dirty="0"/>
                    </a:p>
                  </a:txBody>
                  <a:tcPr/>
                </a:tc>
                <a:extLst>
                  <a:ext uri="{0D108BD9-81ED-4DB2-BD59-A6C34878D82A}">
                    <a16:rowId xmlns:a16="http://schemas.microsoft.com/office/drawing/2014/main" val="218353238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smtClean="0"/>
                        <a:t>District-Wide/Administrative Reductions</a:t>
                      </a: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tab pos="2979738" algn="r"/>
                        </a:tabLst>
                        <a:defRPr/>
                      </a:pPr>
                      <a:r>
                        <a:rPr lang="en-US" sz="2400" dirty="0" smtClean="0"/>
                        <a:t>$360,000</a:t>
                      </a:r>
                      <a:endParaRPr lang="en-US" sz="2400" dirty="0" smtClean="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tab pos="2979738" algn="r"/>
                        </a:tabLst>
                        <a:defRPr/>
                      </a:pPr>
                      <a:r>
                        <a:rPr lang="en-US" sz="2400" dirty="0" smtClean="0"/>
                        <a:t>	</a:t>
                      </a:r>
                      <a:r>
                        <a:rPr lang="en-US" sz="2400" dirty="0" smtClean="0">
                          <a:solidFill>
                            <a:srgbClr val="C55447"/>
                          </a:solidFill>
                        </a:rPr>
                        <a:t>[$480,019]</a:t>
                      </a:r>
                    </a:p>
                  </a:txBody>
                  <a:tcPr/>
                </a:tc>
                <a:extLst>
                  <a:ext uri="{0D108BD9-81ED-4DB2-BD59-A6C34878D82A}">
                    <a16:rowId xmlns:a16="http://schemas.microsoft.com/office/drawing/2014/main" val="3391243782"/>
                  </a:ext>
                </a:extLst>
              </a:tr>
              <a:tr h="370840">
                <a:tc>
                  <a:txBody>
                    <a:bodyPr/>
                    <a:lstStyle/>
                    <a:p>
                      <a:endParaRPr lang="en-US" dirty="0"/>
                    </a:p>
                  </a:txBody>
                  <a:tcPr/>
                </a:tc>
                <a:tc>
                  <a:txBody>
                    <a:bodyPr/>
                    <a:lstStyle/>
                    <a:p>
                      <a:pPr algn="r"/>
                      <a:endParaRPr lang="en-US" dirty="0"/>
                    </a:p>
                  </a:txBody>
                  <a:tcPr/>
                </a:tc>
                <a:tc>
                  <a:txBody>
                    <a:bodyPr/>
                    <a:lstStyle/>
                    <a:p>
                      <a:endParaRPr lang="en-US" dirty="0"/>
                    </a:p>
                  </a:txBody>
                  <a:tcPr/>
                </a:tc>
                <a:extLst>
                  <a:ext uri="{0D108BD9-81ED-4DB2-BD59-A6C34878D82A}">
                    <a16:rowId xmlns:a16="http://schemas.microsoft.com/office/drawing/2014/main" val="1583805495"/>
                  </a:ext>
                </a:extLst>
              </a:tr>
              <a:tr h="370840">
                <a:tc>
                  <a:txBody>
                    <a:bodyPr/>
                    <a:lstStyle/>
                    <a:p>
                      <a:endParaRPr lang="en-US"/>
                    </a:p>
                  </a:txBody>
                  <a:tcPr/>
                </a:tc>
                <a:tc>
                  <a:txBody>
                    <a:bodyPr/>
                    <a:lstStyle/>
                    <a:p>
                      <a:pPr algn="r"/>
                      <a:endParaRPr lang="en-US" dirty="0"/>
                    </a:p>
                  </a:txBody>
                  <a:tcPr/>
                </a:tc>
                <a:tc>
                  <a:txBody>
                    <a:bodyPr/>
                    <a:lstStyle/>
                    <a:p>
                      <a:endParaRPr lang="en-US"/>
                    </a:p>
                  </a:txBody>
                  <a:tcPr/>
                </a:tc>
                <a:extLst>
                  <a:ext uri="{0D108BD9-81ED-4DB2-BD59-A6C34878D82A}">
                    <a16:rowId xmlns:a16="http://schemas.microsoft.com/office/drawing/2014/main" val="2878350456"/>
                  </a:ext>
                </a:extLst>
              </a:tr>
              <a:tr h="370840">
                <a:tc>
                  <a:txBody>
                    <a:bodyPr/>
                    <a:lstStyle/>
                    <a:p>
                      <a:endParaRPr lang="en-US"/>
                    </a:p>
                  </a:txBody>
                  <a:tcPr/>
                </a:tc>
                <a:tc>
                  <a:txBody>
                    <a:bodyPr/>
                    <a:lstStyle/>
                    <a:p>
                      <a:pPr algn="r"/>
                      <a:endParaRPr lang="en-US" dirty="0"/>
                    </a:p>
                  </a:txBody>
                  <a:tcPr/>
                </a:tc>
                <a:tc>
                  <a:txBody>
                    <a:bodyPr/>
                    <a:lstStyle/>
                    <a:p>
                      <a:endParaRPr lang="en-US" dirty="0"/>
                    </a:p>
                  </a:txBody>
                  <a:tcPr/>
                </a:tc>
                <a:extLst>
                  <a:ext uri="{0D108BD9-81ED-4DB2-BD59-A6C34878D82A}">
                    <a16:rowId xmlns:a16="http://schemas.microsoft.com/office/drawing/2014/main" val="3585101020"/>
                  </a:ext>
                </a:extLst>
              </a:tr>
            </a:tbl>
          </a:graphicData>
        </a:graphic>
      </p:graphicFrame>
      <p:sp>
        <p:nvSpPr>
          <p:cNvPr id="3" name="TextBox 2"/>
          <p:cNvSpPr txBox="1"/>
          <p:nvPr/>
        </p:nvSpPr>
        <p:spPr>
          <a:xfrm>
            <a:off x="838200" y="1616326"/>
            <a:ext cx="7214419" cy="738664"/>
          </a:xfrm>
          <a:prstGeom prst="rect">
            <a:avLst/>
          </a:prstGeom>
          <a:noFill/>
        </p:spPr>
        <p:txBody>
          <a:bodyPr wrap="square" rtlCol="0">
            <a:spAutoFit/>
          </a:bodyPr>
          <a:lstStyle/>
          <a:p>
            <a:r>
              <a:rPr lang="en-US" sz="2400" dirty="0"/>
              <a:t>Preliminary FY20 Budget </a:t>
            </a:r>
            <a:r>
              <a:rPr lang="en-US" sz="2400" dirty="0" smtClean="0"/>
              <a:t>Deficit </a:t>
            </a:r>
            <a:r>
              <a:rPr lang="en-US" sz="2400" dirty="0" smtClean="0">
                <a:solidFill>
                  <a:srgbClr val="C55447"/>
                </a:solidFill>
              </a:rPr>
              <a:t>[$840,019]</a:t>
            </a:r>
            <a:endParaRPr lang="en-US" sz="2400" dirty="0">
              <a:solidFill>
                <a:srgbClr val="C55447"/>
              </a:solidFill>
            </a:endParaRPr>
          </a:p>
          <a:p>
            <a:endParaRPr lang="en-US" dirty="0"/>
          </a:p>
        </p:txBody>
      </p:sp>
      <p:sp>
        <p:nvSpPr>
          <p:cNvPr id="5" name="TextBox 4"/>
          <p:cNvSpPr txBox="1"/>
          <p:nvPr/>
        </p:nvSpPr>
        <p:spPr>
          <a:xfrm>
            <a:off x="838200" y="4091443"/>
            <a:ext cx="10695039" cy="369332"/>
          </a:xfrm>
          <a:prstGeom prst="rect">
            <a:avLst/>
          </a:prstGeom>
          <a:noFill/>
        </p:spPr>
        <p:txBody>
          <a:bodyPr wrap="square" rtlCol="0">
            <a:spAutoFit/>
          </a:bodyPr>
          <a:lstStyle/>
          <a:p>
            <a:r>
              <a:rPr lang="en-US" dirty="0" smtClean="0"/>
              <a:t>*SEA/SESPA Negotiations are still in progress and will have an impact on our final FY20 Budget recommendation</a:t>
            </a:r>
            <a:endParaRPr lang="en-US" dirty="0"/>
          </a:p>
        </p:txBody>
      </p:sp>
    </p:spTree>
    <p:extLst>
      <p:ext uri="{BB962C8B-B14F-4D97-AF65-F5344CB8AC3E}">
        <p14:creationId xmlns:p14="http://schemas.microsoft.com/office/powerpoint/2010/main" val="13841078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055545932"/>
              </p:ext>
            </p:extLst>
          </p:nvPr>
        </p:nvGraphicFramePr>
        <p:xfrm>
          <a:off x="0" y="1410027"/>
          <a:ext cx="12192000" cy="2385684"/>
        </p:xfrm>
        <a:graphic>
          <a:graphicData uri="http://schemas.openxmlformats.org/drawingml/2006/table">
            <a:tbl>
              <a:tblPr firstRow="1" bandRow="1">
                <a:tableStyleId>{5C22544A-7EE6-4342-B048-85BDC9FD1C3A}</a:tableStyleId>
              </a:tblPr>
              <a:tblGrid>
                <a:gridCol w="2518349">
                  <a:extLst>
                    <a:ext uri="{9D8B030D-6E8A-4147-A177-3AD203B41FA5}">
                      <a16:colId xmlns:a16="http://schemas.microsoft.com/office/drawing/2014/main" val="3099024697"/>
                    </a:ext>
                  </a:extLst>
                </a:gridCol>
                <a:gridCol w="629586">
                  <a:extLst>
                    <a:ext uri="{9D8B030D-6E8A-4147-A177-3AD203B41FA5}">
                      <a16:colId xmlns:a16="http://schemas.microsoft.com/office/drawing/2014/main" val="3228709195"/>
                    </a:ext>
                  </a:extLst>
                </a:gridCol>
                <a:gridCol w="4393473">
                  <a:extLst>
                    <a:ext uri="{9D8B030D-6E8A-4147-A177-3AD203B41FA5}">
                      <a16:colId xmlns:a16="http://schemas.microsoft.com/office/drawing/2014/main" val="870285354"/>
                    </a:ext>
                  </a:extLst>
                </a:gridCol>
                <a:gridCol w="2986642">
                  <a:extLst>
                    <a:ext uri="{9D8B030D-6E8A-4147-A177-3AD203B41FA5}">
                      <a16:colId xmlns:a16="http://schemas.microsoft.com/office/drawing/2014/main" val="1336400460"/>
                    </a:ext>
                  </a:extLst>
                </a:gridCol>
                <a:gridCol w="1663950">
                  <a:extLst>
                    <a:ext uri="{9D8B030D-6E8A-4147-A177-3AD203B41FA5}">
                      <a16:colId xmlns:a16="http://schemas.microsoft.com/office/drawing/2014/main" val="3523249645"/>
                    </a:ext>
                  </a:extLst>
                </a:gridCol>
              </a:tblGrid>
              <a:tr h="397614">
                <a:tc>
                  <a:txBody>
                    <a:bodyPr/>
                    <a:lstStyle/>
                    <a:p>
                      <a:r>
                        <a:rPr lang="en-US" dirty="0" smtClean="0"/>
                        <a:t>Department/School</a:t>
                      </a:r>
                      <a:endParaRPr lang="en-US" dirty="0"/>
                    </a:p>
                  </a:txBody>
                  <a:tcPr/>
                </a:tc>
                <a:tc>
                  <a:txBody>
                    <a:bodyPr/>
                    <a:lstStyle/>
                    <a:p>
                      <a:r>
                        <a:rPr lang="en-US" dirty="0" smtClean="0"/>
                        <a:t>FTE</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Position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Type</a:t>
                      </a:r>
                      <a:r>
                        <a:rPr lang="en-US" baseline="0" dirty="0" smtClean="0"/>
                        <a:t> of Reduction</a:t>
                      </a:r>
                      <a:endParaRPr lang="en-US" dirty="0" smtClean="0"/>
                    </a:p>
                  </a:txBody>
                  <a:tcPr/>
                </a:tc>
                <a:tc>
                  <a:txBody>
                    <a:bodyPr/>
                    <a:lstStyle/>
                    <a:p>
                      <a:r>
                        <a:rPr lang="en-US" dirty="0" smtClean="0"/>
                        <a:t>Savings</a:t>
                      </a:r>
                      <a:endParaRPr lang="en-US" dirty="0"/>
                    </a:p>
                  </a:txBody>
                  <a:tcPr/>
                </a:tc>
                <a:extLst>
                  <a:ext uri="{0D108BD9-81ED-4DB2-BD59-A6C34878D82A}">
                    <a16:rowId xmlns:a16="http://schemas.microsoft.com/office/drawing/2014/main" val="2508682499"/>
                  </a:ext>
                </a:extLst>
              </a:tr>
              <a:tr h="397614">
                <a:tc>
                  <a:txBody>
                    <a:bodyPr/>
                    <a:lstStyle/>
                    <a:p>
                      <a:r>
                        <a:rPr lang="en-US" dirty="0" smtClean="0"/>
                        <a:t>Sitka High School</a:t>
                      </a:r>
                      <a:endParaRPr lang="en-US" dirty="0"/>
                    </a:p>
                  </a:txBody>
                  <a:tcPr/>
                </a:tc>
                <a:tc>
                  <a:txBody>
                    <a:bodyPr/>
                    <a:lstStyle/>
                    <a:p>
                      <a:r>
                        <a:rPr lang="en-US" dirty="0" smtClean="0"/>
                        <a:t>2</a:t>
                      </a:r>
                      <a:endParaRPr lang="en-US" dirty="0"/>
                    </a:p>
                  </a:txBody>
                  <a:tcPr/>
                </a:tc>
                <a:tc>
                  <a:txBody>
                    <a:bodyPr/>
                    <a:lstStyle/>
                    <a:p>
                      <a:r>
                        <a:rPr lang="en-US" dirty="0" smtClean="0"/>
                        <a:t>Paraprofessional</a:t>
                      </a:r>
                      <a:r>
                        <a:rPr lang="en-US" baseline="0" dirty="0" smtClean="0"/>
                        <a:t> Positions</a:t>
                      </a:r>
                      <a:endParaRPr lang="en-US" dirty="0"/>
                    </a:p>
                  </a:txBody>
                  <a:tcPr/>
                </a:tc>
                <a:tc>
                  <a:txBody>
                    <a:bodyPr/>
                    <a:lstStyle/>
                    <a:p>
                      <a:r>
                        <a:rPr lang="en-US" dirty="0" smtClean="0"/>
                        <a:t>Reduction in Force</a:t>
                      </a:r>
                      <a:endParaRPr lang="en-US" dirty="0"/>
                    </a:p>
                  </a:txBody>
                  <a:tcPr/>
                </a:tc>
                <a:tc>
                  <a:txBody>
                    <a:bodyPr/>
                    <a:lstStyle/>
                    <a:p>
                      <a:r>
                        <a:rPr lang="en-US" dirty="0" smtClean="0"/>
                        <a:t>$120,000</a:t>
                      </a:r>
                      <a:endParaRPr lang="en-US" dirty="0"/>
                    </a:p>
                  </a:txBody>
                  <a:tcPr/>
                </a:tc>
                <a:extLst>
                  <a:ext uri="{0D108BD9-81ED-4DB2-BD59-A6C34878D82A}">
                    <a16:rowId xmlns:a16="http://schemas.microsoft.com/office/drawing/2014/main" val="3856468056"/>
                  </a:ext>
                </a:extLst>
              </a:tr>
              <a:tr h="397614">
                <a:tc>
                  <a:txBody>
                    <a:bodyPr/>
                    <a:lstStyle/>
                    <a:p>
                      <a:pPr marL="0" indent="0"/>
                      <a:r>
                        <a:rPr lang="en-US" dirty="0" smtClean="0"/>
                        <a:t>Keet Gooshi Heen</a:t>
                      </a:r>
                      <a:endParaRPr lang="en-US" dirty="0"/>
                    </a:p>
                  </a:txBody>
                  <a:tcPr/>
                </a:tc>
                <a:tc>
                  <a:txBody>
                    <a:bodyPr/>
                    <a:lstStyle/>
                    <a:p>
                      <a:r>
                        <a:rPr lang="en-US" dirty="0" smtClean="0"/>
                        <a:t>1</a:t>
                      </a:r>
                      <a:endParaRPr lang="en-US" dirty="0"/>
                    </a:p>
                  </a:txBody>
                  <a:tcPr/>
                </a:tc>
                <a:tc>
                  <a:txBody>
                    <a:bodyPr/>
                    <a:lstStyle/>
                    <a:p>
                      <a:r>
                        <a:rPr lang="en-US" dirty="0" smtClean="0"/>
                        <a:t>Paraprofessional</a:t>
                      </a:r>
                      <a:r>
                        <a:rPr lang="en-US" baseline="0" dirty="0" smtClean="0"/>
                        <a:t> Position</a:t>
                      </a:r>
                      <a:endParaRPr lang="en-US" dirty="0"/>
                    </a:p>
                  </a:txBody>
                  <a:tcPr/>
                </a:tc>
                <a:tc>
                  <a:txBody>
                    <a:bodyPr/>
                    <a:lstStyle/>
                    <a:p>
                      <a:r>
                        <a:rPr lang="en-US" dirty="0" smtClean="0"/>
                        <a:t>Reduction in Force</a:t>
                      </a:r>
                      <a:endParaRPr lang="en-US" dirty="0"/>
                    </a:p>
                  </a:txBody>
                  <a:tcPr/>
                </a:tc>
                <a:tc>
                  <a:txBody>
                    <a:bodyPr/>
                    <a:lstStyle/>
                    <a:p>
                      <a:r>
                        <a:rPr lang="en-US" dirty="0" smtClean="0"/>
                        <a:t>$60,000</a:t>
                      </a:r>
                      <a:endParaRPr lang="en-US" dirty="0"/>
                    </a:p>
                  </a:txBody>
                  <a:tcPr/>
                </a:tc>
                <a:extLst>
                  <a:ext uri="{0D108BD9-81ED-4DB2-BD59-A6C34878D82A}">
                    <a16:rowId xmlns:a16="http://schemas.microsoft.com/office/drawing/2014/main" val="1888704919"/>
                  </a:ext>
                </a:extLst>
              </a:tr>
              <a:tr h="397614">
                <a:tc>
                  <a:txBody>
                    <a:bodyPr/>
                    <a:lstStyle/>
                    <a:p>
                      <a:r>
                        <a:rPr lang="en-US" dirty="0" smtClean="0"/>
                        <a:t>Sitka High School</a:t>
                      </a:r>
                      <a:endParaRPr lang="en-US" dirty="0"/>
                    </a:p>
                  </a:txBody>
                  <a:tcPr/>
                </a:tc>
                <a:tc>
                  <a:txBody>
                    <a:bodyPr/>
                    <a:lstStyle/>
                    <a:p>
                      <a:r>
                        <a:rPr lang="en-US" dirty="0" smtClean="0"/>
                        <a:t>.5</a:t>
                      </a:r>
                      <a:endParaRPr lang="en-US" dirty="0"/>
                    </a:p>
                  </a:txBody>
                  <a:tcPr/>
                </a:tc>
                <a:tc>
                  <a:txBody>
                    <a:bodyPr/>
                    <a:lstStyle/>
                    <a:p>
                      <a:r>
                        <a:rPr lang="en-US" dirty="0" smtClean="0"/>
                        <a:t>Secretary Position</a:t>
                      </a:r>
                      <a:endParaRPr lang="en-US" dirty="0"/>
                    </a:p>
                  </a:txBody>
                  <a:tcPr/>
                </a:tc>
                <a:tc>
                  <a:txBody>
                    <a:bodyPr/>
                    <a:lstStyle/>
                    <a:p>
                      <a:r>
                        <a:rPr lang="en-US" dirty="0" smtClean="0"/>
                        <a:t>Reduction in Force</a:t>
                      </a:r>
                      <a:endParaRPr lang="en-US" dirty="0"/>
                    </a:p>
                  </a:txBody>
                  <a:tcPr/>
                </a:tc>
                <a:tc>
                  <a:txBody>
                    <a:bodyPr/>
                    <a:lstStyle/>
                    <a:p>
                      <a:r>
                        <a:rPr lang="en-US" dirty="0" smtClean="0"/>
                        <a:t>$32,500</a:t>
                      </a:r>
                      <a:endParaRPr lang="en-US" dirty="0"/>
                    </a:p>
                  </a:txBody>
                  <a:tcPr/>
                </a:tc>
                <a:extLst>
                  <a:ext uri="{0D108BD9-81ED-4DB2-BD59-A6C34878D82A}">
                    <a16:rowId xmlns:a16="http://schemas.microsoft.com/office/drawing/2014/main" val="856338190"/>
                  </a:ext>
                </a:extLst>
              </a:tr>
              <a:tr h="397614">
                <a:tc>
                  <a:txBody>
                    <a:bodyPr/>
                    <a:lstStyle/>
                    <a:p>
                      <a:r>
                        <a:rPr lang="en-US" dirty="0" smtClean="0"/>
                        <a:t>Blatchley</a:t>
                      </a:r>
                      <a:endParaRPr lang="en-US" dirty="0"/>
                    </a:p>
                  </a:txBody>
                  <a:tcPr/>
                </a:tc>
                <a:tc>
                  <a:txBody>
                    <a:bodyPr/>
                    <a:lstStyle/>
                    <a:p>
                      <a:r>
                        <a:rPr lang="en-US" dirty="0" smtClean="0"/>
                        <a:t>.33</a:t>
                      </a:r>
                      <a:endParaRPr lang="en-US" dirty="0"/>
                    </a:p>
                  </a:txBody>
                  <a:tcPr/>
                </a:tc>
                <a:tc>
                  <a:txBody>
                    <a:bodyPr/>
                    <a:lstStyle/>
                    <a:p>
                      <a:r>
                        <a:rPr lang="en-US" dirty="0" smtClean="0"/>
                        <a:t>Technology Teacher Position</a:t>
                      </a:r>
                      <a:endParaRPr lang="en-US" dirty="0"/>
                    </a:p>
                  </a:txBody>
                  <a:tcPr/>
                </a:tc>
                <a:tc>
                  <a:txBody>
                    <a:bodyPr/>
                    <a:lstStyle/>
                    <a:p>
                      <a:r>
                        <a:rPr lang="en-US" dirty="0" smtClean="0"/>
                        <a:t>Vacant Position</a:t>
                      </a:r>
                      <a:endParaRPr lang="en-US" dirty="0"/>
                    </a:p>
                  </a:txBody>
                  <a:tcPr/>
                </a:tc>
                <a:tc>
                  <a:txBody>
                    <a:bodyPr/>
                    <a:lstStyle/>
                    <a:p>
                      <a:r>
                        <a:rPr lang="en-US" dirty="0" smtClean="0"/>
                        <a:t>$33,000</a:t>
                      </a:r>
                      <a:endParaRPr lang="en-US" dirty="0"/>
                    </a:p>
                  </a:txBody>
                  <a:tcPr/>
                </a:tc>
                <a:extLst>
                  <a:ext uri="{0D108BD9-81ED-4DB2-BD59-A6C34878D82A}">
                    <a16:rowId xmlns:a16="http://schemas.microsoft.com/office/drawing/2014/main" val="383813205"/>
                  </a:ext>
                </a:extLst>
              </a:tr>
              <a:tr h="397614">
                <a:tc>
                  <a:txBody>
                    <a:bodyPr/>
                    <a:lstStyle/>
                    <a:p>
                      <a:pPr marL="465138" indent="0"/>
                      <a:r>
                        <a:rPr lang="en-US" dirty="0" smtClean="0"/>
                        <a:t>Sitka High School</a:t>
                      </a:r>
                      <a:endParaRPr lang="en-US" dirty="0"/>
                    </a:p>
                  </a:txBody>
                  <a:tcPr/>
                </a:tc>
                <a:tc>
                  <a:txBody>
                    <a:bodyPr/>
                    <a:lstStyle/>
                    <a:p>
                      <a:r>
                        <a:rPr lang="en-US" dirty="0" smtClean="0"/>
                        <a:t>.67</a:t>
                      </a:r>
                      <a:endParaRPr lang="en-US" dirty="0"/>
                    </a:p>
                  </a:txBody>
                  <a:tcPr/>
                </a:tc>
                <a:tc>
                  <a:txBody>
                    <a:bodyPr/>
                    <a:lstStyle/>
                    <a:p>
                      <a:r>
                        <a:rPr lang="en-US" dirty="0" smtClean="0"/>
                        <a:t>Technology Teacher Position</a:t>
                      </a:r>
                      <a:endParaRPr lang="en-US" dirty="0"/>
                    </a:p>
                  </a:txBody>
                  <a:tcPr/>
                </a:tc>
                <a:tc>
                  <a:txBody>
                    <a:bodyPr/>
                    <a:lstStyle/>
                    <a:p>
                      <a:r>
                        <a:rPr lang="en-US" dirty="0" smtClean="0"/>
                        <a:t>Consolidate with Blatchley</a:t>
                      </a:r>
                      <a:endParaRPr lang="en-US" dirty="0"/>
                    </a:p>
                  </a:txBody>
                  <a:tcPr/>
                </a:tc>
                <a:tc>
                  <a:txBody>
                    <a:bodyPr/>
                    <a:lstStyle/>
                    <a:p>
                      <a:r>
                        <a:rPr lang="en-US" dirty="0" smtClean="0"/>
                        <a:t>$67,000</a:t>
                      </a:r>
                      <a:endParaRPr lang="en-US" dirty="0"/>
                    </a:p>
                  </a:txBody>
                  <a:tcPr/>
                </a:tc>
                <a:extLst>
                  <a:ext uri="{0D108BD9-81ED-4DB2-BD59-A6C34878D82A}">
                    <a16:rowId xmlns:a16="http://schemas.microsoft.com/office/drawing/2014/main" val="3237449626"/>
                  </a:ext>
                </a:extLst>
              </a:tr>
            </a:tbl>
          </a:graphicData>
        </a:graphic>
      </p:graphicFrame>
      <p:sp>
        <p:nvSpPr>
          <p:cNvPr id="5" name="Title 1"/>
          <p:cNvSpPr>
            <a:spLocks noGrp="1"/>
          </p:cNvSpPr>
          <p:nvPr>
            <p:ph type="title"/>
          </p:nvPr>
        </p:nvSpPr>
        <p:spPr>
          <a:xfrm>
            <a:off x="838200" y="365125"/>
            <a:ext cx="10515600" cy="1325563"/>
          </a:xfrm>
        </p:spPr>
        <p:txBody>
          <a:bodyPr/>
          <a:lstStyle/>
          <a:p>
            <a:r>
              <a:rPr lang="en-US" dirty="0" smtClean="0"/>
              <a:t>School-Based Reductions – Part I</a:t>
            </a:r>
            <a:endParaRPr lang="en-US" dirty="0"/>
          </a:p>
        </p:txBody>
      </p:sp>
      <p:sp>
        <p:nvSpPr>
          <p:cNvPr id="3" name="TextBox 2"/>
          <p:cNvSpPr txBox="1"/>
          <p:nvPr/>
        </p:nvSpPr>
        <p:spPr>
          <a:xfrm>
            <a:off x="838201" y="3789708"/>
            <a:ext cx="10515599" cy="2031325"/>
          </a:xfrm>
          <a:prstGeom prst="rect">
            <a:avLst/>
          </a:prstGeom>
          <a:noFill/>
        </p:spPr>
        <p:txBody>
          <a:bodyPr wrap="square" rtlCol="0">
            <a:spAutoFit/>
          </a:bodyPr>
          <a:lstStyle/>
          <a:p>
            <a:r>
              <a:rPr lang="en-US" b="1" dirty="0" smtClean="0"/>
              <a:t>Rationale: </a:t>
            </a:r>
          </a:p>
          <a:p>
            <a:pPr marL="285750" indent="-285750">
              <a:buFont typeface="Arial" panose="020B0604020202020204" pitchFamily="34" charset="0"/>
              <a:buChar char="•"/>
            </a:pPr>
            <a:r>
              <a:rPr lang="en-US" u="sng" dirty="0" smtClean="0"/>
              <a:t>Sitka High School/Keet Gooshi Heen Para Positions</a:t>
            </a:r>
            <a:r>
              <a:rPr lang="en-US" dirty="0" smtClean="0"/>
              <a:t>: </a:t>
            </a:r>
            <a:r>
              <a:rPr lang="en-US" dirty="0"/>
              <a:t>S</a:t>
            </a:r>
            <a:r>
              <a:rPr lang="en-US" dirty="0" smtClean="0"/>
              <a:t>tudent needs at Sitka High School can be met with less para support, so 1 para moved to Keet Gooshi Heen for the remainder of the 2018-19 school year to help with evolving student needs there, and all 3 positions will be eliminated at the end of this school year</a:t>
            </a:r>
          </a:p>
          <a:p>
            <a:pPr marL="285750" indent="-285750">
              <a:buFont typeface="Arial" panose="020B0604020202020204" pitchFamily="34" charset="0"/>
              <a:buChar char="•"/>
            </a:pPr>
            <a:r>
              <a:rPr lang="en-US" u="sng" dirty="0" smtClean="0"/>
              <a:t>Sitka High School Secretary Position</a:t>
            </a:r>
            <a:r>
              <a:rPr lang="en-US" dirty="0" smtClean="0"/>
              <a:t>: The hours of </a:t>
            </a:r>
            <a:r>
              <a:rPr lang="en-US" dirty="0"/>
              <a:t>a</a:t>
            </a:r>
            <a:r>
              <a:rPr lang="en-US" dirty="0" smtClean="0"/>
              <a:t> Secretary position can be reduced </a:t>
            </a:r>
          </a:p>
          <a:p>
            <a:pPr marL="285750" indent="-285750">
              <a:buFont typeface="Arial" panose="020B0604020202020204" pitchFamily="34" charset="0"/>
              <a:buChar char="•"/>
            </a:pPr>
            <a:r>
              <a:rPr lang="en-US" u="sng" dirty="0" smtClean="0"/>
              <a:t>Blatchley Technology Teacher Position</a:t>
            </a:r>
            <a:r>
              <a:rPr lang="en-US" dirty="0" smtClean="0"/>
              <a:t>: The Sitka High School Technology Teacher Position will be shared with Blatchley so that core technology instruction can still happen at each of the schools</a:t>
            </a:r>
            <a:endParaRPr lang="en-US" dirty="0"/>
          </a:p>
        </p:txBody>
      </p:sp>
      <p:sp>
        <p:nvSpPr>
          <p:cNvPr id="7" name="Curved Right Arrow 6"/>
          <p:cNvSpPr/>
          <p:nvPr/>
        </p:nvSpPr>
        <p:spPr>
          <a:xfrm rot="-1800000">
            <a:off x="194873" y="3388957"/>
            <a:ext cx="209862" cy="359764"/>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55372932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Personnel Reduction Summary</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96337458"/>
              </p:ext>
            </p:extLst>
          </p:nvPr>
        </p:nvGraphicFramePr>
        <p:xfrm>
          <a:off x="838200" y="2069392"/>
          <a:ext cx="10515600" cy="2113280"/>
        </p:xfrm>
        <a:graphic>
          <a:graphicData uri="http://schemas.openxmlformats.org/drawingml/2006/table">
            <a:tbl>
              <a:tblPr firstRow="1" bandRow="1">
                <a:tableStyleId>{5C22544A-7EE6-4342-B048-85BDC9FD1C3A}</a:tableStyleId>
              </a:tblPr>
              <a:tblGrid>
                <a:gridCol w="6511260">
                  <a:extLst>
                    <a:ext uri="{9D8B030D-6E8A-4147-A177-3AD203B41FA5}">
                      <a16:colId xmlns:a16="http://schemas.microsoft.com/office/drawing/2014/main" val="2617762327"/>
                    </a:ext>
                  </a:extLst>
                </a:gridCol>
                <a:gridCol w="2002170">
                  <a:extLst>
                    <a:ext uri="{9D8B030D-6E8A-4147-A177-3AD203B41FA5}">
                      <a16:colId xmlns:a16="http://schemas.microsoft.com/office/drawing/2014/main" val="2037908638"/>
                    </a:ext>
                  </a:extLst>
                </a:gridCol>
                <a:gridCol w="2002170">
                  <a:extLst>
                    <a:ext uri="{9D8B030D-6E8A-4147-A177-3AD203B41FA5}">
                      <a16:colId xmlns:a16="http://schemas.microsoft.com/office/drawing/2014/main" val="34420154"/>
                    </a:ext>
                  </a:extLst>
                </a:gridCol>
              </a:tblGrid>
              <a:tr h="370840">
                <a:tc>
                  <a:txBody>
                    <a:bodyPr/>
                    <a:lstStyle/>
                    <a:p>
                      <a:endParaRPr lang="en-US" sz="2400" dirty="0"/>
                    </a:p>
                  </a:txBody>
                  <a:tcPr/>
                </a:tc>
                <a:tc>
                  <a:txBody>
                    <a:bodyPr/>
                    <a:lstStyle/>
                    <a:p>
                      <a:pPr algn="ctr"/>
                      <a:r>
                        <a:rPr lang="en-US" sz="2400" dirty="0" smtClean="0"/>
                        <a:t>Amount</a:t>
                      </a:r>
                      <a:endParaRPr lang="en-US" sz="2400" dirty="0"/>
                    </a:p>
                  </a:txBody>
                  <a:tcPr/>
                </a:tc>
                <a:tc>
                  <a:txBody>
                    <a:bodyPr/>
                    <a:lstStyle/>
                    <a:p>
                      <a:pPr algn="ctr"/>
                      <a:r>
                        <a:rPr lang="en-US" sz="2400" dirty="0" smtClean="0"/>
                        <a:t>Running Total</a:t>
                      </a:r>
                      <a:endParaRPr lang="en-US" sz="2400" dirty="0"/>
                    </a:p>
                  </a:txBody>
                  <a:tcPr/>
                </a:tc>
                <a:extLst>
                  <a:ext uri="{0D108BD9-81ED-4DB2-BD59-A6C34878D82A}">
                    <a16:rowId xmlns:a16="http://schemas.microsoft.com/office/drawing/2014/main" val="218353238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smtClean="0"/>
                        <a:t>District-Wide/Administrative Reductions</a:t>
                      </a: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tab pos="2979738" algn="r"/>
                        </a:tabLst>
                        <a:defRPr/>
                      </a:pPr>
                      <a:r>
                        <a:rPr lang="en-US" sz="2400" dirty="0" smtClean="0"/>
                        <a:t>$360,000</a:t>
                      </a:r>
                      <a:endParaRPr lang="en-US" sz="2400" dirty="0" smtClean="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tab pos="2979738" algn="r"/>
                        </a:tabLst>
                        <a:defRPr/>
                      </a:pPr>
                      <a:r>
                        <a:rPr lang="en-US" sz="2400" dirty="0" smtClean="0"/>
                        <a:t>	</a:t>
                      </a:r>
                      <a:r>
                        <a:rPr lang="en-US" sz="2400" dirty="0" smtClean="0">
                          <a:solidFill>
                            <a:srgbClr val="C55447"/>
                          </a:solidFill>
                        </a:rPr>
                        <a:t>[$480,019]</a:t>
                      </a:r>
                    </a:p>
                  </a:txBody>
                  <a:tcPr/>
                </a:tc>
                <a:extLst>
                  <a:ext uri="{0D108BD9-81ED-4DB2-BD59-A6C34878D82A}">
                    <a16:rowId xmlns:a16="http://schemas.microsoft.com/office/drawing/2014/main" val="339124378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smtClean="0"/>
                        <a:t>School-Based Reductions – Part I </a:t>
                      </a:r>
                      <a:endParaRPr lang="en-US" sz="1800" dirty="0" smtClean="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tab pos="2979738" algn="r"/>
                        </a:tabLst>
                        <a:defRPr/>
                      </a:pPr>
                      <a:r>
                        <a:rPr lang="en-US" sz="2400" dirty="0" smtClean="0"/>
                        <a:t>	$312,500</a:t>
                      </a:r>
                    </a:p>
                  </a:txBody>
                  <a:tcPr/>
                </a:tc>
                <a:tc>
                  <a:txBody>
                    <a:bodyPr/>
                    <a:lstStyle/>
                    <a:p>
                      <a:pPr algn="r"/>
                      <a:r>
                        <a:rPr lang="en-US" sz="2400" kern="1200" dirty="0" smtClean="0">
                          <a:solidFill>
                            <a:srgbClr val="C55447"/>
                          </a:solidFill>
                          <a:latin typeface="+mn-lt"/>
                          <a:ea typeface="+mn-ea"/>
                          <a:cs typeface="+mn-cs"/>
                        </a:rPr>
                        <a:t>[$167,519]</a:t>
                      </a:r>
                      <a:endParaRPr lang="en-US" sz="2400" kern="1200" dirty="0">
                        <a:solidFill>
                          <a:srgbClr val="C55447"/>
                        </a:solidFill>
                        <a:latin typeface="+mn-lt"/>
                        <a:ea typeface="+mn-ea"/>
                        <a:cs typeface="+mn-cs"/>
                      </a:endParaRPr>
                    </a:p>
                  </a:txBody>
                  <a:tcPr/>
                </a:tc>
                <a:extLst>
                  <a:ext uri="{0D108BD9-81ED-4DB2-BD59-A6C34878D82A}">
                    <a16:rowId xmlns:a16="http://schemas.microsoft.com/office/drawing/2014/main" val="1583805495"/>
                  </a:ext>
                </a:extLst>
              </a:tr>
              <a:tr h="370840">
                <a:tc>
                  <a:txBody>
                    <a:bodyPr/>
                    <a:lstStyle/>
                    <a:p>
                      <a:endParaRPr lang="en-US"/>
                    </a:p>
                  </a:txBody>
                  <a:tcPr/>
                </a:tc>
                <a:tc>
                  <a:txBody>
                    <a:bodyPr/>
                    <a:lstStyle/>
                    <a:p>
                      <a:pPr algn="r"/>
                      <a:endParaRPr lang="en-US" dirty="0"/>
                    </a:p>
                  </a:txBody>
                  <a:tcPr/>
                </a:tc>
                <a:tc>
                  <a:txBody>
                    <a:bodyPr/>
                    <a:lstStyle/>
                    <a:p>
                      <a:endParaRPr lang="en-US"/>
                    </a:p>
                  </a:txBody>
                  <a:tcPr/>
                </a:tc>
                <a:extLst>
                  <a:ext uri="{0D108BD9-81ED-4DB2-BD59-A6C34878D82A}">
                    <a16:rowId xmlns:a16="http://schemas.microsoft.com/office/drawing/2014/main" val="2878350456"/>
                  </a:ext>
                </a:extLst>
              </a:tr>
              <a:tr h="370840">
                <a:tc>
                  <a:txBody>
                    <a:bodyPr/>
                    <a:lstStyle/>
                    <a:p>
                      <a:endParaRPr lang="en-US"/>
                    </a:p>
                  </a:txBody>
                  <a:tcPr/>
                </a:tc>
                <a:tc>
                  <a:txBody>
                    <a:bodyPr/>
                    <a:lstStyle/>
                    <a:p>
                      <a:pPr algn="r"/>
                      <a:endParaRPr lang="en-US" dirty="0"/>
                    </a:p>
                  </a:txBody>
                  <a:tcPr/>
                </a:tc>
                <a:tc>
                  <a:txBody>
                    <a:bodyPr/>
                    <a:lstStyle/>
                    <a:p>
                      <a:endParaRPr lang="en-US" dirty="0"/>
                    </a:p>
                  </a:txBody>
                  <a:tcPr/>
                </a:tc>
                <a:extLst>
                  <a:ext uri="{0D108BD9-81ED-4DB2-BD59-A6C34878D82A}">
                    <a16:rowId xmlns:a16="http://schemas.microsoft.com/office/drawing/2014/main" val="3585101020"/>
                  </a:ext>
                </a:extLst>
              </a:tr>
            </a:tbl>
          </a:graphicData>
        </a:graphic>
      </p:graphicFrame>
      <p:sp>
        <p:nvSpPr>
          <p:cNvPr id="3" name="TextBox 2"/>
          <p:cNvSpPr txBox="1"/>
          <p:nvPr/>
        </p:nvSpPr>
        <p:spPr>
          <a:xfrm>
            <a:off x="838200" y="1616326"/>
            <a:ext cx="7214419" cy="738664"/>
          </a:xfrm>
          <a:prstGeom prst="rect">
            <a:avLst/>
          </a:prstGeom>
          <a:noFill/>
        </p:spPr>
        <p:txBody>
          <a:bodyPr wrap="square" rtlCol="0">
            <a:spAutoFit/>
          </a:bodyPr>
          <a:lstStyle/>
          <a:p>
            <a:r>
              <a:rPr lang="en-US" sz="2400" dirty="0"/>
              <a:t>Preliminary FY20 Budget </a:t>
            </a:r>
            <a:r>
              <a:rPr lang="en-US" sz="2400" dirty="0" smtClean="0"/>
              <a:t>Deficit </a:t>
            </a:r>
            <a:r>
              <a:rPr lang="en-US" sz="2400" dirty="0" smtClean="0">
                <a:solidFill>
                  <a:srgbClr val="C55447"/>
                </a:solidFill>
              </a:rPr>
              <a:t>[$840,019]</a:t>
            </a:r>
            <a:endParaRPr lang="en-US" sz="2400" dirty="0">
              <a:solidFill>
                <a:srgbClr val="C55447"/>
              </a:solidFill>
            </a:endParaRPr>
          </a:p>
          <a:p>
            <a:endParaRPr lang="en-US" dirty="0"/>
          </a:p>
        </p:txBody>
      </p:sp>
      <p:sp>
        <p:nvSpPr>
          <p:cNvPr id="5" name="TextBox 4"/>
          <p:cNvSpPr txBox="1"/>
          <p:nvPr/>
        </p:nvSpPr>
        <p:spPr>
          <a:xfrm>
            <a:off x="838200" y="4182672"/>
            <a:ext cx="10695039" cy="369332"/>
          </a:xfrm>
          <a:prstGeom prst="rect">
            <a:avLst/>
          </a:prstGeom>
          <a:noFill/>
        </p:spPr>
        <p:txBody>
          <a:bodyPr wrap="square" rtlCol="0">
            <a:spAutoFit/>
          </a:bodyPr>
          <a:lstStyle/>
          <a:p>
            <a:r>
              <a:rPr lang="en-US" dirty="0" smtClean="0"/>
              <a:t>*SEA/SESPA Negotiations are still in progress and will have an impact on our final FY20 Budget recommendation</a:t>
            </a:r>
            <a:endParaRPr lang="en-US" dirty="0"/>
          </a:p>
        </p:txBody>
      </p:sp>
    </p:spTree>
    <p:extLst>
      <p:ext uri="{BB962C8B-B14F-4D97-AF65-F5344CB8AC3E}">
        <p14:creationId xmlns:p14="http://schemas.microsoft.com/office/powerpoint/2010/main" val="26254251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070779621"/>
              </p:ext>
            </p:extLst>
          </p:nvPr>
        </p:nvGraphicFramePr>
        <p:xfrm>
          <a:off x="0" y="1410027"/>
          <a:ext cx="12192000" cy="2385684"/>
        </p:xfrm>
        <a:graphic>
          <a:graphicData uri="http://schemas.openxmlformats.org/drawingml/2006/table">
            <a:tbl>
              <a:tblPr firstRow="1" bandRow="1">
                <a:tableStyleId>{5C22544A-7EE6-4342-B048-85BDC9FD1C3A}</a:tableStyleId>
              </a:tblPr>
              <a:tblGrid>
                <a:gridCol w="2518349">
                  <a:extLst>
                    <a:ext uri="{9D8B030D-6E8A-4147-A177-3AD203B41FA5}">
                      <a16:colId xmlns:a16="http://schemas.microsoft.com/office/drawing/2014/main" val="3099024697"/>
                    </a:ext>
                  </a:extLst>
                </a:gridCol>
                <a:gridCol w="629586">
                  <a:extLst>
                    <a:ext uri="{9D8B030D-6E8A-4147-A177-3AD203B41FA5}">
                      <a16:colId xmlns:a16="http://schemas.microsoft.com/office/drawing/2014/main" val="3228709195"/>
                    </a:ext>
                  </a:extLst>
                </a:gridCol>
                <a:gridCol w="4393473">
                  <a:extLst>
                    <a:ext uri="{9D8B030D-6E8A-4147-A177-3AD203B41FA5}">
                      <a16:colId xmlns:a16="http://schemas.microsoft.com/office/drawing/2014/main" val="870285354"/>
                    </a:ext>
                  </a:extLst>
                </a:gridCol>
                <a:gridCol w="2986642">
                  <a:extLst>
                    <a:ext uri="{9D8B030D-6E8A-4147-A177-3AD203B41FA5}">
                      <a16:colId xmlns:a16="http://schemas.microsoft.com/office/drawing/2014/main" val="1336400460"/>
                    </a:ext>
                  </a:extLst>
                </a:gridCol>
                <a:gridCol w="1663950">
                  <a:extLst>
                    <a:ext uri="{9D8B030D-6E8A-4147-A177-3AD203B41FA5}">
                      <a16:colId xmlns:a16="http://schemas.microsoft.com/office/drawing/2014/main" val="3523249645"/>
                    </a:ext>
                  </a:extLst>
                </a:gridCol>
              </a:tblGrid>
              <a:tr h="397614">
                <a:tc>
                  <a:txBody>
                    <a:bodyPr/>
                    <a:lstStyle/>
                    <a:p>
                      <a:r>
                        <a:rPr lang="en-US" dirty="0" smtClean="0"/>
                        <a:t>Department/School</a:t>
                      </a:r>
                      <a:endParaRPr lang="en-US" dirty="0"/>
                    </a:p>
                  </a:txBody>
                  <a:tcPr/>
                </a:tc>
                <a:tc>
                  <a:txBody>
                    <a:bodyPr/>
                    <a:lstStyle/>
                    <a:p>
                      <a:r>
                        <a:rPr lang="en-US" dirty="0" smtClean="0"/>
                        <a:t>FTE</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Position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Type</a:t>
                      </a:r>
                      <a:r>
                        <a:rPr lang="en-US" baseline="0" dirty="0" smtClean="0"/>
                        <a:t> of Reduction</a:t>
                      </a:r>
                      <a:endParaRPr lang="en-US" dirty="0" smtClean="0"/>
                    </a:p>
                  </a:txBody>
                  <a:tcPr/>
                </a:tc>
                <a:tc>
                  <a:txBody>
                    <a:bodyPr/>
                    <a:lstStyle/>
                    <a:p>
                      <a:r>
                        <a:rPr lang="en-US" dirty="0" smtClean="0"/>
                        <a:t>Savings</a:t>
                      </a:r>
                      <a:endParaRPr lang="en-US" dirty="0"/>
                    </a:p>
                  </a:txBody>
                  <a:tcPr/>
                </a:tc>
                <a:extLst>
                  <a:ext uri="{0D108BD9-81ED-4DB2-BD59-A6C34878D82A}">
                    <a16:rowId xmlns:a16="http://schemas.microsoft.com/office/drawing/2014/main" val="2508682499"/>
                  </a:ext>
                </a:extLst>
              </a:tr>
              <a:tr h="397614">
                <a:tc>
                  <a:txBody>
                    <a:bodyPr/>
                    <a:lstStyle/>
                    <a:p>
                      <a:r>
                        <a:rPr lang="en-US" dirty="0" smtClean="0"/>
                        <a:t>Sitka High School</a:t>
                      </a:r>
                      <a:endParaRPr lang="en-US" dirty="0"/>
                    </a:p>
                  </a:txBody>
                  <a:tcPr/>
                </a:tc>
                <a:tc>
                  <a:txBody>
                    <a:bodyPr/>
                    <a:lstStyle/>
                    <a:p>
                      <a:r>
                        <a:rPr lang="en-US" dirty="0" smtClean="0"/>
                        <a:t>1</a:t>
                      </a:r>
                      <a:endParaRPr lang="en-US" dirty="0"/>
                    </a:p>
                  </a:txBody>
                  <a:tcPr/>
                </a:tc>
                <a:tc>
                  <a:txBody>
                    <a:bodyPr/>
                    <a:lstStyle/>
                    <a:p>
                      <a:r>
                        <a:rPr lang="en-US" dirty="0" smtClean="0"/>
                        <a:t>Counselor Position</a:t>
                      </a:r>
                      <a:endParaRPr lang="en-US" dirty="0"/>
                    </a:p>
                  </a:txBody>
                  <a:tcPr/>
                </a:tc>
                <a:tc>
                  <a:txBody>
                    <a:bodyPr/>
                    <a:lstStyle/>
                    <a:p>
                      <a:r>
                        <a:rPr lang="en-US" dirty="0" smtClean="0"/>
                        <a:t>Transfer</a:t>
                      </a:r>
                      <a:r>
                        <a:rPr lang="en-US" baseline="0" dirty="0" smtClean="0"/>
                        <a:t> to Blatchley</a:t>
                      </a:r>
                      <a:endParaRPr lang="en-US" dirty="0"/>
                    </a:p>
                  </a:txBody>
                  <a:tcPr/>
                </a:tc>
                <a:tc>
                  <a:txBody>
                    <a:bodyPr/>
                    <a:lstStyle/>
                    <a:p>
                      <a:r>
                        <a:rPr lang="en-US" dirty="0" smtClean="0"/>
                        <a:t>$100,000</a:t>
                      </a:r>
                      <a:endParaRPr lang="en-US" dirty="0"/>
                    </a:p>
                  </a:txBody>
                  <a:tcPr/>
                </a:tc>
                <a:extLst>
                  <a:ext uri="{0D108BD9-81ED-4DB2-BD59-A6C34878D82A}">
                    <a16:rowId xmlns:a16="http://schemas.microsoft.com/office/drawing/2014/main" val="3856468056"/>
                  </a:ext>
                </a:extLst>
              </a:tr>
              <a:tr h="397614">
                <a:tc>
                  <a:txBody>
                    <a:bodyPr/>
                    <a:lstStyle/>
                    <a:p>
                      <a:pPr marL="465138" indent="0"/>
                      <a:r>
                        <a:rPr lang="en-US" dirty="0" smtClean="0"/>
                        <a:t>Blatchley</a:t>
                      </a:r>
                      <a:endParaRPr lang="en-US" dirty="0"/>
                    </a:p>
                  </a:txBody>
                  <a:tcPr/>
                </a:tc>
                <a:tc>
                  <a:txBody>
                    <a:bodyPr/>
                    <a:lstStyle/>
                    <a:p>
                      <a:r>
                        <a:rPr lang="en-US" dirty="0" smtClean="0"/>
                        <a:t>1</a:t>
                      </a:r>
                      <a:endParaRPr lang="en-US" dirty="0"/>
                    </a:p>
                  </a:txBody>
                  <a:tcPr/>
                </a:tc>
                <a:tc>
                  <a:txBody>
                    <a:bodyPr/>
                    <a:lstStyle/>
                    <a:p>
                      <a:r>
                        <a:rPr lang="en-US" dirty="0" smtClean="0"/>
                        <a:t>Counselor Position</a:t>
                      </a:r>
                      <a:endParaRPr lang="en-US" dirty="0"/>
                    </a:p>
                  </a:txBody>
                  <a:tcPr/>
                </a:tc>
                <a:tc>
                  <a:txBody>
                    <a:bodyPr/>
                    <a:lstStyle/>
                    <a:p>
                      <a:r>
                        <a:rPr lang="en-US" dirty="0" smtClean="0"/>
                        <a:t>Reduction in Force</a:t>
                      </a:r>
                      <a:endParaRPr lang="en-US" dirty="0"/>
                    </a:p>
                  </a:txBody>
                  <a:tcPr/>
                </a:tc>
                <a:tc>
                  <a:txBody>
                    <a:bodyPr/>
                    <a:lstStyle/>
                    <a:p>
                      <a:endParaRPr lang="en-US" dirty="0"/>
                    </a:p>
                  </a:txBody>
                  <a:tcPr/>
                </a:tc>
                <a:extLst>
                  <a:ext uri="{0D108BD9-81ED-4DB2-BD59-A6C34878D82A}">
                    <a16:rowId xmlns:a16="http://schemas.microsoft.com/office/drawing/2014/main" val="1888704919"/>
                  </a:ext>
                </a:extLst>
              </a:tr>
              <a:tr h="397614">
                <a:tc>
                  <a:txBody>
                    <a:bodyPr/>
                    <a:lstStyle/>
                    <a:p>
                      <a:r>
                        <a:rPr lang="en-US" dirty="0" smtClean="0"/>
                        <a:t>Blatchley </a:t>
                      </a:r>
                      <a:endParaRPr lang="en-US" dirty="0"/>
                    </a:p>
                  </a:txBody>
                  <a:tcPr/>
                </a:tc>
                <a:tc>
                  <a:txBody>
                    <a:bodyPr/>
                    <a:lstStyle/>
                    <a:p>
                      <a:r>
                        <a:rPr lang="en-US" dirty="0" smtClean="0"/>
                        <a:t>.5</a:t>
                      </a:r>
                      <a:endParaRPr lang="en-US" dirty="0"/>
                    </a:p>
                  </a:txBody>
                  <a:tcPr/>
                </a:tc>
                <a:tc>
                  <a:txBody>
                    <a:bodyPr/>
                    <a:lstStyle/>
                    <a:p>
                      <a:r>
                        <a:rPr lang="en-US" dirty="0" smtClean="0"/>
                        <a:t>Art Teacher Position</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Reduction in Force</a:t>
                      </a:r>
                    </a:p>
                  </a:txBody>
                  <a:tcPr/>
                </a:tc>
                <a:tc>
                  <a:txBody>
                    <a:bodyPr/>
                    <a:lstStyle/>
                    <a:p>
                      <a:r>
                        <a:rPr lang="en-US" dirty="0" smtClean="0"/>
                        <a:t>$50,000</a:t>
                      </a:r>
                      <a:endParaRPr lang="en-US" dirty="0"/>
                    </a:p>
                  </a:txBody>
                  <a:tcPr/>
                </a:tc>
                <a:extLst>
                  <a:ext uri="{0D108BD9-81ED-4DB2-BD59-A6C34878D82A}">
                    <a16:rowId xmlns:a16="http://schemas.microsoft.com/office/drawing/2014/main" val="383813205"/>
                  </a:ext>
                </a:extLst>
              </a:tr>
              <a:tr h="397614">
                <a:tc>
                  <a:txBody>
                    <a:bodyPr/>
                    <a:lstStyle/>
                    <a:p>
                      <a:r>
                        <a:rPr lang="en-US" dirty="0" smtClean="0"/>
                        <a:t>Blatchley</a:t>
                      </a:r>
                      <a:endParaRPr lang="en-US" dirty="0"/>
                    </a:p>
                  </a:txBody>
                  <a:tcPr/>
                </a:tc>
                <a:tc>
                  <a:txBody>
                    <a:bodyPr/>
                    <a:lstStyle/>
                    <a:p>
                      <a:r>
                        <a:rPr lang="en-US" dirty="0" smtClean="0"/>
                        <a:t>.5</a:t>
                      </a:r>
                      <a:endParaRPr lang="en-US" dirty="0"/>
                    </a:p>
                  </a:txBody>
                  <a:tcPr/>
                </a:tc>
                <a:tc>
                  <a:txBody>
                    <a:bodyPr/>
                    <a:lstStyle/>
                    <a:p>
                      <a:r>
                        <a:rPr lang="en-US" dirty="0" smtClean="0"/>
                        <a:t>Secretary</a:t>
                      </a:r>
                      <a:r>
                        <a:rPr lang="en-US" baseline="0" dirty="0" smtClean="0"/>
                        <a:t> Position</a:t>
                      </a:r>
                      <a:endParaRPr lang="en-US" dirty="0"/>
                    </a:p>
                  </a:txBody>
                  <a:tcPr/>
                </a:tc>
                <a:tc>
                  <a:txBody>
                    <a:bodyPr/>
                    <a:lstStyle/>
                    <a:p>
                      <a:r>
                        <a:rPr lang="en-US" dirty="0" smtClean="0"/>
                        <a:t>Reduction in Force</a:t>
                      </a:r>
                      <a:endParaRPr lang="en-US" dirty="0"/>
                    </a:p>
                  </a:txBody>
                  <a:tcPr/>
                </a:tc>
                <a:tc>
                  <a:txBody>
                    <a:bodyPr/>
                    <a:lstStyle/>
                    <a:p>
                      <a:r>
                        <a:rPr lang="en-US" dirty="0" smtClean="0"/>
                        <a:t>$32,500</a:t>
                      </a:r>
                      <a:endParaRPr lang="en-US" dirty="0"/>
                    </a:p>
                  </a:txBody>
                  <a:tcPr/>
                </a:tc>
                <a:extLst>
                  <a:ext uri="{0D108BD9-81ED-4DB2-BD59-A6C34878D82A}">
                    <a16:rowId xmlns:a16="http://schemas.microsoft.com/office/drawing/2014/main" val="1941171345"/>
                  </a:ext>
                </a:extLst>
              </a:tr>
              <a:tr h="397614">
                <a:tc>
                  <a:txBody>
                    <a:bodyPr/>
                    <a:lstStyle/>
                    <a:p>
                      <a:r>
                        <a:rPr lang="en-US" dirty="0" smtClean="0"/>
                        <a:t>Sitka High School</a:t>
                      </a:r>
                      <a:endParaRPr lang="en-US" dirty="0"/>
                    </a:p>
                  </a:txBody>
                  <a:tcPr/>
                </a:tc>
                <a:tc>
                  <a:txBody>
                    <a:bodyPr/>
                    <a:lstStyle/>
                    <a:p>
                      <a:r>
                        <a:rPr lang="en-US" dirty="0" smtClean="0"/>
                        <a:t>.5</a:t>
                      </a:r>
                      <a:endParaRPr lang="en-US" dirty="0"/>
                    </a:p>
                  </a:txBody>
                  <a:tcPr/>
                </a:tc>
                <a:tc>
                  <a:txBody>
                    <a:bodyPr/>
                    <a:lstStyle/>
                    <a:p>
                      <a:r>
                        <a:rPr lang="en-US" dirty="0" smtClean="0"/>
                        <a:t>Secretary Position</a:t>
                      </a:r>
                      <a:endParaRPr lang="en-US" dirty="0"/>
                    </a:p>
                  </a:txBody>
                  <a:tcPr/>
                </a:tc>
                <a:tc>
                  <a:txBody>
                    <a:bodyPr/>
                    <a:lstStyle/>
                    <a:p>
                      <a:r>
                        <a:rPr lang="en-US" dirty="0" smtClean="0"/>
                        <a:t>Reduction in Force</a:t>
                      </a:r>
                      <a:endParaRPr lang="en-US" dirty="0"/>
                    </a:p>
                  </a:txBody>
                  <a:tcPr/>
                </a:tc>
                <a:tc>
                  <a:txBody>
                    <a:bodyPr/>
                    <a:lstStyle/>
                    <a:p>
                      <a:r>
                        <a:rPr lang="en-US" dirty="0" smtClean="0"/>
                        <a:t>$32,500</a:t>
                      </a:r>
                      <a:endParaRPr lang="en-US" dirty="0"/>
                    </a:p>
                  </a:txBody>
                  <a:tcPr/>
                </a:tc>
                <a:extLst>
                  <a:ext uri="{0D108BD9-81ED-4DB2-BD59-A6C34878D82A}">
                    <a16:rowId xmlns:a16="http://schemas.microsoft.com/office/drawing/2014/main" val="2282701198"/>
                  </a:ext>
                </a:extLst>
              </a:tr>
            </a:tbl>
          </a:graphicData>
        </a:graphic>
      </p:graphicFrame>
      <p:sp>
        <p:nvSpPr>
          <p:cNvPr id="5" name="Title 1"/>
          <p:cNvSpPr>
            <a:spLocks noGrp="1"/>
          </p:cNvSpPr>
          <p:nvPr>
            <p:ph type="title"/>
          </p:nvPr>
        </p:nvSpPr>
        <p:spPr>
          <a:xfrm>
            <a:off x="838200" y="365125"/>
            <a:ext cx="10515600" cy="1325563"/>
          </a:xfrm>
        </p:spPr>
        <p:txBody>
          <a:bodyPr/>
          <a:lstStyle/>
          <a:p>
            <a:r>
              <a:rPr lang="en-US" dirty="0" smtClean="0"/>
              <a:t>School-Based Reductions – Part II</a:t>
            </a:r>
            <a:endParaRPr lang="en-US" dirty="0"/>
          </a:p>
        </p:txBody>
      </p:sp>
      <p:sp>
        <p:nvSpPr>
          <p:cNvPr id="3" name="TextBox 2"/>
          <p:cNvSpPr txBox="1"/>
          <p:nvPr/>
        </p:nvSpPr>
        <p:spPr>
          <a:xfrm>
            <a:off x="838201" y="3789708"/>
            <a:ext cx="10515599" cy="2031325"/>
          </a:xfrm>
          <a:prstGeom prst="rect">
            <a:avLst/>
          </a:prstGeom>
          <a:noFill/>
        </p:spPr>
        <p:txBody>
          <a:bodyPr wrap="square" rtlCol="0">
            <a:spAutoFit/>
          </a:bodyPr>
          <a:lstStyle/>
          <a:p>
            <a:r>
              <a:rPr lang="en-US" b="1" dirty="0" smtClean="0"/>
              <a:t>Rationale: </a:t>
            </a:r>
          </a:p>
          <a:p>
            <a:pPr marL="285750" indent="-285750">
              <a:buFont typeface="Arial" panose="020B0604020202020204" pitchFamily="34" charset="0"/>
              <a:buChar char="•"/>
            </a:pPr>
            <a:r>
              <a:rPr lang="en-US" u="sng" dirty="0" smtClean="0"/>
              <a:t>Sitka High School Counselor</a:t>
            </a:r>
            <a:r>
              <a:rPr lang="en-US" dirty="0" smtClean="0"/>
              <a:t>: The average ratio of students to counselors in Alaska is 1:430, and our current ratio with 2 Counselors is 1:155 - the loss of 1 position will save classroom teachers and student programs</a:t>
            </a:r>
          </a:p>
          <a:p>
            <a:pPr marL="285750" indent="-285750">
              <a:buFont typeface="Arial" panose="020B0604020202020204" pitchFamily="34" charset="0"/>
              <a:buChar char="•"/>
            </a:pPr>
            <a:r>
              <a:rPr lang="en-US" u="sng" dirty="0"/>
              <a:t>Blatchley Art Teacher Position</a:t>
            </a:r>
            <a:r>
              <a:rPr lang="en-US" dirty="0"/>
              <a:t>: The reduction will still allow serious art students to take classes with a dedicated art instructor, and other teachers with art skills/certification can offer additional art electives</a:t>
            </a:r>
          </a:p>
          <a:p>
            <a:pPr marL="285750" indent="-285750">
              <a:buFont typeface="Arial" panose="020B0604020202020204" pitchFamily="34" charset="0"/>
              <a:buChar char="•"/>
            </a:pPr>
            <a:r>
              <a:rPr lang="en-US" u="sng" dirty="0" smtClean="0"/>
              <a:t>Blatchley Secretary Position</a:t>
            </a:r>
            <a:r>
              <a:rPr lang="en-US" dirty="0" smtClean="0"/>
              <a:t>: The hours of </a:t>
            </a:r>
            <a:r>
              <a:rPr lang="en-US" dirty="0"/>
              <a:t>a</a:t>
            </a:r>
            <a:r>
              <a:rPr lang="en-US" dirty="0" smtClean="0"/>
              <a:t> Secretary position can be reduced </a:t>
            </a:r>
          </a:p>
          <a:p>
            <a:pPr marL="285750" indent="-285750">
              <a:buFont typeface="Arial" panose="020B0604020202020204" pitchFamily="34" charset="0"/>
              <a:buChar char="•"/>
            </a:pPr>
            <a:r>
              <a:rPr lang="en-US" u="sng" dirty="0" smtClean="0"/>
              <a:t>Sitka High School Secretary Position</a:t>
            </a:r>
            <a:r>
              <a:rPr lang="en-US" dirty="0" smtClean="0"/>
              <a:t>: The remaining .5 FTE of the Secretary position previously reduced</a:t>
            </a:r>
          </a:p>
        </p:txBody>
      </p:sp>
      <p:sp>
        <p:nvSpPr>
          <p:cNvPr id="8" name="Curved Right Arrow 7"/>
          <p:cNvSpPr/>
          <p:nvPr/>
        </p:nvSpPr>
        <p:spPr>
          <a:xfrm rot="-1800000">
            <a:off x="195887" y="2190582"/>
            <a:ext cx="209862" cy="359764"/>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Curved Right Arrow 5"/>
          <p:cNvSpPr/>
          <p:nvPr/>
        </p:nvSpPr>
        <p:spPr>
          <a:xfrm rot="1800000" flipH="1">
            <a:off x="11545955" y="2190582"/>
            <a:ext cx="209862" cy="359764"/>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5091825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Personnel Reduction Summary</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08307016"/>
              </p:ext>
            </p:extLst>
          </p:nvPr>
        </p:nvGraphicFramePr>
        <p:xfrm>
          <a:off x="838200" y="2069392"/>
          <a:ext cx="10515600" cy="2199640"/>
        </p:xfrm>
        <a:graphic>
          <a:graphicData uri="http://schemas.openxmlformats.org/drawingml/2006/table">
            <a:tbl>
              <a:tblPr firstRow="1" bandRow="1">
                <a:tableStyleId>{5C22544A-7EE6-4342-B048-85BDC9FD1C3A}</a:tableStyleId>
              </a:tblPr>
              <a:tblGrid>
                <a:gridCol w="6511260">
                  <a:extLst>
                    <a:ext uri="{9D8B030D-6E8A-4147-A177-3AD203B41FA5}">
                      <a16:colId xmlns:a16="http://schemas.microsoft.com/office/drawing/2014/main" val="2617762327"/>
                    </a:ext>
                  </a:extLst>
                </a:gridCol>
                <a:gridCol w="2002170">
                  <a:extLst>
                    <a:ext uri="{9D8B030D-6E8A-4147-A177-3AD203B41FA5}">
                      <a16:colId xmlns:a16="http://schemas.microsoft.com/office/drawing/2014/main" val="2037908638"/>
                    </a:ext>
                  </a:extLst>
                </a:gridCol>
                <a:gridCol w="2002170">
                  <a:extLst>
                    <a:ext uri="{9D8B030D-6E8A-4147-A177-3AD203B41FA5}">
                      <a16:colId xmlns:a16="http://schemas.microsoft.com/office/drawing/2014/main" val="34420154"/>
                    </a:ext>
                  </a:extLst>
                </a:gridCol>
              </a:tblGrid>
              <a:tr h="370840">
                <a:tc>
                  <a:txBody>
                    <a:bodyPr/>
                    <a:lstStyle/>
                    <a:p>
                      <a:endParaRPr lang="en-US" sz="2400" dirty="0"/>
                    </a:p>
                  </a:txBody>
                  <a:tcPr/>
                </a:tc>
                <a:tc>
                  <a:txBody>
                    <a:bodyPr/>
                    <a:lstStyle/>
                    <a:p>
                      <a:pPr algn="ctr"/>
                      <a:r>
                        <a:rPr lang="en-US" sz="2400" dirty="0" smtClean="0"/>
                        <a:t>Amount</a:t>
                      </a:r>
                      <a:endParaRPr lang="en-US" sz="2400" dirty="0"/>
                    </a:p>
                  </a:txBody>
                  <a:tcPr/>
                </a:tc>
                <a:tc>
                  <a:txBody>
                    <a:bodyPr/>
                    <a:lstStyle/>
                    <a:p>
                      <a:pPr algn="ctr"/>
                      <a:r>
                        <a:rPr lang="en-US" sz="2400" dirty="0" smtClean="0"/>
                        <a:t>Running Total</a:t>
                      </a:r>
                      <a:endParaRPr lang="en-US" sz="2400" dirty="0"/>
                    </a:p>
                  </a:txBody>
                  <a:tcPr/>
                </a:tc>
                <a:extLst>
                  <a:ext uri="{0D108BD9-81ED-4DB2-BD59-A6C34878D82A}">
                    <a16:rowId xmlns:a16="http://schemas.microsoft.com/office/drawing/2014/main" val="218353238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smtClean="0"/>
                        <a:t>District-Wide/Administrative Reductions</a:t>
                      </a: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tab pos="2979738" algn="r"/>
                        </a:tabLst>
                        <a:defRPr/>
                      </a:pPr>
                      <a:r>
                        <a:rPr lang="en-US" sz="2400" dirty="0" smtClean="0"/>
                        <a:t>$360,000</a:t>
                      </a:r>
                      <a:endParaRPr lang="en-US" sz="2400" dirty="0" smtClean="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tab pos="2979738" algn="r"/>
                        </a:tabLst>
                        <a:defRPr/>
                      </a:pPr>
                      <a:r>
                        <a:rPr lang="en-US" sz="2400" dirty="0" smtClean="0">
                          <a:solidFill>
                            <a:srgbClr val="C55447"/>
                          </a:solidFill>
                        </a:rPr>
                        <a:t>	</a:t>
                      </a:r>
                      <a:r>
                        <a:rPr lang="en-US" sz="2400" dirty="0" smtClean="0">
                          <a:solidFill>
                            <a:srgbClr val="C55447"/>
                          </a:solidFill>
                        </a:rPr>
                        <a:t>[$480,019]</a:t>
                      </a:r>
                      <a:endParaRPr lang="en-US" sz="2400" dirty="0" smtClean="0">
                        <a:solidFill>
                          <a:srgbClr val="C55447"/>
                        </a:solidFill>
                      </a:endParaRPr>
                    </a:p>
                  </a:txBody>
                  <a:tcPr/>
                </a:tc>
                <a:extLst>
                  <a:ext uri="{0D108BD9-81ED-4DB2-BD59-A6C34878D82A}">
                    <a16:rowId xmlns:a16="http://schemas.microsoft.com/office/drawing/2014/main" val="339124378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smtClean="0"/>
                        <a:t>School-Based Reductions – Part I </a:t>
                      </a:r>
                      <a:endParaRPr lang="en-US" sz="1800" dirty="0" smtClean="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tab pos="2979738" algn="r"/>
                        </a:tabLst>
                        <a:defRPr/>
                      </a:pPr>
                      <a:r>
                        <a:rPr lang="en-US" sz="2400" dirty="0" smtClean="0"/>
                        <a:t>	$312,500</a:t>
                      </a:r>
                    </a:p>
                  </a:txBody>
                  <a:tcPr/>
                </a:tc>
                <a:tc>
                  <a:txBody>
                    <a:bodyPr/>
                    <a:lstStyle/>
                    <a:p>
                      <a:pPr algn="r"/>
                      <a:r>
                        <a:rPr lang="en-US" sz="2400" kern="1200" dirty="0" smtClean="0">
                          <a:solidFill>
                            <a:srgbClr val="C55447"/>
                          </a:solidFill>
                          <a:latin typeface="+mn-lt"/>
                          <a:ea typeface="+mn-ea"/>
                          <a:cs typeface="+mn-cs"/>
                        </a:rPr>
                        <a:t>[$167,519]</a:t>
                      </a:r>
                      <a:endParaRPr lang="en-US" sz="2400" kern="1200" dirty="0">
                        <a:solidFill>
                          <a:srgbClr val="C55447"/>
                        </a:solidFill>
                        <a:latin typeface="+mn-lt"/>
                        <a:ea typeface="+mn-ea"/>
                        <a:cs typeface="+mn-cs"/>
                      </a:endParaRPr>
                    </a:p>
                  </a:txBody>
                  <a:tcPr/>
                </a:tc>
                <a:extLst>
                  <a:ext uri="{0D108BD9-81ED-4DB2-BD59-A6C34878D82A}">
                    <a16:rowId xmlns:a16="http://schemas.microsoft.com/office/drawing/2014/main" val="158380549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smtClean="0"/>
                        <a:t>School-Based Reductions – Part II</a:t>
                      </a:r>
                    </a:p>
                  </a:txBody>
                  <a:tcPr/>
                </a:tc>
                <a:tc>
                  <a:txBody>
                    <a:bodyPr/>
                    <a:lstStyle/>
                    <a:p>
                      <a:pPr>
                        <a:tabLst>
                          <a:tab pos="2979738" algn="r"/>
                        </a:tabLst>
                      </a:pPr>
                      <a:r>
                        <a:rPr lang="en-US" sz="2400" dirty="0" smtClean="0"/>
                        <a:t>	$215,000</a:t>
                      </a:r>
                      <a:endParaRPr lang="en-US" sz="2400" dirty="0"/>
                    </a:p>
                  </a:txBody>
                  <a:tcPr/>
                </a:tc>
                <a:tc>
                  <a:txBody>
                    <a:bodyPr/>
                    <a:lstStyle/>
                    <a:p>
                      <a:pPr algn="r"/>
                      <a:r>
                        <a:rPr lang="en-US" sz="2400" kern="1200" dirty="0" smtClean="0">
                          <a:solidFill>
                            <a:schemeClr val="dk1"/>
                          </a:solidFill>
                          <a:latin typeface="+mn-lt"/>
                          <a:ea typeface="+mn-ea"/>
                          <a:cs typeface="+mn-cs"/>
                        </a:rPr>
                        <a:t>$47,481</a:t>
                      </a:r>
                      <a:endParaRPr lang="en-US" sz="2400" kern="1200" dirty="0">
                        <a:solidFill>
                          <a:schemeClr val="dk1"/>
                        </a:solidFill>
                        <a:latin typeface="+mn-lt"/>
                        <a:ea typeface="+mn-ea"/>
                        <a:cs typeface="+mn-cs"/>
                      </a:endParaRPr>
                    </a:p>
                  </a:txBody>
                  <a:tcPr/>
                </a:tc>
                <a:extLst>
                  <a:ext uri="{0D108BD9-81ED-4DB2-BD59-A6C34878D82A}">
                    <a16:rowId xmlns:a16="http://schemas.microsoft.com/office/drawing/2014/main" val="2878350456"/>
                  </a:ext>
                </a:extLst>
              </a:tr>
              <a:tr h="370840">
                <a:tc>
                  <a:txBody>
                    <a:bodyPr/>
                    <a:lstStyle/>
                    <a:p>
                      <a:endParaRPr lang="en-US" dirty="0"/>
                    </a:p>
                  </a:txBody>
                  <a:tcPr/>
                </a:tc>
                <a:tc>
                  <a:txBody>
                    <a:bodyPr/>
                    <a:lstStyle/>
                    <a:p>
                      <a:pPr algn="r"/>
                      <a:endParaRPr lang="en-US" dirty="0"/>
                    </a:p>
                  </a:txBody>
                  <a:tcPr/>
                </a:tc>
                <a:tc>
                  <a:txBody>
                    <a:bodyPr/>
                    <a:lstStyle/>
                    <a:p>
                      <a:endParaRPr lang="en-US" dirty="0"/>
                    </a:p>
                  </a:txBody>
                  <a:tcPr/>
                </a:tc>
                <a:extLst>
                  <a:ext uri="{0D108BD9-81ED-4DB2-BD59-A6C34878D82A}">
                    <a16:rowId xmlns:a16="http://schemas.microsoft.com/office/drawing/2014/main" val="3585101020"/>
                  </a:ext>
                </a:extLst>
              </a:tr>
            </a:tbl>
          </a:graphicData>
        </a:graphic>
      </p:graphicFrame>
      <p:sp>
        <p:nvSpPr>
          <p:cNvPr id="3" name="TextBox 2"/>
          <p:cNvSpPr txBox="1"/>
          <p:nvPr/>
        </p:nvSpPr>
        <p:spPr>
          <a:xfrm>
            <a:off x="838200" y="1616326"/>
            <a:ext cx="7214419" cy="738664"/>
          </a:xfrm>
          <a:prstGeom prst="rect">
            <a:avLst/>
          </a:prstGeom>
          <a:noFill/>
        </p:spPr>
        <p:txBody>
          <a:bodyPr wrap="square" rtlCol="0">
            <a:spAutoFit/>
          </a:bodyPr>
          <a:lstStyle/>
          <a:p>
            <a:r>
              <a:rPr lang="en-US" sz="2400" dirty="0"/>
              <a:t>Preliminary FY20 Budget </a:t>
            </a:r>
            <a:r>
              <a:rPr lang="en-US" sz="2400" dirty="0" smtClean="0"/>
              <a:t>Deficit </a:t>
            </a:r>
            <a:r>
              <a:rPr lang="en-US" sz="2400" dirty="0" smtClean="0">
                <a:solidFill>
                  <a:srgbClr val="C55447"/>
                </a:solidFill>
              </a:rPr>
              <a:t>[$840,019]</a:t>
            </a:r>
            <a:endParaRPr lang="en-US" sz="2400" dirty="0">
              <a:solidFill>
                <a:srgbClr val="C55447"/>
              </a:solidFill>
            </a:endParaRPr>
          </a:p>
          <a:p>
            <a:endParaRPr lang="en-US" dirty="0"/>
          </a:p>
        </p:txBody>
      </p:sp>
      <p:sp>
        <p:nvSpPr>
          <p:cNvPr id="5" name="TextBox 4"/>
          <p:cNvSpPr txBox="1"/>
          <p:nvPr/>
        </p:nvSpPr>
        <p:spPr>
          <a:xfrm>
            <a:off x="838200" y="4269032"/>
            <a:ext cx="10695039" cy="369332"/>
          </a:xfrm>
          <a:prstGeom prst="rect">
            <a:avLst/>
          </a:prstGeom>
          <a:noFill/>
        </p:spPr>
        <p:txBody>
          <a:bodyPr wrap="square" rtlCol="0">
            <a:spAutoFit/>
          </a:bodyPr>
          <a:lstStyle/>
          <a:p>
            <a:r>
              <a:rPr lang="en-US" dirty="0" smtClean="0"/>
              <a:t>*SEA/SESPA Negotiations are still in progress and will have an impact on our final FY20 Budget recommendation</a:t>
            </a:r>
            <a:endParaRPr lang="en-US" dirty="0"/>
          </a:p>
        </p:txBody>
      </p:sp>
    </p:spTree>
    <p:extLst>
      <p:ext uri="{BB962C8B-B14F-4D97-AF65-F5344CB8AC3E}">
        <p14:creationId xmlns:p14="http://schemas.microsoft.com/office/powerpoint/2010/main" val="233992034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957449264"/>
              </p:ext>
            </p:extLst>
          </p:nvPr>
        </p:nvGraphicFramePr>
        <p:xfrm>
          <a:off x="0" y="1410027"/>
          <a:ext cx="12192000" cy="1312014"/>
        </p:xfrm>
        <a:graphic>
          <a:graphicData uri="http://schemas.openxmlformats.org/drawingml/2006/table">
            <a:tbl>
              <a:tblPr firstRow="1" bandRow="1">
                <a:tableStyleId>{5C22544A-7EE6-4342-B048-85BDC9FD1C3A}</a:tableStyleId>
              </a:tblPr>
              <a:tblGrid>
                <a:gridCol w="2518349">
                  <a:extLst>
                    <a:ext uri="{9D8B030D-6E8A-4147-A177-3AD203B41FA5}">
                      <a16:colId xmlns:a16="http://schemas.microsoft.com/office/drawing/2014/main" val="3099024697"/>
                    </a:ext>
                  </a:extLst>
                </a:gridCol>
                <a:gridCol w="629586">
                  <a:extLst>
                    <a:ext uri="{9D8B030D-6E8A-4147-A177-3AD203B41FA5}">
                      <a16:colId xmlns:a16="http://schemas.microsoft.com/office/drawing/2014/main" val="3228709195"/>
                    </a:ext>
                  </a:extLst>
                </a:gridCol>
                <a:gridCol w="4393473">
                  <a:extLst>
                    <a:ext uri="{9D8B030D-6E8A-4147-A177-3AD203B41FA5}">
                      <a16:colId xmlns:a16="http://schemas.microsoft.com/office/drawing/2014/main" val="870285354"/>
                    </a:ext>
                  </a:extLst>
                </a:gridCol>
                <a:gridCol w="2986642">
                  <a:extLst>
                    <a:ext uri="{9D8B030D-6E8A-4147-A177-3AD203B41FA5}">
                      <a16:colId xmlns:a16="http://schemas.microsoft.com/office/drawing/2014/main" val="1336400460"/>
                    </a:ext>
                  </a:extLst>
                </a:gridCol>
                <a:gridCol w="1663950">
                  <a:extLst>
                    <a:ext uri="{9D8B030D-6E8A-4147-A177-3AD203B41FA5}">
                      <a16:colId xmlns:a16="http://schemas.microsoft.com/office/drawing/2014/main" val="3523249645"/>
                    </a:ext>
                  </a:extLst>
                </a:gridCol>
              </a:tblGrid>
              <a:tr h="397614">
                <a:tc>
                  <a:txBody>
                    <a:bodyPr/>
                    <a:lstStyle/>
                    <a:p>
                      <a:r>
                        <a:rPr lang="en-US" dirty="0" smtClean="0"/>
                        <a:t>Department/School</a:t>
                      </a:r>
                      <a:endParaRPr lang="en-US" dirty="0"/>
                    </a:p>
                  </a:txBody>
                  <a:tcPr/>
                </a:tc>
                <a:tc>
                  <a:txBody>
                    <a:bodyPr/>
                    <a:lstStyle/>
                    <a:p>
                      <a:r>
                        <a:rPr lang="en-US" dirty="0" smtClean="0"/>
                        <a:t>FTE</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Position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Type</a:t>
                      </a:r>
                      <a:r>
                        <a:rPr lang="en-US" baseline="0" dirty="0" smtClean="0"/>
                        <a:t> of Reduction</a:t>
                      </a:r>
                      <a:endParaRPr lang="en-US" dirty="0" smtClean="0"/>
                    </a:p>
                  </a:txBody>
                  <a:tcPr/>
                </a:tc>
                <a:tc>
                  <a:txBody>
                    <a:bodyPr/>
                    <a:lstStyle/>
                    <a:p>
                      <a:r>
                        <a:rPr lang="en-US" dirty="0" smtClean="0"/>
                        <a:t>Savings</a:t>
                      </a:r>
                      <a:endParaRPr lang="en-US" dirty="0"/>
                    </a:p>
                  </a:txBody>
                  <a:tcPr/>
                </a:tc>
                <a:extLst>
                  <a:ext uri="{0D108BD9-81ED-4DB2-BD59-A6C34878D82A}">
                    <a16:rowId xmlns:a16="http://schemas.microsoft.com/office/drawing/2014/main" val="2508682499"/>
                  </a:ext>
                </a:extLst>
              </a:tr>
              <a:tr h="397614">
                <a:tc>
                  <a:txBody>
                    <a:bodyPr/>
                    <a:lstStyle/>
                    <a:p>
                      <a:r>
                        <a:rPr lang="en-US" dirty="0" smtClean="0"/>
                        <a:t>Baranof Elementary</a:t>
                      </a:r>
                      <a:endParaRPr lang="en-US" dirty="0"/>
                    </a:p>
                  </a:txBody>
                  <a:tcPr/>
                </a:tc>
                <a:tc>
                  <a:txBody>
                    <a:bodyPr/>
                    <a:lstStyle/>
                    <a:p>
                      <a:r>
                        <a:rPr lang="en-US" dirty="0" smtClean="0"/>
                        <a:t>1</a:t>
                      </a:r>
                      <a:endParaRPr lang="en-US" dirty="0"/>
                    </a:p>
                  </a:txBody>
                  <a:tcPr/>
                </a:tc>
                <a:tc>
                  <a:txBody>
                    <a:bodyPr/>
                    <a:lstStyle/>
                    <a:p>
                      <a:r>
                        <a:rPr lang="en-US" dirty="0" smtClean="0"/>
                        <a:t>Reading Interventionist Position – Consolidate 3 remaining</a:t>
                      </a:r>
                      <a:r>
                        <a:rPr lang="en-US" baseline="0" dirty="0" smtClean="0"/>
                        <a:t> Interventionists for Baranof/Keet Gooshi Heen</a:t>
                      </a:r>
                      <a:endParaRPr lang="en-US" dirty="0"/>
                    </a:p>
                  </a:txBody>
                  <a:tcPr/>
                </a:tc>
                <a:tc>
                  <a:txBody>
                    <a:bodyPr/>
                    <a:lstStyle/>
                    <a:p>
                      <a:r>
                        <a:rPr lang="en-US" dirty="0" smtClean="0"/>
                        <a:t>Transfer to Vacant Kindergarten </a:t>
                      </a:r>
                      <a:r>
                        <a:rPr lang="en-US" baseline="0" dirty="0" smtClean="0"/>
                        <a:t>Position</a:t>
                      </a:r>
                      <a:endParaRPr lang="en-US" dirty="0"/>
                    </a:p>
                  </a:txBody>
                  <a:tcPr/>
                </a:tc>
                <a:tc>
                  <a:txBody>
                    <a:bodyPr/>
                    <a:lstStyle/>
                    <a:p>
                      <a:r>
                        <a:rPr lang="en-US" dirty="0" smtClean="0"/>
                        <a:t>$100,000</a:t>
                      </a:r>
                      <a:endParaRPr lang="en-US" dirty="0"/>
                    </a:p>
                  </a:txBody>
                  <a:tcPr/>
                </a:tc>
                <a:extLst>
                  <a:ext uri="{0D108BD9-81ED-4DB2-BD59-A6C34878D82A}">
                    <a16:rowId xmlns:a16="http://schemas.microsoft.com/office/drawing/2014/main" val="3856468056"/>
                  </a:ext>
                </a:extLst>
              </a:tr>
            </a:tbl>
          </a:graphicData>
        </a:graphic>
      </p:graphicFrame>
      <p:sp>
        <p:nvSpPr>
          <p:cNvPr id="5" name="Title 1"/>
          <p:cNvSpPr>
            <a:spLocks noGrp="1"/>
          </p:cNvSpPr>
          <p:nvPr>
            <p:ph type="title"/>
          </p:nvPr>
        </p:nvSpPr>
        <p:spPr>
          <a:xfrm>
            <a:off x="838200" y="365125"/>
            <a:ext cx="10515600" cy="1325563"/>
          </a:xfrm>
        </p:spPr>
        <p:txBody>
          <a:bodyPr/>
          <a:lstStyle/>
          <a:p>
            <a:r>
              <a:rPr lang="en-US" dirty="0" smtClean="0"/>
              <a:t>School-Based Reductions – Part III</a:t>
            </a:r>
            <a:endParaRPr lang="en-US" dirty="0"/>
          </a:p>
        </p:txBody>
      </p:sp>
      <p:sp>
        <p:nvSpPr>
          <p:cNvPr id="3" name="TextBox 2"/>
          <p:cNvSpPr txBox="1"/>
          <p:nvPr/>
        </p:nvSpPr>
        <p:spPr>
          <a:xfrm>
            <a:off x="838200" y="2722607"/>
            <a:ext cx="10515599" cy="1754326"/>
          </a:xfrm>
          <a:prstGeom prst="rect">
            <a:avLst/>
          </a:prstGeom>
          <a:noFill/>
        </p:spPr>
        <p:txBody>
          <a:bodyPr wrap="square" rtlCol="0">
            <a:spAutoFit/>
          </a:bodyPr>
          <a:lstStyle/>
          <a:p>
            <a:r>
              <a:rPr lang="en-US" b="1" dirty="0" smtClean="0"/>
              <a:t>Rationale: </a:t>
            </a:r>
          </a:p>
          <a:p>
            <a:pPr marL="285750" indent="-285750">
              <a:buFont typeface="Arial" panose="020B0604020202020204" pitchFamily="34" charset="0"/>
              <a:buChar char="•"/>
            </a:pPr>
            <a:r>
              <a:rPr lang="en-US" u="sng" dirty="0" smtClean="0"/>
              <a:t>Baranof Reading Interventionist Position</a:t>
            </a:r>
            <a:r>
              <a:rPr lang="en-US" dirty="0" smtClean="0"/>
              <a:t>: Our work to increase Tier I and Tier II reading intervention provided in the classroom by the student’s primary teacher has reduced the need for Tier III reading intervention services that are provided outside of the classroom by a trained specialist, and the 3 remaining Reading Interventionists can provide services between the 2 elementary schools, thus minimizing the impact of the reduction at Baranof</a:t>
            </a:r>
          </a:p>
        </p:txBody>
      </p:sp>
    </p:spTree>
    <p:extLst>
      <p:ext uri="{BB962C8B-B14F-4D97-AF65-F5344CB8AC3E}">
        <p14:creationId xmlns:p14="http://schemas.microsoft.com/office/powerpoint/2010/main" val="125628585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Personnel Reduction Summary</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955925786"/>
              </p:ext>
            </p:extLst>
          </p:nvPr>
        </p:nvGraphicFramePr>
        <p:xfrm>
          <a:off x="838200" y="2069392"/>
          <a:ext cx="10515600" cy="2286000"/>
        </p:xfrm>
        <a:graphic>
          <a:graphicData uri="http://schemas.openxmlformats.org/drawingml/2006/table">
            <a:tbl>
              <a:tblPr firstRow="1" bandRow="1">
                <a:tableStyleId>{5C22544A-7EE6-4342-B048-85BDC9FD1C3A}</a:tableStyleId>
              </a:tblPr>
              <a:tblGrid>
                <a:gridCol w="6511260">
                  <a:extLst>
                    <a:ext uri="{9D8B030D-6E8A-4147-A177-3AD203B41FA5}">
                      <a16:colId xmlns:a16="http://schemas.microsoft.com/office/drawing/2014/main" val="2617762327"/>
                    </a:ext>
                  </a:extLst>
                </a:gridCol>
                <a:gridCol w="2002170">
                  <a:extLst>
                    <a:ext uri="{9D8B030D-6E8A-4147-A177-3AD203B41FA5}">
                      <a16:colId xmlns:a16="http://schemas.microsoft.com/office/drawing/2014/main" val="2037908638"/>
                    </a:ext>
                  </a:extLst>
                </a:gridCol>
                <a:gridCol w="2002170">
                  <a:extLst>
                    <a:ext uri="{9D8B030D-6E8A-4147-A177-3AD203B41FA5}">
                      <a16:colId xmlns:a16="http://schemas.microsoft.com/office/drawing/2014/main" val="34420154"/>
                    </a:ext>
                  </a:extLst>
                </a:gridCol>
              </a:tblGrid>
              <a:tr h="370840">
                <a:tc>
                  <a:txBody>
                    <a:bodyPr/>
                    <a:lstStyle/>
                    <a:p>
                      <a:endParaRPr lang="en-US" sz="2400" dirty="0"/>
                    </a:p>
                  </a:txBody>
                  <a:tcPr/>
                </a:tc>
                <a:tc>
                  <a:txBody>
                    <a:bodyPr/>
                    <a:lstStyle/>
                    <a:p>
                      <a:pPr algn="ctr"/>
                      <a:r>
                        <a:rPr lang="en-US" sz="2400" dirty="0" smtClean="0"/>
                        <a:t>Amount</a:t>
                      </a:r>
                      <a:endParaRPr lang="en-US" sz="2400" dirty="0"/>
                    </a:p>
                  </a:txBody>
                  <a:tcPr/>
                </a:tc>
                <a:tc>
                  <a:txBody>
                    <a:bodyPr/>
                    <a:lstStyle/>
                    <a:p>
                      <a:pPr algn="ctr"/>
                      <a:r>
                        <a:rPr lang="en-US" sz="2400" dirty="0" smtClean="0"/>
                        <a:t>Running Total</a:t>
                      </a:r>
                      <a:endParaRPr lang="en-US" sz="2400" dirty="0"/>
                    </a:p>
                  </a:txBody>
                  <a:tcPr/>
                </a:tc>
                <a:extLst>
                  <a:ext uri="{0D108BD9-81ED-4DB2-BD59-A6C34878D82A}">
                    <a16:rowId xmlns:a16="http://schemas.microsoft.com/office/drawing/2014/main" val="218353238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smtClean="0"/>
                        <a:t>District-Wide/Administrative Reductions</a:t>
                      </a: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tab pos="2979738" algn="r"/>
                        </a:tabLst>
                        <a:defRPr/>
                      </a:pPr>
                      <a:r>
                        <a:rPr lang="en-US" sz="2400" dirty="0" smtClean="0"/>
                        <a:t>$360,000</a:t>
                      </a:r>
                      <a:endParaRPr lang="en-US" sz="2400" dirty="0" smtClean="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tab pos="2979738" algn="r"/>
                        </a:tabLst>
                        <a:defRPr/>
                      </a:pPr>
                      <a:r>
                        <a:rPr lang="en-US" sz="2400" dirty="0" smtClean="0"/>
                        <a:t>	</a:t>
                      </a:r>
                      <a:r>
                        <a:rPr lang="en-US" sz="2400" dirty="0" smtClean="0">
                          <a:solidFill>
                            <a:srgbClr val="C55447"/>
                          </a:solidFill>
                        </a:rPr>
                        <a:t>[$480,019]</a:t>
                      </a:r>
                    </a:p>
                  </a:txBody>
                  <a:tcPr/>
                </a:tc>
                <a:extLst>
                  <a:ext uri="{0D108BD9-81ED-4DB2-BD59-A6C34878D82A}">
                    <a16:rowId xmlns:a16="http://schemas.microsoft.com/office/drawing/2014/main" val="339124378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smtClean="0"/>
                        <a:t>School-Based Reductions – Part I </a:t>
                      </a:r>
                      <a:endParaRPr lang="en-US" sz="1800" dirty="0" smtClean="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tab pos="2979738" algn="r"/>
                        </a:tabLst>
                        <a:defRPr/>
                      </a:pPr>
                      <a:r>
                        <a:rPr lang="en-US" sz="2400" dirty="0" smtClean="0"/>
                        <a:t>	$312,500</a:t>
                      </a:r>
                    </a:p>
                  </a:txBody>
                  <a:tcPr/>
                </a:tc>
                <a:tc>
                  <a:txBody>
                    <a:bodyPr/>
                    <a:lstStyle/>
                    <a:p>
                      <a:pPr algn="r"/>
                      <a:r>
                        <a:rPr lang="en-US" sz="2400" kern="1200" dirty="0" smtClean="0">
                          <a:solidFill>
                            <a:srgbClr val="C55447"/>
                          </a:solidFill>
                          <a:latin typeface="+mn-lt"/>
                          <a:ea typeface="+mn-ea"/>
                          <a:cs typeface="+mn-cs"/>
                        </a:rPr>
                        <a:t>[$167,519]</a:t>
                      </a:r>
                      <a:endParaRPr lang="en-US" sz="2400" kern="1200" dirty="0">
                        <a:solidFill>
                          <a:srgbClr val="C55447"/>
                        </a:solidFill>
                        <a:latin typeface="+mn-lt"/>
                        <a:ea typeface="+mn-ea"/>
                        <a:cs typeface="+mn-cs"/>
                      </a:endParaRPr>
                    </a:p>
                  </a:txBody>
                  <a:tcPr/>
                </a:tc>
                <a:extLst>
                  <a:ext uri="{0D108BD9-81ED-4DB2-BD59-A6C34878D82A}">
                    <a16:rowId xmlns:a16="http://schemas.microsoft.com/office/drawing/2014/main" val="158380549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smtClean="0"/>
                        <a:t>School-Based Reductions – Part II</a:t>
                      </a:r>
                    </a:p>
                  </a:txBody>
                  <a:tcPr/>
                </a:tc>
                <a:tc>
                  <a:txBody>
                    <a:bodyPr/>
                    <a:lstStyle/>
                    <a:p>
                      <a:pPr>
                        <a:tabLst>
                          <a:tab pos="2979738" algn="r"/>
                        </a:tabLst>
                      </a:pPr>
                      <a:r>
                        <a:rPr lang="en-US" sz="2400" dirty="0" smtClean="0"/>
                        <a:t>	$215,000</a:t>
                      </a:r>
                      <a:endParaRPr lang="en-US" sz="2400" dirty="0"/>
                    </a:p>
                  </a:txBody>
                  <a:tcPr/>
                </a:tc>
                <a:tc>
                  <a:txBody>
                    <a:bodyPr/>
                    <a:lstStyle/>
                    <a:p>
                      <a:pPr algn="r"/>
                      <a:r>
                        <a:rPr lang="en-US" sz="2400" kern="1200" dirty="0" smtClean="0">
                          <a:solidFill>
                            <a:schemeClr val="dk1"/>
                          </a:solidFill>
                          <a:latin typeface="+mn-lt"/>
                          <a:ea typeface="+mn-ea"/>
                          <a:cs typeface="+mn-cs"/>
                        </a:rPr>
                        <a:t>$47,481</a:t>
                      </a:r>
                      <a:endParaRPr lang="en-US" sz="2400" kern="1200" dirty="0">
                        <a:solidFill>
                          <a:schemeClr val="dk1"/>
                        </a:solidFill>
                        <a:latin typeface="+mn-lt"/>
                        <a:ea typeface="+mn-ea"/>
                        <a:cs typeface="+mn-cs"/>
                      </a:endParaRPr>
                    </a:p>
                  </a:txBody>
                  <a:tcPr/>
                </a:tc>
                <a:extLst>
                  <a:ext uri="{0D108BD9-81ED-4DB2-BD59-A6C34878D82A}">
                    <a16:rowId xmlns:a16="http://schemas.microsoft.com/office/drawing/2014/main" val="287835045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smtClean="0"/>
                        <a:t>School-Based Reductions – Part III</a:t>
                      </a:r>
                    </a:p>
                  </a:txBody>
                  <a:tcPr/>
                </a:tc>
                <a:tc>
                  <a:txBody>
                    <a:bodyPr/>
                    <a:lstStyle/>
                    <a:p>
                      <a:pPr>
                        <a:tabLst>
                          <a:tab pos="2979738" algn="r"/>
                        </a:tabLst>
                      </a:pPr>
                      <a:r>
                        <a:rPr lang="en-US" sz="2400" dirty="0" smtClean="0"/>
                        <a:t>	$100,000</a:t>
                      </a:r>
                      <a:endParaRPr lang="en-US" sz="2400" dirty="0"/>
                    </a:p>
                  </a:txBody>
                  <a:tcPr/>
                </a:tc>
                <a:tc>
                  <a:txBody>
                    <a:bodyPr/>
                    <a:lstStyle/>
                    <a:p>
                      <a:pPr algn="r"/>
                      <a:r>
                        <a:rPr lang="en-US" sz="2400" kern="1200" dirty="0" smtClean="0">
                          <a:solidFill>
                            <a:schemeClr val="dk1"/>
                          </a:solidFill>
                          <a:latin typeface="+mn-lt"/>
                          <a:ea typeface="+mn-ea"/>
                          <a:cs typeface="+mn-cs"/>
                        </a:rPr>
                        <a:t>$147,481</a:t>
                      </a:r>
                      <a:endParaRPr lang="en-US" sz="2400" kern="1200" dirty="0">
                        <a:solidFill>
                          <a:schemeClr val="dk1"/>
                        </a:solidFill>
                        <a:latin typeface="+mn-lt"/>
                        <a:ea typeface="+mn-ea"/>
                        <a:cs typeface="+mn-cs"/>
                      </a:endParaRPr>
                    </a:p>
                  </a:txBody>
                  <a:tcPr/>
                </a:tc>
                <a:extLst>
                  <a:ext uri="{0D108BD9-81ED-4DB2-BD59-A6C34878D82A}">
                    <a16:rowId xmlns:a16="http://schemas.microsoft.com/office/drawing/2014/main" val="3585101020"/>
                  </a:ext>
                </a:extLst>
              </a:tr>
            </a:tbl>
          </a:graphicData>
        </a:graphic>
      </p:graphicFrame>
      <p:sp>
        <p:nvSpPr>
          <p:cNvPr id="3" name="TextBox 2"/>
          <p:cNvSpPr txBox="1"/>
          <p:nvPr/>
        </p:nvSpPr>
        <p:spPr>
          <a:xfrm>
            <a:off x="838200" y="1616326"/>
            <a:ext cx="7214419" cy="738664"/>
          </a:xfrm>
          <a:prstGeom prst="rect">
            <a:avLst/>
          </a:prstGeom>
          <a:noFill/>
        </p:spPr>
        <p:txBody>
          <a:bodyPr wrap="square" rtlCol="0">
            <a:spAutoFit/>
          </a:bodyPr>
          <a:lstStyle/>
          <a:p>
            <a:r>
              <a:rPr lang="en-US" sz="2400" dirty="0"/>
              <a:t>Preliminary FY20 Budget </a:t>
            </a:r>
            <a:r>
              <a:rPr lang="en-US" sz="2400" dirty="0" smtClean="0"/>
              <a:t>Deficit </a:t>
            </a:r>
            <a:r>
              <a:rPr lang="en-US" sz="2400" dirty="0" smtClean="0">
                <a:solidFill>
                  <a:srgbClr val="C55447"/>
                </a:solidFill>
              </a:rPr>
              <a:t>[$840,019]</a:t>
            </a:r>
            <a:endParaRPr lang="en-US" sz="2400" dirty="0">
              <a:solidFill>
                <a:srgbClr val="C55447"/>
              </a:solidFill>
            </a:endParaRPr>
          </a:p>
          <a:p>
            <a:endParaRPr lang="en-US" dirty="0"/>
          </a:p>
        </p:txBody>
      </p:sp>
      <p:sp>
        <p:nvSpPr>
          <p:cNvPr id="5" name="TextBox 4"/>
          <p:cNvSpPr txBox="1"/>
          <p:nvPr/>
        </p:nvSpPr>
        <p:spPr>
          <a:xfrm>
            <a:off x="838200" y="4355392"/>
            <a:ext cx="10695039" cy="369332"/>
          </a:xfrm>
          <a:prstGeom prst="rect">
            <a:avLst/>
          </a:prstGeom>
          <a:noFill/>
        </p:spPr>
        <p:txBody>
          <a:bodyPr wrap="square" rtlCol="0">
            <a:spAutoFit/>
          </a:bodyPr>
          <a:lstStyle/>
          <a:p>
            <a:r>
              <a:rPr lang="en-US" dirty="0" smtClean="0"/>
              <a:t>*SEA/SESPA Negotiations are still in progress and will have an impact on our final FY20 Budget recommendation</a:t>
            </a:r>
            <a:endParaRPr lang="en-US" dirty="0"/>
          </a:p>
        </p:txBody>
      </p:sp>
    </p:spTree>
    <p:extLst>
      <p:ext uri="{BB962C8B-B14F-4D97-AF65-F5344CB8AC3E}">
        <p14:creationId xmlns:p14="http://schemas.microsoft.com/office/powerpoint/2010/main" val="12623237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Impact by Location</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014049794"/>
              </p:ext>
            </p:extLst>
          </p:nvPr>
        </p:nvGraphicFramePr>
        <p:xfrm>
          <a:off x="838200" y="1407697"/>
          <a:ext cx="10515601" cy="4128780"/>
        </p:xfrm>
        <a:graphic>
          <a:graphicData uri="http://schemas.openxmlformats.org/drawingml/2006/table">
            <a:tbl>
              <a:tblPr firstRow="1" bandRow="1">
                <a:tableStyleId>{5C22544A-7EE6-4342-B048-85BDC9FD1C3A}</a:tableStyleId>
              </a:tblPr>
              <a:tblGrid>
                <a:gridCol w="1949970">
                  <a:extLst>
                    <a:ext uri="{9D8B030D-6E8A-4147-A177-3AD203B41FA5}">
                      <a16:colId xmlns:a16="http://schemas.microsoft.com/office/drawing/2014/main" val="3062997238"/>
                    </a:ext>
                  </a:extLst>
                </a:gridCol>
                <a:gridCol w="734519">
                  <a:extLst>
                    <a:ext uri="{9D8B030D-6E8A-4147-A177-3AD203B41FA5}">
                      <a16:colId xmlns:a16="http://schemas.microsoft.com/office/drawing/2014/main" val="567925781"/>
                    </a:ext>
                  </a:extLst>
                </a:gridCol>
                <a:gridCol w="6222890">
                  <a:extLst>
                    <a:ext uri="{9D8B030D-6E8A-4147-A177-3AD203B41FA5}">
                      <a16:colId xmlns:a16="http://schemas.microsoft.com/office/drawing/2014/main" val="1887507022"/>
                    </a:ext>
                  </a:extLst>
                </a:gridCol>
                <a:gridCol w="1608222">
                  <a:extLst>
                    <a:ext uri="{9D8B030D-6E8A-4147-A177-3AD203B41FA5}">
                      <a16:colId xmlns:a16="http://schemas.microsoft.com/office/drawing/2014/main" val="4133569628"/>
                    </a:ext>
                  </a:extLst>
                </a:gridCol>
              </a:tblGrid>
              <a:tr h="360945">
                <a:tc>
                  <a:txBody>
                    <a:bodyPr/>
                    <a:lstStyle/>
                    <a:p>
                      <a:endParaRPr lang="en-US" sz="1800" dirty="0"/>
                    </a:p>
                  </a:txBody>
                  <a:tcPr/>
                </a:tc>
                <a:tc>
                  <a:txBody>
                    <a:bodyPr/>
                    <a:lstStyle/>
                    <a:p>
                      <a:pPr algn="ctr"/>
                      <a:r>
                        <a:rPr lang="en-US" sz="1800" dirty="0" smtClean="0"/>
                        <a:t>FTE</a:t>
                      </a:r>
                      <a:endParaRPr lang="en-US" sz="18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smtClean="0"/>
                        <a:t>Position(s)-</a:t>
                      </a:r>
                      <a:r>
                        <a:rPr lang="en-US" sz="1800" baseline="0" dirty="0" smtClean="0"/>
                        <a:t> </a:t>
                      </a:r>
                      <a:r>
                        <a:rPr lang="en-US" sz="1800" dirty="0" smtClean="0"/>
                        <a:t>Enrollment + Reductions</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smtClean="0"/>
                        <a:t>Value</a:t>
                      </a:r>
                    </a:p>
                  </a:txBody>
                  <a:tcPr/>
                </a:tc>
                <a:extLst>
                  <a:ext uri="{0D108BD9-81ED-4DB2-BD59-A6C34878D82A}">
                    <a16:rowId xmlns:a16="http://schemas.microsoft.com/office/drawing/2014/main" val="1667097539"/>
                  </a:ext>
                </a:extLst>
              </a:tr>
              <a:tr h="413810">
                <a:tc>
                  <a:txBody>
                    <a:bodyPr/>
                    <a:lstStyle/>
                    <a:p>
                      <a:r>
                        <a:rPr lang="en-US" sz="1800" dirty="0" smtClean="0"/>
                        <a:t>District-Wide</a:t>
                      </a:r>
                      <a:endParaRPr lang="en-US" sz="18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smtClean="0"/>
                        <a:t>2</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smtClean="0"/>
                        <a:t>1 Sec.</a:t>
                      </a:r>
                      <a:r>
                        <a:rPr lang="en-US" sz="1800" baseline="0" dirty="0" smtClean="0"/>
                        <a:t> Learning Support Coord. Position, 1 IT Technician Position</a:t>
                      </a:r>
                      <a:endParaRPr lang="en-US" sz="1800" dirty="0" smtClean="0"/>
                    </a:p>
                  </a:txBody>
                  <a:tcPr/>
                </a:tc>
                <a:tc>
                  <a:txBody>
                    <a:bodyPr/>
                    <a:lstStyle/>
                    <a:p>
                      <a:pPr algn="r"/>
                      <a:r>
                        <a:rPr lang="en-US" sz="1800" dirty="0" smtClean="0"/>
                        <a:t>$190,000</a:t>
                      </a:r>
                      <a:endParaRPr lang="en-US" sz="1800" dirty="0"/>
                    </a:p>
                  </a:txBody>
                  <a:tcPr/>
                </a:tc>
                <a:extLst>
                  <a:ext uri="{0D108BD9-81ED-4DB2-BD59-A6C34878D82A}">
                    <a16:rowId xmlns:a16="http://schemas.microsoft.com/office/drawing/2014/main" val="3128324054"/>
                  </a:ext>
                </a:extLst>
              </a:tr>
              <a:tr h="413810">
                <a:tc>
                  <a:txBody>
                    <a:bodyPr/>
                    <a:lstStyle/>
                    <a:p>
                      <a:r>
                        <a:rPr lang="en-US" sz="1800" dirty="0" smtClean="0"/>
                        <a:t>Baranof</a:t>
                      </a:r>
                      <a:endParaRPr lang="en-US" sz="1800" dirty="0"/>
                    </a:p>
                  </a:txBody>
                  <a:tcPr/>
                </a:tc>
                <a:tc>
                  <a:txBody>
                    <a:bodyPr/>
                    <a:lstStyle/>
                    <a:p>
                      <a:pPr algn="ctr"/>
                      <a:r>
                        <a:rPr lang="en-US" sz="1800" dirty="0" smtClean="0"/>
                        <a:t>2</a:t>
                      </a:r>
                      <a:endParaRPr lang="en-US" sz="1800" dirty="0"/>
                    </a:p>
                  </a:txBody>
                  <a:tcPr/>
                </a:tc>
                <a:tc>
                  <a:txBody>
                    <a:bodyPr/>
                    <a:lstStyle/>
                    <a:p>
                      <a:r>
                        <a:rPr lang="en-US" sz="1800" dirty="0" smtClean="0"/>
                        <a:t>1 1</a:t>
                      </a:r>
                      <a:r>
                        <a:rPr lang="en-US" sz="1800" baseline="30000" dirty="0" smtClean="0"/>
                        <a:t>st</a:t>
                      </a:r>
                      <a:r>
                        <a:rPr lang="en-US" sz="1800" dirty="0" smtClean="0"/>
                        <a:t> Grade Teacher Position, 1 Reading Interventionist Position</a:t>
                      </a:r>
                      <a:endParaRPr lang="en-US" sz="1800" dirty="0"/>
                    </a:p>
                  </a:txBody>
                  <a:tcPr/>
                </a:tc>
                <a:tc>
                  <a:txBody>
                    <a:bodyPr/>
                    <a:lstStyle/>
                    <a:p>
                      <a:pPr algn="r"/>
                      <a:r>
                        <a:rPr lang="en-US" sz="1800" dirty="0" smtClean="0"/>
                        <a:t>$200,000</a:t>
                      </a:r>
                      <a:endParaRPr lang="en-US" sz="1800" dirty="0"/>
                    </a:p>
                  </a:txBody>
                  <a:tcPr/>
                </a:tc>
                <a:extLst>
                  <a:ext uri="{0D108BD9-81ED-4DB2-BD59-A6C34878D82A}">
                    <a16:rowId xmlns:a16="http://schemas.microsoft.com/office/drawing/2014/main" val="1081017957"/>
                  </a:ext>
                </a:extLst>
              </a:tr>
              <a:tr h="413810">
                <a:tc>
                  <a:txBody>
                    <a:bodyPr/>
                    <a:lstStyle/>
                    <a:p>
                      <a:r>
                        <a:rPr lang="en-US" sz="1800" dirty="0" smtClean="0"/>
                        <a:t>Keet</a:t>
                      </a:r>
                      <a:r>
                        <a:rPr lang="en-US" sz="1800" baseline="0" dirty="0" smtClean="0"/>
                        <a:t> Gooshi Heen</a:t>
                      </a:r>
                      <a:endParaRPr lang="en-US" sz="1800" dirty="0"/>
                    </a:p>
                  </a:txBody>
                  <a:tcPr/>
                </a:tc>
                <a:tc>
                  <a:txBody>
                    <a:bodyPr/>
                    <a:lstStyle/>
                    <a:p>
                      <a:pPr algn="ctr"/>
                      <a:r>
                        <a:rPr lang="en-US" sz="1800" dirty="0" smtClean="0"/>
                        <a:t>2</a:t>
                      </a:r>
                      <a:endParaRPr lang="en-US" sz="1800" dirty="0"/>
                    </a:p>
                  </a:txBody>
                  <a:tcPr/>
                </a:tc>
                <a:tc>
                  <a:txBody>
                    <a:bodyPr/>
                    <a:lstStyle/>
                    <a:p>
                      <a:r>
                        <a:rPr lang="en-US" sz="1800" dirty="0" smtClean="0"/>
                        <a:t>2 2</a:t>
                      </a:r>
                      <a:r>
                        <a:rPr lang="en-US" sz="1800" baseline="30000" dirty="0" smtClean="0"/>
                        <a:t>nd</a:t>
                      </a:r>
                      <a:r>
                        <a:rPr lang="en-US" sz="1800" dirty="0" smtClean="0"/>
                        <a:t>-5</a:t>
                      </a:r>
                      <a:r>
                        <a:rPr lang="en-US" sz="1800" baseline="30000" dirty="0" smtClean="0"/>
                        <a:t>th</a:t>
                      </a:r>
                      <a:r>
                        <a:rPr lang="en-US" sz="1800" dirty="0" smtClean="0"/>
                        <a:t> Grade Teacher</a:t>
                      </a:r>
                      <a:r>
                        <a:rPr lang="en-US" sz="1800" baseline="0" dirty="0" smtClean="0"/>
                        <a:t> Positions</a:t>
                      </a:r>
                      <a:endParaRPr lang="en-US" sz="1800" dirty="0"/>
                    </a:p>
                  </a:txBody>
                  <a:tcPr/>
                </a:tc>
                <a:tc>
                  <a:txBody>
                    <a:bodyPr/>
                    <a:lstStyle/>
                    <a:p>
                      <a:pPr algn="r"/>
                      <a:r>
                        <a:rPr lang="en-US" sz="1800" dirty="0" smtClean="0"/>
                        <a:t>$200,000</a:t>
                      </a:r>
                      <a:endParaRPr lang="en-US" sz="1800" dirty="0"/>
                    </a:p>
                  </a:txBody>
                  <a:tcPr/>
                </a:tc>
                <a:extLst>
                  <a:ext uri="{0D108BD9-81ED-4DB2-BD59-A6C34878D82A}">
                    <a16:rowId xmlns:a16="http://schemas.microsoft.com/office/drawing/2014/main" val="823107920"/>
                  </a:ext>
                </a:extLst>
              </a:tr>
              <a:tr h="413810">
                <a:tc>
                  <a:txBody>
                    <a:bodyPr/>
                    <a:lstStyle/>
                    <a:p>
                      <a:r>
                        <a:rPr lang="en-US" sz="1800" dirty="0" smtClean="0"/>
                        <a:t>Blatchley</a:t>
                      </a:r>
                      <a:endParaRPr lang="en-US" sz="1800" dirty="0"/>
                    </a:p>
                  </a:txBody>
                  <a:tcPr/>
                </a:tc>
                <a:tc>
                  <a:txBody>
                    <a:bodyPr/>
                    <a:lstStyle/>
                    <a:p>
                      <a:pPr algn="ctr"/>
                      <a:r>
                        <a:rPr lang="en-US" sz="1800" dirty="0" smtClean="0"/>
                        <a:t>2 </a:t>
                      </a:r>
                      <a:endParaRPr lang="en-US" sz="1800" dirty="0"/>
                    </a:p>
                  </a:txBody>
                  <a:tcPr/>
                </a:tc>
                <a:tc>
                  <a:txBody>
                    <a:bodyPr/>
                    <a:lstStyle/>
                    <a:p>
                      <a:r>
                        <a:rPr lang="en-US" sz="1800" dirty="0" smtClean="0"/>
                        <a:t>.5 Asst. Principal Position, .5 Tech Teacher Position, .5 Secretary Position, .5 Art Teacher Position</a:t>
                      </a:r>
                      <a:endParaRPr lang="en-US" sz="1800" dirty="0"/>
                    </a:p>
                  </a:txBody>
                  <a:tcPr/>
                </a:tc>
                <a:tc>
                  <a:txBody>
                    <a:bodyPr/>
                    <a:lstStyle/>
                    <a:p>
                      <a:pPr algn="r"/>
                      <a:r>
                        <a:rPr lang="en-US" sz="1800" dirty="0" smtClean="0"/>
                        <a:t>$202,500</a:t>
                      </a:r>
                      <a:endParaRPr lang="en-US" sz="1800" dirty="0"/>
                    </a:p>
                  </a:txBody>
                  <a:tcPr/>
                </a:tc>
                <a:extLst>
                  <a:ext uri="{0D108BD9-81ED-4DB2-BD59-A6C34878D82A}">
                    <a16:rowId xmlns:a16="http://schemas.microsoft.com/office/drawing/2014/main" val="3467255467"/>
                  </a:ext>
                </a:extLst>
              </a:tr>
              <a:tr h="413810">
                <a:tc>
                  <a:txBody>
                    <a:bodyPr/>
                    <a:lstStyle/>
                    <a:p>
                      <a:r>
                        <a:rPr lang="en-US" sz="1800" dirty="0" smtClean="0"/>
                        <a:t>Sitka High School</a:t>
                      </a:r>
                      <a:endParaRPr lang="en-US" sz="1800" dirty="0"/>
                    </a:p>
                  </a:txBody>
                  <a:tcPr/>
                </a:tc>
                <a:tc>
                  <a:txBody>
                    <a:bodyPr/>
                    <a:lstStyle/>
                    <a:p>
                      <a:pPr algn="ctr"/>
                      <a:r>
                        <a:rPr lang="en-US" sz="1800" dirty="0" smtClean="0"/>
                        <a:t>5.5</a:t>
                      </a:r>
                      <a:endParaRPr lang="en-US" sz="1800" dirty="0"/>
                    </a:p>
                  </a:txBody>
                  <a:tcPr/>
                </a:tc>
                <a:tc>
                  <a:txBody>
                    <a:bodyPr/>
                    <a:lstStyle/>
                    <a:p>
                      <a:r>
                        <a:rPr lang="en-US" sz="1800" dirty="0" smtClean="0"/>
                        <a:t>3</a:t>
                      </a:r>
                      <a:r>
                        <a:rPr lang="en-US" sz="1800" baseline="0" dirty="0" smtClean="0"/>
                        <a:t> Para Positions, .5-1 Secretary Position, .5 Tech Teacher Position, 1 Counselor Position</a:t>
                      </a:r>
                      <a:endParaRPr lang="en-US" sz="1800" dirty="0"/>
                    </a:p>
                  </a:txBody>
                  <a:tcPr/>
                </a:tc>
                <a:tc>
                  <a:txBody>
                    <a:bodyPr/>
                    <a:lstStyle/>
                    <a:p>
                      <a:pPr algn="r"/>
                      <a:r>
                        <a:rPr lang="en-US" sz="1800" dirty="0" smtClean="0"/>
                        <a:t>$395,000</a:t>
                      </a:r>
                      <a:endParaRPr lang="en-US" sz="1800" dirty="0"/>
                    </a:p>
                  </a:txBody>
                  <a:tcPr/>
                </a:tc>
                <a:extLst>
                  <a:ext uri="{0D108BD9-81ED-4DB2-BD59-A6C34878D82A}">
                    <a16:rowId xmlns:a16="http://schemas.microsoft.com/office/drawing/2014/main" val="3645688155"/>
                  </a:ext>
                </a:extLst>
              </a:tr>
              <a:tr h="413810">
                <a:tc>
                  <a:txBody>
                    <a:bodyPr/>
                    <a:lstStyle/>
                    <a:p>
                      <a:r>
                        <a:rPr lang="en-US" sz="1800" dirty="0" smtClean="0"/>
                        <a:t>Pacific High School</a:t>
                      </a:r>
                      <a:endParaRPr lang="en-US" sz="1800" dirty="0"/>
                    </a:p>
                  </a:txBody>
                  <a:tcPr/>
                </a:tc>
                <a:tc>
                  <a:txBody>
                    <a:bodyPr/>
                    <a:lstStyle/>
                    <a:p>
                      <a:pPr algn="ctr"/>
                      <a:r>
                        <a:rPr lang="en-US" sz="1800" dirty="0" smtClean="0"/>
                        <a:t>.5 </a:t>
                      </a:r>
                      <a:endParaRPr lang="en-US" sz="1800" dirty="0"/>
                    </a:p>
                  </a:txBody>
                  <a:tcPr/>
                </a:tc>
                <a:tc>
                  <a:txBody>
                    <a:bodyPr/>
                    <a:lstStyle/>
                    <a:p>
                      <a:r>
                        <a:rPr lang="en-US" sz="1800" baseline="0" dirty="0" smtClean="0"/>
                        <a:t>.5 PHS Principal Position</a:t>
                      </a:r>
                      <a:endParaRPr lang="en-US" sz="1800" dirty="0"/>
                    </a:p>
                  </a:txBody>
                  <a:tcPr/>
                </a:tc>
                <a:tc>
                  <a:txBody>
                    <a:bodyPr/>
                    <a:lstStyle/>
                    <a:p>
                      <a:pPr algn="r"/>
                      <a:r>
                        <a:rPr lang="en-US" sz="1800" dirty="0" smtClean="0"/>
                        <a:t>$70,000</a:t>
                      </a:r>
                      <a:endParaRPr lang="en-US" sz="1800" dirty="0"/>
                    </a:p>
                  </a:txBody>
                  <a:tcPr/>
                </a:tc>
                <a:extLst>
                  <a:ext uri="{0D108BD9-81ED-4DB2-BD59-A6C34878D82A}">
                    <a16:rowId xmlns:a16="http://schemas.microsoft.com/office/drawing/2014/main" val="2866109774"/>
                  </a:ext>
                </a:extLst>
              </a:tr>
              <a:tr h="413810">
                <a:tc>
                  <a:txBody>
                    <a:bodyPr/>
                    <a:lstStyle/>
                    <a:p>
                      <a:r>
                        <a:rPr lang="en-US" sz="1800" dirty="0" smtClean="0"/>
                        <a:t>Special Education</a:t>
                      </a:r>
                      <a:endParaRPr lang="en-US" sz="1800" dirty="0"/>
                    </a:p>
                  </a:txBody>
                  <a:tcPr>
                    <a:lnB w="12700" cap="flat" cmpd="sng" algn="ctr">
                      <a:solidFill>
                        <a:schemeClr val="tx1"/>
                      </a:solidFill>
                      <a:prstDash val="solid"/>
                      <a:round/>
                      <a:headEnd type="none" w="med" len="med"/>
                      <a:tailEnd type="none" w="med" len="med"/>
                    </a:lnB>
                  </a:tcPr>
                </a:tc>
                <a:tc>
                  <a:txBody>
                    <a:bodyPr/>
                    <a:lstStyle/>
                    <a:p>
                      <a:pPr algn="ctr"/>
                      <a:r>
                        <a:rPr lang="en-US" sz="1800" dirty="0" smtClean="0"/>
                        <a:t>1.5</a:t>
                      </a:r>
                      <a:endParaRPr lang="en-US" sz="1800" dirty="0"/>
                    </a:p>
                  </a:txBody>
                  <a:tcPr>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smtClean="0"/>
                        <a:t>1 Teacher Position,</a:t>
                      </a:r>
                      <a:r>
                        <a:rPr lang="en-US" sz="1800" baseline="0" dirty="0" smtClean="0"/>
                        <a:t> .5 Admin Asst. Position</a:t>
                      </a:r>
                      <a:endParaRPr lang="en-US" sz="1800" dirty="0" smtClean="0"/>
                    </a:p>
                  </a:txBody>
                  <a:tcPr>
                    <a:lnB w="12700" cap="flat" cmpd="sng" algn="ctr">
                      <a:solidFill>
                        <a:schemeClr val="tx1"/>
                      </a:solidFill>
                      <a:prstDash val="solid"/>
                      <a:round/>
                      <a:headEnd type="none" w="med" len="med"/>
                      <a:tailEnd type="none" w="med" len="med"/>
                    </a:lnB>
                  </a:tcPr>
                </a:tc>
                <a:tc>
                  <a:txBody>
                    <a:bodyPr/>
                    <a:lstStyle/>
                    <a:p>
                      <a:pPr algn="r"/>
                      <a:r>
                        <a:rPr lang="en-US" sz="1800" dirty="0" smtClean="0"/>
                        <a:t>$130,000</a:t>
                      </a:r>
                      <a:endParaRPr lang="en-US" sz="1800" dirty="0"/>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64996762"/>
                  </a:ext>
                </a:extLst>
              </a:tr>
              <a:tr h="413810">
                <a:tc>
                  <a:txBody>
                    <a:bodyPr/>
                    <a:lstStyle/>
                    <a:p>
                      <a:pPr algn="r"/>
                      <a:r>
                        <a:rPr lang="en-US" sz="1800" b="1" dirty="0" smtClean="0"/>
                        <a:t>Totals</a:t>
                      </a:r>
                      <a:endParaRPr lang="en-US" sz="1800" b="1" dirty="0"/>
                    </a:p>
                  </a:txBody>
                  <a:tcPr>
                    <a:lnT w="12700" cap="flat" cmpd="sng" algn="ctr">
                      <a:solidFill>
                        <a:schemeClr val="tx1"/>
                      </a:solidFill>
                      <a:prstDash val="solid"/>
                      <a:round/>
                      <a:headEnd type="none" w="med" len="med"/>
                      <a:tailEnd type="none" w="med" len="med"/>
                    </a:lnT>
                  </a:tcPr>
                </a:tc>
                <a:tc>
                  <a:txBody>
                    <a:bodyPr/>
                    <a:lstStyle/>
                    <a:p>
                      <a:pPr algn="ctr"/>
                      <a:r>
                        <a:rPr lang="en-US" sz="1800" b="1" dirty="0" smtClean="0"/>
                        <a:t> 15.5</a:t>
                      </a:r>
                      <a:endParaRPr lang="en-US" sz="1800" b="1" dirty="0"/>
                    </a:p>
                  </a:txBody>
                  <a:tcPr>
                    <a:lnT w="12700" cap="flat" cmpd="sng" algn="ctr">
                      <a:solidFill>
                        <a:schemeClr val="tx1"/>
                      </a:solidFill>
                      <a:prstDash val="solid"/>
                      <a:round/>
                      <a:headEnd type="none" w="med" len="med"/>
                      <a:tailEnd type="none" w="med" len="med"/>
                    </a:lnT>
                  </a:tcPr>
                </a:tc>
                <a:tc>
                  <a:txBody>
                    <a:bodyPr/>
                    <a:lstStyle/>
                    <a:p>
                      <a:endParaRPr lang="en-US" sz="1800" b="1" dirty="0"/>
                    </a:p>
                  </a:txBody>
                  <a:tcPr>
                    <a:lnT w="12700" cap="flat" cmpd="sng" algn="ctr">
                      <a:solidFill>
                        <a:schemeClr val="tx1"/>
                      </a:solidFill>
                      <a:prstDash val="solid"/>
                      <a:round/>
                      <a:headEnd type="none" w="med" len="med"/>
                      <a:tailEnd type="none" w="med" len="med"/>
                    </a:lnT>
                  </a:tcPr>
                </a:tc>
                <a:tc>
                  <a:txBody>
                    <a:bodyPr/>
                    <a:lstStyle/>
                    <a:p>
                      <a:pPr algn="r"/>
                      <a:r>
                        <a:rPr lang="en-US" sz="1800" b="1" dirty="0" smtClean="0"/>
                        <a:t>$1,387,500</a:t>
                      </a:r>
                      <a:endParaRPr lang="en-US" sz="1800" b="1" dirty="0"/>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325182751"/>
                  </a:ext>
                </a:extLst>
              </a:tr>
            </a:tbl>
          </a:graphicData>
        </a:graphic>
      </p:graphicFrame>
    </p:spTree>
    <p:extLst>
      <p:ext uri="{BB962C8B-B14F-4D97-AF65-F5344CB8AC3E}">
        <p14:creationId xmlns:p14="http://schemas.microsoft.com/office/powerpoint/2010/main" val="225687695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Impact by Job Classification</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815304633"/>
              </p:ext>
            </p:extLst>
          </p:nvPr>
        </p:nvGraphicFramePr>
        <p:xfrm>
          <a:off x="838200" y="1379096"/>
          <a:ext cx="10515600" cy="4422099"/>
        </p:xfrm>
        <a:graphic>
          <a:graphicData uri="http://schemas.openxmlformats.org/drawingml/2006/table">
            <a:tbl>
              <a:tblPr firstRow="1" bandRow="1">
                <a:tableStyleId>{5C22544A-7EE6-4342-B048-85BDC9FD1C3A}</a:tableStyleId>
              </a:tblPr>
              <a:tblGrid>
                <a:gridCol w="3613879">
                  <a:extLst>
                    <a:ext uri="{9D8B030D-6E8A-4147-A177-3AD203B41FA5}">
                      <a16:colId xmlns:a16="http://schemas.microsoft.com/office/drawing/2014/main" val="4038797624"/>
                    </a:ext>
                  </a:extLst>
                </a:gridCol>
                <a:gridCol w="3396521">
                  <a:extLst>
                    <a:ext uri="{9D8B030D-6E8A-4147-A177-3AD203B41FA5}">
                      <a16:colId xmlns:a16="http://schemas.microsoft.com/office/drawing/2014/main" val="958358383"/>
                    </a:ext>
                  </a:extLst>
                </a:gridCol>
                <a:gridCol w="3505200">
                  <a:extLst>
                    <a:ext uri="{9D8B030D-6E8A-4147-A177-3AD203B41FA5}">
                      <a16:colId xmlns:a16="http://schemas.microsoft.com/office/drawing/2014/main" val="655037875"/>
                    </a:ext>
                  </a:extLst>
                </a:gridCol>
              </a:tblGrid>
              <a:tr h="402009">
                <a:tc>
                  <a:txBody>
                    <a:bodyPr/>
                    <a:lstStyle/>
                    <a:p>
                      <a:pPr algn="ctr"/>
                      <a:r>
                        <a:rPr lang="en-US" dirty="0" smtClean="0"/>
                        <a:t>Teachers [Enrollment + Reductions]</a:t>
                      </a:r>
                      <a:endParaRPr lang="en-US" dirty="0"/>
                    </a:p>
                  </a:txBody>
                  <a:tcPr/>
                </a:tc>
                <a:tc>
                  <a:txBody>
                    <a:bodyPr/>
                    <a:lstStyle/>
                    <a:p>
                      <a:pPr algn="ctr"/>
                      <a:r>
                        <a:rPr lang="en-US" dirty="0" smtClean="0"/>
                        <a:t>Support Staff</a:t>
                      </a:r>
                      <a:endParaRPr lang="en-US" dirty="0"/>
                    </a:p>
                  </a:txBody>
                  <a:tcPr/>
                </a:tc>
                <a:tc>
                  <a:txBody>
                    <a:bodyPr/>
                    <a:lstStyle/>
                    <a:p>
                      <a:pPr algn="ctr"/>
                      <a:r>
                        <a:rPr lang="en-US" dirty="0" smtClean="0"/>
                        <a:t>Administrators + Directors</a:t>
                      </a:r>
                      <a:endParaRPr lang="en-US" dirty="0"/>
                    </a:p>
                  </a:txBody>
                  <a:tcPr/>
                </a:tc>
                <a:extLst>
                  <a:ext uri="{0D108BD9-81ED-4DB2-BD59-A6C34878D82A}">
                    <a16:rowId xmlns:a16="http://schemas.microsoft.com/office/drawing/2014/main" val="3767870085"/>
                  </a:ext>
                </a:extLst>
              </a:tr>
              <a:tr h="402009">
                <a:tc>
                  <a:txBody>
                    <a:bodyPr/>
                    <a:lstStyle/>
                    <a:p>
                      <a:r>
                        <a:rPr lang="en-US" dirty="0" smtClean="0"/>
                        <a:t>1 FTE 1</a:t>
                      </a:r>
                      <a:r>
                        <a:rPr lang="en-US" baseline="30000" dirty="0" smtClean="0"/>
                        <a:t>st</a:t>
                      </a:r>
                      <a:r>
                        <a:rPr lang="en-US" dirty="0" smtClean="0"/>
                        <a:t> Grade</a:t>
                      </a:r>
                      <a:r>
                        <a:rPr lang="en-US" baseline="0" dirty="0" smtClean="0"/>
                        <a:t> Teacher</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1 FTE Secretary</a:t>
                      </a:r>
                    </a:p>
                  </a:txBody>
                  <a:tcPr/>
                </a:tc>
                <a:tc>
                  <a:txBody>
                    <a:bodyPr/>
                    <a:lstStyle/>
                    <a:p>
                      <a:r>
                        <a:rPr lang="en-US" dirty="0" smtClean="0"/>
                        <a:t>.5 FTE Assistant Principal</a:t>
                      </a:r>
                      <a:endParaRPr lang="en-US" dirty="0"/>
                    </a:p>
                  </a:txBody>
                  <a:tcPr/>
                </a:tc>
                <a:extLst>
                  <a:ext uri="{0D108BD9-81ED-4DB2-BD59-A6C34878D82A}">
                    <a16:rowId xmlns:a16="http://schemas.microsoft.com/office/drawing/2014/main" val="3854117095"/>
                  </a:ext>
                </a:extLst>
              </a:tr>
              <a:tr h="402009">
                <a:tc>
                  <a:txBody>
                    <a:bodyPr/>
                    <a:lstStyle/>
                    <a:p>
                      <a:r>
                        <a:rPr lang="en-US" dirty="0" smtClean="0"/>
                        <a:t>1 FTE Reading</a:t>
                      </a:r>
                      <a:r>
                        <a:rPr lang="en-US" baseline="0" dirty="0" smtClean="0"/>
                        <a:t> Interventionist</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.5 FTE Secretary</a:t>
                      </a:r>
                    </a:p>
                  </a:txBody>
                  <a:tcPr/>
                </a:tc>
                <a:tc>
                  <a:txBody>
                    <a:bodyPr/>
                    <a:lstStyle/>
                    <a:p>
                      <a:r>
                        <a:rPr lang="en-US" dirty="0" smtClean="0"/>
                        <a:t>.5 FTE Principal</a:t>
                      </a:r>
                      <a:endParaRPr lang="en-US" dirty="0"/>
                    </a:p>
                  </a:txBody>
                  <a:tcPr/>
                </a:tc>
                <a:extLst>
                  <a:ext uri="{0D108BD9-81ED-4DB2-BD59-A6C34878D82A}">
                    <a16:rowId xmlns:a16="http://schemas.microsoft.com/office/drawing/2014/main" val="522678423"/>
                  </a:ext>
                </a:extLst>
              </a:tr>
              <a:tr h="40200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2 FTE 2</a:t>
                      </a:r>
                      <a:r>
                        <a:rPr lang="en-US" baseline="30000" dirty="0" smtClean="0"/>
                        <a:t>nd</a:t>
                      </a:r>
                      <a:r>
                        <a:rPr lang="en-US" dirty="0" smtClean="0"/>
                        <a:t>-5</a:t>
                      </a:r>
                      <a:r>
                        <a:rPr lang="en-US" baseline="30000" dirty="0" smtClean="0"/>
                        <a:t>th</a:t>
                      </a:r>
                      <a:r>
                        <a:rPr lang="en-US" dirty="0" smtClean="0"/>
                        <a:t> Grade Teachers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1 FTE IT Technician</a:t>
                      </a:r>
                    </a:p>
                  </a:txBody>
                  <a:tcPr/>
                </a:tc>
                <a:tc>
                  <a:txBody>
                    <a:bodyPr/>
                    <a:lstStyle/>
                    <a:p>
                      <a:endParaRPr lang="en-US" dirty="0"/>
                    </a:p>
                  </a:txBody>
                  <a:tcPr/>
                </a:tc>
                <a:extLst>
                  <a:ext uri="{0D108BD9-81ED-4DB2-BD59-A6C34878D82A}">
                    <a16:rowId xmlns:a16="http://schemas.microsoft.com/office/drawing/2014/main" val="1523314102"/>
                  </a:ext>
                </a:extLst>
              </a:tr>
              <a:tr h="40200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.5 FTE Technology Teacher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.5 FTE Special Ed Admin Assistant</a:t>
                      </a:r>
                    </a:p>
                  </a:txBody>
                  <a:tcPr/>
                </a:tc>
                <a:tc>
                  <a:txBody>
                    <a:bodyPr/>
                    <a:lstStyle/>
                    <a:p>
                      <a:endParaRPr lang="en-US"/>
                    </a:p>
                  </a:txBody>
                  <a:tcPr/>
                </a:tc>
                <a:extLst>
                  <a:ext uri="{0D108BD9-81ED-4DB2-BD59-A6C34878D82A}">
                    <a16:rowId xmlns:a16="http://schemas.microsoft.com/office/drawing/2014/main" val="1238973397"/>
                  </a:ext>
                </a:extLst>
              </a:tr>
              <a:tr h="40200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.5 FTE Art Teacher</a:t>
                      </a:r>
                    </a:p>
                  </a:txBody>
                  <a:tcPr/>
                </a:tc>
                <a:tc>
                  <a:txBody>
                    <a:bodyPr/>
                    <a:lstStyle/>
                    <a:p>
                      <a:r>
                        <a:rPr lang="en-US" dirty="0" smtClean="0"/>
                        <a:t>3 Para Professionals</a:t>
                      </a:r>
                      <a:endParaRPr lang="en-US" dirty="0"/>
                    </a:p>
                  </a:txBody>
                  <a:tcPr/>
                </a:tc>
                <a:tc>
                  <a:txBody>
                    <a:bodyPr/>
                    <a:lstStyle/>
                    <a:p>
                      <a:endParaRPr lang="en-US" dirty="0"/>
                    </a:p>
                  </a:txBody>
                  <a:tcPr/>
                </a:tc>
                <a:extLst>
                  <a:ext uri="{0D108BD9-81ED-4DB2-BD59-A6C34878D82A}">
                    <a16:rowId xmlns:a16="http://schemas.microsoft.com/office/drawing/2014/main" val="46688535"/>
                  </a:ext>
                </a:extLst>
              </a:tr>
              <a:tr h="40200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.5 FTE Technology Teacher</a:t>
                      </a:r>
                    </a:p>
                  </a:txBody>
                  <a:tcPr/>
                </a:tc>
                <a:tc>
                  <a:txBody>
                    <a:bodyPr/>
                    <a:lstStyle/>
                    <a:p>
                      <a:endParaRPr lang="en-US" dirty="0"/>
                    </a:p>
                  </a:txBody>
                  <a:tcPr/>
                </a:tc>
                <a:tc>
                  <a:txBody>
                    <a:bodyPr/>
                    <a:lstStyle/>
                    <a:p>
                      <a:endParaRPr lang="en-US"/>
                    </a:p>
                  </a:txBody>
                  <a:tcPr/>
                </a:tc>
                <a:extLst>
                  <a:ext uri="{0D108BD9-81ED-4DB2-BD59-A6C34878D82A}">
                    <a16:rowId xmlns:a16="http://schemas.microsoft.com/office/drawing/2014/main" val="1515643307"/>
                  </a:ext>
                </a:extLst>
              </a:tr>
              <a:tr h="40200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1 FTE</a:t>
                      </a:r>
                      <a:r>
                        <a:rPr lang="en-US" baseline="0" dirty="0" smtClean="0"/>
                        <a:t> Counselor</a:t>
                      </a:r>
                      <a:endParaRPr lang="en-US" dirty="0" smtClean="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267664552"/>
                  </a:ext>
                </a:extLst>
              </a:tr>
              <a:tr h="40200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1 FTE Secondary </a:t>
                      </a:r>
                      <a:r>
                        <a:rPr lang="en-US" dirty="0" smtClean="0"/>
                        <a:t>Learning Support</a:t>
                      </a:r>
                    </a:p>
                  </a:txBody>
                  <a:tcPr>
                    <a:lnB w="12700" cap="flat" cmpd="sng" algn="ctr">
                      <a:noFill/>
                      <a:prstDash val="solid"/>
                      <a:round/>
                      <a:headEnd type="none" w="med" len="med"/>
                      <a:tailEnd type="none" w="med" len="med"/>
                    </a:lnB>
                  </a:tcPr>
                </a:tc>
                <a:tc>
                  <a:txBody>
                    <a:bodyPr/>
                    <a:lstStyle/>
                    <a:p>
                      <a:endParaRPr lang="en-US" dirty="0"/>
                    </a:p>
                  </a:txBody>
                  <a:tcPr>
                    <a:lnB w="12700" cap="flat" cmpd="sng" algn="ctr">
                      <a:noFill/>
                      <a:prstDash val="solid"/>
                      <a:round/>
                      <a:headEnd type="none" w="med" len="med"/>
                      <a:tailEnd type="none" w="med" len="med"/>
                    </a:lnB>
                  </a:tcPr>
                </a:tc>
                <a:tc>
                  <a:txBody>
                    <a:bodyPr/>
                    <a:lstStyle/>
                    <a:p>
                      <a:endParaRPr lang="en-US" dirty="0"/>
                    </a:p>
                  </a:txBody>
                  <a:tcPr>
                    <a:lnB w="12700" cap="flat" cmpd="sng" algn="ctr">
                      <a:noFill/>
                      <a:prstDash val="solid"/>
                      <a:round/>
                      <a:headEnd type="none" w="med" len="med"/>
                      <a:tailEnd type="none" w="med" len="med"/>
                    </a:lnB>
                  </a:tcPr>
                </a:tc>
                <a:extLst>
                  <a:ext uri="{0D108BD9-81ED-4DB2-BD59-A6C34878D82A}">
                    <a16:rowId xmlns:a16="http://schemas.microsoft.com/office/drawing/2014/main" val="2936896362"/>
                  </a:ext>
                </a:extLst>
              </a:tr>
              <a:tr h="40200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1 FTE Special Education</a:t>
                      </a:r>
                      <a:r>
                        <a:rPr lang="en-US" baseline="0" dirty="0" smtClean="0"/>
                        <a:t> Dept</a:t>
                      </a:r>
                      <a:endParaRPr lang="en-US" dirty="0" smtClean="0"/>
                    </a:p>
                  </a:txBody>
                  <a:tcP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84970020"/>
                  </a:ext>
                </a:extLst>
              </a:tr>
              <a:tr h="402009">
                <a:tc>
                  <a:txBody>
                    <a:bodyPr/>
                    <a:lstStyle/>
                    <a:p>
                      <a:r>
                        <a:rPr lang="en-US" dirty="0" smtClean="0"/>
                        <a:t>8.5 FTE Teachers [115</a:t>
                      </a:r>
                      <a:r>
                        <a:rPr lang="en-US" baseline="0" dirty="0" smtClean="0"/>
                        <a:t> – 7%</a:t>
                      </a:r>
                      <a:r>
                        <a:rPr lang="en-US" dirty="0" smtClean="0"/>
                        <a:t>]</a:t>
                      </a:r>
                      <a:endParaRPr lang="en-US" dirty="0"/>
                    </a:p>
                  </a:txBody>
                  <a:tcPr>
                    <a:lnT w="12700" cap="flat" cmpd="sng" algn="ctr">
                      <a:solidFill>
                        <a:schemeClr val="tx1"/>
                      </a:solidFill>
                      <a:prstDash val="solid"/>
                      <a:round/>
                      <a:headEnd type="none" w="med" len="med"/>
                      <a:tailEnd type="none" w="med" len="med"/>
                    </a:lnT>
                  </a:tcPr>
                </a:tc>
                <a:tc>
                  <a:txBody>
                    <a:bodyPr/>
                    <a:lstStyle/>
                    <a:p>
                      <a:r>
                        <a:rPr lang="en-US" dirty="0" smtClean="0"/>
                        <a:t>6 FTE Support</a:t>
                      </a:r>
                      <a:r>
                        <a:rPr lang="en-US" baseline="0" dirty="0" smtClean="0"/>
                        <a:t> Staff [75 – 8%]</a:t>
                      </a:r>
                      <a:endParaRPr lang="en-US" dirty="0"/>
                    </a:p>
                  </a:txBody>
                  <a:tcPr>
                    <a:lnT w="12700" cap="flat" cmpd="sng" algn="ctr">
                      <a:solidFill>
                        <a:schemeClr val="tx1"/>
                      </a:solidFill>
                      <a:prstDash val="solid"/>
                      <a:round/>
                      <a:headEnd type="none" w="med" len="med"/>
                      <a:tailEnd type="none" w="med" len="med"/>
                    </a:lnT>
                  </a:tcPr>
                </a:tc>
                <a:tc>
                  <a:txBody>
                    <a:bodyPr/>
                    <a:lstStyle/>
                    <a:p>
                      <a:r>
                        <a:rPr lang="en-US" dirty="0" smtClean="0"/>
                        <a:t>1 FTE Administrators [14 - 7%]</a:t>
                      </a:r>
                      <a:endParaRPr lang="en-US" dirty="0"/>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927702205"/>
                  </a:ext>
                </a:extLst>
              </a:tr>
            </a:tbl>
          </a:graphicData>
        </a:graphic>
      </p:graphicFrame>
      <p:sp>
        <p:nvSpPr>
          <p:cNvPr id="6" name="Rectangle 5"/>
          <p:cNvSpPr/>
          <p:nvPr/>
        </p:nvSpPr>
        <p:spPr>
          <a:xfrm>
            <a:off x="9647884" y="121028"/>
            <a:ext cx="1705916" cy="1569660"/>
          </a:xfrm>
          <a:prstGeom prst="rect">
            <a:avLst/>
          </a:prstGeom>
          <a:noFill/>
        </p:spPr>
        <p:txBody>
          <a:bodyPr wrap="none" lIns="91440" tIns="45720" rIns="91440" bIns="45720">
            <a:spAutoFit/>
          </a:bodyPr>
          <a:lstStyle/>
          <a:p>
            <a:pPr algn="ctr"/>
            <a:r>
              <a:rPr lang="en-US" sz="9600" b="1" cap="none" spc="0" dirty="0" smtClean="0">
                <a:ln w="22225">
                  <a:solidFill>
                    <a:schemeClr val="accent2"/>
                  </a:solidFill>
                  <a:prstDash val="solid"/>
                </a:ln>
                <a:solidFill>
                  <a:schemeClr val="accent2">
                    <a:lumMod val="40000"/>
                    <a:lumOff val="60000"/>
                  </a:schemeClr>
                </a:solidFill>
                <a:effectLst/>
              </a:rPr>
              <a:t>8%</a:t>
            </a:r>
            <a:endParaRPr lang="en-US" sz="9600" b="1" cap="none" spc="0" dirty="0">
              <a:ln w="22225">
                <a:solidFill>
                  <a:schemeClr val="accent2"/>
                </a:solidFill>
                <a:prstDash val="solid"/>
              </a:ln>
              <a:solidFill>
                <a:schemeClr val="accent2">
                  <a:lumMod val="40000"/>
                  <a:lumOff val="60000"/>
                </a:schemeClr>
              </a:solidFill>
              <a:effectLst/>
            </a:endParaRPr>
          </a:p>
        </p:txBody>
      </p:sp>
    </p:spTree>
    <p:extLst>
      <p:ext uri="{BB962C8B-B14F-4D97-AF65-F5344CB8AC3E}">
        <p14:creationId xmlns:p14="http://schemas.microsoft.com/office/powerpoint/2010/main" val="1999573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Impact of FY20 Grants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202488192"/>
              </p:ext>
            </p:extLst>
          </p:nvPr>
        </p:nvGraphicFramePr>
        <p:xfrm>
          <a:off x="-1" y="1364102"/>
          <a:ext cx="12192002" cy="5493902"/>
        </p:xfrm>
        <a:graphic>
          <a:graphicData uri="http://schemas.openxmlformats.org/drawingml/2006/table">
            <a:tbl>
              <a:tblPr firstRow="1" bandRow="1">
                <a:tableStyleId>{5C22544A-7EE6-4342-B048-85BDC9FD1C3A}</a:tableStyleId>
              </a:tblPr>
              <a:tblGrid>
                <a:gridCol w="2382496">
                  <a:extLst>
                    <a:ext uri="{9D8B030D-6E8A-4147-A177-3AD203B41FA5}">
                      <a16:colId xmlns:a16="http://schemas.microsoft.com/office/drawing/2014/main" val="1256212717"/>
                    </a:ext>
                  </a:extLst>
                </a:gridCol>
                <a:gridCol w="2554846">
                  <a:extLst>
                    <a:ext uri="{9D8B030D-6E8A-4147-A177-3AD203B41FA5}">
                      <a16:colId xmlns:a16="http://schemas.microsoft.com/office/drawing/2014/main" val="902188144"/>
                    </a:ext>
                  </a:extLst>
                </a:gridCol>
                <a:gridCol w="7254660">
                  <a:extLst>
                    <a:ext uri="{9D8B030D-6E8A-4147-A177-3AD203B41FA5}">
                      <a16:colId xmlns:a16="http://schemas.microsoft.com/office/drawing/2014/main" val="376161442"/>
                    </a:ext>
                  </a:extLst>
                </a:gridCol>
              </a:tblGrid>
              <a:tr h="429458">
                <a:tc>
                  <a:txBody>
                    <a:bodyPr/>
                    <a:lstStyle/>
                    <a:p>
                      <a:r>
                        <a:rPr lang="en-US" dirty="0" smtClean="0"/>
                        <a:t>Title</a:t>
                      </a:r>
                      <a:endParaRPr lang="en-US" dirty="0"/>
                    </a:p>
                  </a:txBody>
                  <a:tcPr/>
                </a:tc>
                <a:tc>
                  <a:txBody>
                    <a:bodyPr/>
                    <a:lstStyle/>
                    <a:p>
                      <a:r>
                        <a:rPr lang="en-US" dirty="0" smtClean="0"/>
                        <a:t>FY19 Funding Level </a:t>
                      </a:r>
                      <a:endParaRPr lang="en-US" dirty="0"/>
                    </a:p>
                  </a:txBody>
                  <a:tcPr/>
                </a:tc>
                <a:tc>
                  <a:txBody>
                    <a:bodyPr/>
                    <a:lstStyle/>
                    <a:p>
                      <a:r>
                        <a:rPr lang="en-US" dirty="0" smtClean="0"/>
                        <a:t>Positions Supported</a:t>
                      </a:r>
                      <a:endParaRPr lang="en-US" dirty="0"/>
                    </a:p>
                  </a:txBody>
                  <a:tcPr/>
                </a:tc>
                <a:extLst>
                  <a:ext uri="{0D108BD9-81ED-4DB2-BD59-A6C34878D82A}">
                    <a16:rowId xmlns:a16="http://schemas.microsoft.com/office/drawing/2014/main" val="1365800540"/>
                  </a:ext>
                </a:extLst>
              </a:tr>
              <a:tr h="751551">
                <a:tc>
                  <a:txBody>
                    <a:bodyPr/>
                    <a:lstStyle/>
                    <a:p>
                      <a:r>
                        <a:rPr lang="en-US" dirty="0" smtClean="0"/>
                        <a:t>I  Basic</a:t>
                      </a:r>
                      <a:endParaRPr lang="en-US" dirty="0"/>
                    </a:p>
                  </a:txBody>
                  <a:tcPr/>
                </a:tc>
                <a:tc>
                  <a:txBody>
                    <a:bodyPr/>
                    <a:lstStyle/>
                    <a:p>
                      <a:r>
                        <a:rPr lang="en-US" dirty="0" smtClean="0"/>
                        <a:t>$205,832</a:t>
                      </a:r>
                      <a:endParaRPr lang="en-US" dirty="0"/>
                    </a:p>
                  </a:txBody>
                  <a:tcPr/>
                </a:tc>
                <a:tc>
                  <a:txBody>
                    <a:bodyPr/>
                    <a:lstStyle/>
                    <a:p>
                      <a:r>
                        <a:rPr lang="en-US" dirty="0" smtClean="0"/>
                        <a:t>.5 FTE Reading @ Baranof, 1 FTE Reading @ Keet, .5</a:t>
                      </a:r>
                      <a:r>
                        <a:rPr lang="en-US" baseline="0" dirty="0" smtClean="0"/>
                        <a:t> FTE Reading @ Blatchley, .5 FTE English Language Arts Teacher @ PHS</a:t>
                      </a:r>
                      <a:endParaRPr lang="en-US" dirty="0"/>
                    </a:p>
                  </a:txBody>
                  <a:tcPr/>
                </a:tc>
                <a:extLst>
                  <a:ext uri="{0D108BD9-81ED-4DB2-BD59-A6C34878D82A}">
                    <a16:rowId xmlns:a16="http://schemas.microsoft.com/office/drawing/2014/main" val="1193262682"/>
                  </a:ext>
                </a:extLst>
              </a:tr>
              <a:tr h="429458">
                <a:tc>
                  <a:txBody>
                    <a:bodyPr/>
                    <a:lstStyle/>
                    <a:p>
                      <a:r>
                        <a:rPr lang="en-US" dirty="0" smtClean="0"/>
                        <a:t>I C Migrant</a:t>
                      </a:r>
                      <a:endParaRPr lang="en-US" dirty="0"/>
                    </a:p>
                  </a:txBody>
                  <a:tcPr/>
                </a:tc>
                <a:tc>
                  <a:txBody>
                    <a:bodyPr/>
                    <a:lstStyle/>
                    <a:p>
                      <a:r>
                        <a:rPr lang="en-US" dirty="0" smtClean="0"/>
                        <a:t>$36,207</a:t>
                      </a:r>
                      <a:endParaRPr lang="en-US" dirty="0"/>
                    </a:p>
                  </a:txBody>
                  <a:tcPr/>
                </a:tc>
                <a:tc>
                  <a:txBody>
                    <a:bodyPr/>
                    <a:lstStyle/>
                    <a:p>
                      <a:r>
                        <a:rPr lang="en-US" dirty="0" smtClean="0"/>
                        <a:t>.25 FTE Secretary @ PHS</a:t>
                      </a:r>
                      <a:endParaRPr lang="en-US" dirty="0"/>
                    </a:p>
                  </a:txBody>
                  <a:tcPr/>
                </a:tc>
                <a:extLst>
                  <a:ext uri="{0D108BD9-81ED-4DB2-BD59-A6C34878D82A}">
                    <a16:rowId xmlns:a16="http://schemas.microsoft.com/office/drawing/2014/main" val="3235559927"/>
                  </a:ext>
                </a:extLst>
              </a:tr>
              <a:tr h="429458">
                <a:tc>
                  <a:txBody>
                    <a:bodyPr/>
                    <a:lstStyle/>
                    <a:p>
                      <a:r>
                        <a:rPr lang="en-US" dirty="0" smtClean="0"/>
                        <a:t>II A </a:t>
                      </a:r>
                      <a:endParaRPr lang="en-US" dirty="0"/>
                    </a:p>
                  </a:txBody>
                  <a:tcPr/>
                </a:tc>
                <a:tc>
                  <a:txBody>
                    <a:bodyPr/>
                    <a:lstStyle/>
                    <a:p>
                      <a:r>
                        <a:rPr lang="en-US" dirty="0" smtClean="0"/>
                        <a:t>$72,247</a:t>
                      </a:r>
                      <a:endParaRPr lang="en-US" dirty="0"/>
                    </a:p>
                  </a:txBody>
                  <a:tcPr/>
                </a:tc>
                <a:tc>
                  <a:txBody>
                    <a:bodyPr/>
                    <a:lstStyle/>
                    <a:p>
                      <a:r>
                        <a:rPr lang="en-US" dirty="0" smtClean="0"/>
                        <a:t>.72 FTE Class Size Teacher Reduction @ Baranof</a:t>
                      </a:r>
                      <a:endParaRPr lang="en-US" dirty="0"/>
                    </a:p>
                  </a:txBody>
                  <a:tcPr/>
                </a:tc>
                <a:extLst>
                  <a:ext uri="{0D108BD9-81ED-4DB2-BD59-A6C34878D82A}">
                    <a16:rowId xmlns:a16="http://schemas.microsoft.com/office/drawing/2014/main" val="755542099"/>
                  </a:ext>
                </a:extLst>
              </a:tr>
              <a:tr h="4294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IV A Well-Rounded</a:t>
                      </a:r>
                    </a:p>
                  </a:txBody>
                  <a:tcPr/>
                </a:tc>
                <a:tc>
                  <a:txBody>
                    <a:bodyPr/>
                    <a:lstStyle/>
                    <a:p>
                      <a:r>
                        <a:rPr lang="en-US" dirty="0" smtClean="0"/>
                        <a:t>$30,560</a:t>
                      </a:r>
                      <a:endParaRPr lang="en-US" dirty="0"/>
                    </a:p>
                  </a:txBody>
                  <a:tcPr/>
                </a:tc>
                <a:tc>
                  <a:txBody>
                    <a:bodyPr/>
                    <a:lstStyle/>
                    <a:p>
                      <a:r>
                        <a:rPr lang="en-US" dirty="0" smtClean="0"/>
                        <a:t>.25 FTE Elementary Secondary Learning Support Coordinator</a:t>
                      </a:r>
                      <a:endParaRPr lang="en-US" dirty="0"/>
                    </a:p>
                  </a:txBody>
                  <a:tcPr/>
                </a:tc>
                <a:extLst>
                  <a:ext uri="{0D108BD9-81ED-4DB2-BD59-A6C34878D82A}">
                    <a16:rowId xmlns:a16="http://schemas.microsoft.com/office/drawing/2014/main" val="1941927710"/>
                  </a:ext>
                </a:extLst>
              </a:tr>
              <a:tr h="4294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VI B Special Ed</a:t>
                      </a:r>
                    </a:p>
                  </a:txBody>
                  <a:tcPr/>
                </a:tc>
                <a:tc>
                  <a:txBody>
                    <a:bodyPr/>
                    <a:lstStyle/>
                    <a:p>
                      <a:r>
                        <a:rPr lang="en-US" dirty="0" smtClean="0"/>
                        <a:t>$345,215</a:t>
                      </a:r>
                      <a:endParaRPr lang="en-US" dirty="0"/>
                    </a:p>
                  </a:txBody>
                  <a:tcPr/>
                </a:tc>
                <a:tc>
                  <a:txBody>
                    <a:bodyPr/>
                    <a:lstStyle/>
                    <a:p>
                      <a:r>
                        <a:rPr lang="en-US" dirty="0" smtClean="0"/>
                        <a:t>1 FTE Para @ Keet,</a:t>
                      </a:r>
                      <a:r>
                        <a:rPr lang="en-US" baseline="0" dirty="0" smtClean="0"/>
                        <a:t> 1 FTE Para @ Blatchley</a:t>
                      </a:r>
                      <a:endParaRPr lang="en-US" dirty="0"/>
                    </a:p>
                  </a:txBody>
                  <a:tcPr/>
                </a:tc>
                <a:extLst>
                  <a:ext uri="{0D108BD9-81ED-4DB2-BD59-A6C34878D82A}">
                    <a16:rowId xmlns:a16="http://schemas.microsoft.com/office/drawing/2014/main" val="2222192420"/>
                  </a:ext>
                </a:extLst>
              </a:tr>
              <a:tr h="4294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VI B – Section 619</a:t>
                      </a:r>
                    </a:p>
                  </a:txBody>
                  <a:tcPr/>
                </a:tc>
                <a:tc>
                  <a:txBody>
                    <a:bodyPr/>
                    <a:lstStyle/>
                    <a:p>
                      <a:r>
                        <a:rPr lang="en-US" dirty="0" smtClean="0"/>
                        <a:t>$14,745</a:t>
                      </a:r>
                      <a:endParaRPr lang="en-US" dirty="0"/>
                    </a:p>
                  </a:txBody>
                  <a:tcPr/>
                </a:tc>
                <a:tc>
                  <a:txBody>
                    <a:bodyPr/>
                    <a:lstStyle/>
                    <a:p>
                      <a:r>
                        <a:rPr lang="en-US" dirty="0" smtClean="0"/>
                        <a:t>.25 FTE Para</a:t>
                      </a:r>
                      <a:r>
                        <a:rPr lang="en-US" baseline="0" dirty="0" smtClean="0"/>
                        <a:t> @ Wooch.een Preschool</a:t>
                      </a:r>
                      <a:endParaRPr lang="en-US" dirty="0"/>
                    </a:p>
                  </a:txBody>
                  <a:tcPr/>
                </a:tc>
                <a:extLst>
                  <a:ext uri="{0D108BD9-81ED-4DB2-BD59-A6C34878D82A}">
                    <a16:rowId xmlns:a16="http://schemas.microsoft.com/office/drawing/2014/main" val="2911927710"/>
                  </a:ext>
                </a:extLst>
              </a:tr>
              <a:tr h="4294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VIII Indian</a:t>
                      </a:r>
                      <a:r>
                        <a:rPr lang="en-US" baseline="0" dirty="0" smtClean="0"/>
                        <a:t> Ed</a:t>
                      </a:r>
                      <a:endParaRPr lang="en-US" dirty="0" smtClean="0"/>
                    </a:p>
                  </a:txBody>
                  <a:tcPr/>
                </a:tc>
                <a:tc>
                  <a:txBody>
                    <a:bodyPr/>
                    <a:lstStyle/>
                    <a:p>
                      <a:r>
                        <a:rPr lang="en-US" dirty="0" smtClean="0"/>
                        <a:t>$159,343</a:t>
                      </a:r>
                      <a:endParaRPr lang="en-US" dirty="0"/>
                    </a:p>
                  </a:txBody>
                  <a:tcPr/>
                </a:tc>
                <a:tc>
                  <a:txBody>
                    <a:bodyPr/>
                    <a:lstStyle/>
                    <a:p>
                      <a:r>
                        <a:rPr lang="en-US" dirty="0" smtClean="0"/>
                        <a:t>1 FTE Cultural Para @ Baranof, 2</a:t>
                      </a:r>
                      <a:r>
                        <a:rPr lang="en-US" baseline="0" dirty="0" smtClean="0"/>
                        <a:t> FTE Cultural Paras @ Keet</a:t>
                      </a:r>
                      <a:endParaRPr lang="en-US" dirty="0"/>
                    </a:p>
                  </a:txBody>
                  <a:tcPr/>
                </a:tc>
                <a:extLst>
                  <a:ext uri="{0D108BD9-81ED-4DB2-BD59-A6C34878D82A}">
                    <a16:rowId xmlns:a16="http://schemas.microsoft.com/office/drawing/2014/main" val="3791299793"/>
                  </a:ext>
                </a:extLst>
              </a:tr>
              <a:tr h="4294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Pre-Elementary </a:t>
                      </a:r>
                    </a:p>
                  </a:txBody>
                  <a:tcPr/>
                </a:tc>
                <a:tc>
                  <a:txBody>
                    <a:bodyPr/>
                    <a:lstStyle/>
                    <a:p>
                      <a:r>
                        <a:rPr lang="en-US" dirty="0" smtClean="0"/>
                        <a:t>$250,000</a:t>
                      </a:r>
                      <a:endParaRPr lang="en-US" dirty="0"/>
                    </a:p>
                  </a:txBody>
                  <a:tcPr/>
                </a:tc>
                <a:tc>
                  <a:txBody>
                    <a:bodyPr/>
                    <a:lstStyle/>
                    <a:p>
                      <a:r>
                        <a:rPr lang="en-US" dirty="0" smtClean="0"/>
                        <a:t>.6 FTE Family Engagement Coord, 1</a:t>
                      </a:r>
                      <a:r>
                        <a:rPr lang="en-US" baseline="0" dirty="0" smtClean="0"/>
                        <a:t> FTE Family Engagement Para</a:t>
                      </a:r>
                      <a:endParaRPr lang="en-US" dirty="0"/>
                    </a:p>
                  </a:txBody>
                  <a:tcPr/>
                </a:tc>
                <a:extLst>
                  <a:ext uri="{0D108BD9-81ED-4DB2-BD59-A6C34878D82A}">
                    <a16:rowId xmlns:a16="http://schemas.microsoft.com/office/drawing/2014/main" val="699646421"/>
                  </a:ext>
                </a:extLst>
              </a:tr>
              <a:tr h="44777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STEPS</a:t>
                      </a:r>
                    </a:p>
                  </a:txBody>
                  <a:tcPr/>
                </a:tc>
                <a:tc>
                  <a:txBody>
                    <a:bodyPr/>
                    <a:lstStyle/>
                    <a:p>
                      <a:r>
                        <a:rPr lang="en-US" dirty="0" smtClean="0"/>
                        <a:t>$543,000</a:t>
                      </a:r>
                      <a:endParaRPr lang="en-US" dirty="0"/>
                    </a:p>
                  </a:txBody>
                  <a:tcPr/>
                </a:tc>
                <a:tc>
                  <a:txBody>
                    <a:bodyPr/>
                    <a:lstStyle/>
                    <a:p>
                      <a:r>
                        <a:rPr lang="en-US" dirty="0" smtClean="0"/>
                        <a:t>.4 FTE Family Engagement Coord, 1 FTE Director, .5 FTE Post Sec Coord</a:t>
                      </a:r>
                      <a:endParaRPr lang="en-US" dirty="0"/>
                    </a:p>
                  </a:txBody>
                  <a:tcPr/>
                </a:tc>
                <a:extLst>
                  <a:ext uri="{0D108BD9-81ED-4DB2-BD59-A6C34878D82A}">
                    <a16:rowId xmlns:a16="http://schemas.microsoft.com/office/drawing/2014/main" val="356986709"/>
                  </a:ext>
                </a:extLst>
              </a:tr>
              <a:tr h="4294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MACP</a:t>
                      </a:r>
                    </a:p>
                  </a:txBody>
                  <a:tcPr/>
                </a:tc>
                <a:tc>
                  <a:txBody>
                    <a:bodyPr/>
                    <a:lstStyle/>
                    <a:p>
                      <a:r>
                        <a:rPr lang="en-US" dirty="0" smtClean="0"/>
                        <a:t>$275,000</a:t>
                      </a:r>
                      <a:endParaRPr lang="en-US" dirty="0"/>
                    </a:p>
                  </a:txBody>
                  <a:tcPr/>
                </a:tc>
                <a:tc>
                  <a:txBody>
                    <a:bodyPr/>
                    <a:lstStyle/>
                    <a:p>
                      <a:r>
                        <a:rPr lang="en-US" dirty="0" smtClean="0"/>
                        <a:t>1 FTE Arts, Culture, and Technology Coordinator</a:t>
                      </a:r>
                      <a:endParaRPr lang="en-US" dirty="0"/>
                    </a:p>
                  </a:txBody>
                  <a:tcPr/>
                </a:tc>
                <a:extLst>
                  <a:ext uri="{0D108BD9-81ED-4DB2-BD59-A6C34878D82A}">
                    <a16:rowId xmlns:a16="http://schemas.microsoft.com/office/drawing/2014/main" val="3037605533"/>
                  </a:ext>
                </a:extLst>
              </a:tr>
              <a:tr h="4294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AmeriCorps</a:t>
                      </a:r>
                    </a:p>
                  </a:txBody>
                  <a:tcPr/>
                </a:tc>
                <a:tc>
                  <a:txBody>
                    <a:bodyPr/>
                    <a:lstStyle/>
                    <a:p>
                      <a:r>
                        <a:rPr lang="en-US" dirty="0" smtClean="0"/>
                        <a:t>$298,000</a:t>
                      </a:r>
                      <a:endParaRPr lang="en-US" dirty="0"/>
                    </a:p>
                  </a:txBody>
                  <a:tcPr/>
                </a:tc>
                <a:tc>
                  <a:txBody>
                    <a:bodyPr/>
                    <a:lstStyle/>
                    <a:p>
                      <a:r>
                        <a:rPr lang="en-US" dirty="0" smtClean="0"/>
                        <a:t>1 FTE</a:t>
                      </a:r>
                      <a:r>
                        <a:rPr lang="en-US" baseline="0" dirty="0" smtClean="0"/>
                        <a:t> AmeriCorps Coordinator</a:t>
                      </a:r>
                      <a:endParaRPr lang="en-US" dirty="0"/>
                    </a:p>
                  </a:txBody>
                  <a:tcPr/>
                </a:tc>
                <a:extLst>
                  <a:ext uri="{0D108BD9-81ED-4DB2-BD59-A6C34878D82A}">
                    <a16:rowId xmlns:a16="http://schemas.microsoft.com/office/drawing/2014/main" val="125076120"/>
                  </a:ext>
                </a:extLst>
              </a:tr>
            </a:tbl>
          </a:graphicData>
        </a:graphic>
      </p:graphicFrame>
      <p:sp>
        <p:nvSpPr>
          <p:cNvPr id="5" name="Rectangle 4"/>
          <p:cNvSpPr/>
          <p:nvPr/>
        </p:nvSpPr>
        <p:spPr>
          <a:xfrm>
            <a:off x="7050375" y="506281"/>
            <a:ext cx="5141625" cy="923330"/>
          </a:xfrm>
          <a:prstGeom prst="rect">
            <a:avLst/>
          </a:prstGeom>
          <a:noFill/>
        </p:spPr>
        <p:txBody>
          <a:bodyPr wrap="square" lIns="91440" tIns="45720" rIns="91440" bIns="45720">
            <a:spAutoFit/>
          </a:bodyPr>
          <a:lstStyle/>
          <a:p>
            <a:pPr algn="ctr"/>
            <a:r>
              <a:rPr lang="en-US" sz="5400" b="1" cap="none" spc="0" dirty="0" smtClean="0">
                <a:ln w="22225">
                  <a:solidFill>
                    <a:schemeClr val="accent2"/>
                  </a:solidFill>
                  <a:prstDash val="solid"/>
                </a:ln>
                <a:solidFill>
                  <a:schemeClr val="accent2">
                    <a:lumMod val="40000"/>
                    <a:lumOff val="60000"/>
                  </a:schemeClr>
                </a:solidFill>
                <a:effectLst/>
              </a:rPr>
              <a:t>FY19 $2,230,149</a:t>
            </a:r>
            <a:endParaRPr lang="en-US" sz="5400" b="1" cap="none" spc="0" dirty="0">
              <a:ln w="22225">
                <a:solidFill>
                  <a:schemeClr val="accent2"/>
                </a:solidFill>
                <a:prstDash val="solid"/>
              </a:ln>
              <a:solidFill>
                <a:schemeClr val="accent2">
                  <a:lumMod val="40000"/>
                  <a:lumOff val="60000"/>
                </a:schemeClr>
              </a:solidFill>
              <a:effectLst/>
            </a:endParaRPr>
          </a:p>
        </p:txBody>
      </p:sp>
    </p:spTree>
    <p:extLst>
      <p:ext uri="{BB962C8B-B14F-4D97-AF65-F5344CB8AC3E}">
        <p14:creationId xmlns:p14="http://schemas.microsoft.com/office/powerpoint/2010/main" val="246548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Budget Feedback Not Already Included</a:t>
            </a:r>
            <a:endParaRPr lang="en-US" dirty="0"/>
          </a:p>
        </p:txBody>
      </p:sp>
      <p:sp>
        <p:nvSpPr>
          <p:cNvPr id="5" name="Content Placeholder 4"/>
          <p:cNvSpPr>
            <a:spLocks noGrp="1"/>
          </p:cNvSpPr>
          <p:nvPr>
            <p:ph sz="half" idx="1"/>
          </p:nvPr>
        </p:nvSpPr>
        <p:spPr/>
        <p:txBody>
          <a:bodyPr>
            <a:normAutofit/>
          </a:bodyPr>
          <a:lstStyle/>
          <a:p>
            <a:r>
              <a:rPr lang="en-US" sz="2400" dirty="0"/>
              <a:t>Add a 1 FTE Library Para @ Blatchley</a:t>
            </a:r>
          </a:p>
          <a:p>
            <a:r>
              <a:rPr lang="en-US" sz="2400" dirty="0" smtClean="0"/>
              <a:t>Okay to increase class sizes at secondary but not elementary [K-3 19/4-5 24]</a:t>
            </a:r>
          </a:p>
          <a:p>
            <a:r>
              <a:rPr lang="en-US" sz="2400" dirty="0" smtClean="0"/>
              <a:t>Increase Blatchley and SHS academic classes to </a:t>
            </a:r>
            <a:r>
              <a:rPr lang="en-US" sz="2400" dirty="0" smtClean="0"/>
              <a:t>24-28</a:t>
            </a:r>
          </a:p>
          <a:p>
            <a:r>
              <a:rPr lang="en-US" sz="2400" dirty="0" smtClean="0"/>
              <a:t>Reduce Asst Supt to .5 FTE</a:t>
            </a:r>
            <a:endParaRPr lang="en-US" sz="2400" dirty="0" smtClean="0"/>
          </a:p>
          <a:p>
            <a:r>
              <a:rPr lang="en-US" sz="2400" dirty="0"/>
              <a:t>Keep 2 FTE Counselors @ </a:t>
            </a:r>
            <a:r>
              <a:rPr lang="en-US" sz="2400" dirty="0" smtClean="0"/>
              <a:t>SHS</a:t>
            </a:r>
            <a:endParaRPr lang="en-US" sz="2400" dirty="0" smtClean="0"/>
          </a:p>
          <a:p>
            <a:endParaRPr lang="en-US" sz="2000" dirty="0"/>
          </a:p>
        </p:txBody>
      </p:sp>
      <p:sp>
        <p:nvSpPr>
          <p:cNvPr id="6" name="Content Placeholder 5"/>
          <p:cNvSpPr>
            <a:spLocks noGrp="1"/>
          </p:cNvSpPr>
          <p:nvPr>
            <p:ph sz="half" idx="2"/>
          </p:nvPr>
        </p:nvSpPr>
        <p:spPr/>
        <p:txBody>
          <a:bodyPr>
            <a:normAutofit/>
          </a:bodyPr>
          <a:lstStyle/>
          <a:p>
            <a:r>
              <a:rPr lang="en-US" sz="2400" dirty="0" smtClean="0"/>
              <a:t>Cut janitorial contract and have teachers or students do the cleaning – pay teachers an extra duty stipend if teachers</a:t>
            </a:r>
          </a:p>
          <a:p>
            <a:r>
              <a:rPr lang="en-US" sz="2400" dirty="0" smtClean="0"/>
              <a:t>Have elective teachers teach academic classes to preserve elective offerings</a:t>
            </a:r>
          </a:p>
          <a:p>
            <a:r>
              <a:rPr lang="en-US" sz="2400" dirty="0" smtClean="0"/>
              <a:t>Invite volunteers to help in the classrooms</a:t>
            </a:r>
            <a:endParaRPr lang="en-US" sz="2400" dirty="0"/>
          </a:p>
        </p:txBody>
      </p:sp>
    </p:spTree>
    <p:extLst>
      <p:ext uri="{BB962C8B-B14F-4D97-AF65-F5344CB8AC3E}">
        <p14:creationId xmlns:p14="http://schemas.microsoft.com/office/powerpoint/2010/main" val="186221951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Considerations</a:t>
            </a:r>
            <a:endParaRPr lang="en-US" dirty="0"/>
          </a:p>
        </p:txBody>
      </p:sp>
      <p:sp>
        <p:nvSpPr>
          <p:cNvPr id="5" name="Content Placeholder 4"/>
          <p:cNvSpPr>
            <a:spLocks noGrp="1"/>
          </p:cNvSpPr>
          <p:nvPr>
            <p:ph idx="1"/>
          </p:nvPr>
        </p:nvSpPr>
        <p:spPr>
          <a:xfrm>
            <a:off x="838200" y="1690688"/>
            <a:ext cx="10515600" cy="4135053"/>
          </a:xfrm>
        </p:spPr>
        <p:txBody>
          <a:bodyPr>
            <a:normAutofit/>
          </a:bodyPr>
          <a:lstStyle/>
          <a:p>
            <a:r>
              <a:rPr lang="en-US" dirty="0" smtClean="0"/>
              <a:t>Focus thoughts/comments on positions and not people</a:t>
            </a:r>
          </a:p>
          <a:p>
            <a:r>
              <a:rPr lang="en-US" dirty="0" smtClean="0"/>
              <a:t>The Board sets the # of </a:t>
            </a:r>
            <a:r>
              <a:rPr lang="en-US" dirty="0" smtClean="0"/>
              <a:t>positions and programs </a:t>
            </a:r>
            <a:r>
              <a:rPr lang="en-US" dirty="0" smtClean="0"/>
              <a:t>/ Admin identifies the positions</a:t>
            </a:r>
            <a:br>
              <a:rPr lang="en-US" dirty="0" smtClean="0"/>
            </a:br>
            <a:endParaRPr lang="en-US" dirty="0" smtClean="0"/>
          </a:p>
          <a:p>
            <a:r>
              <a:rPr lang="en-US" dirty="0" smtClean="0"/>
              <a:t>We focused reductions that have minimal direct impact to classrooms and students; however, there will be impact to the classrooms with </a:t>
            </a:r>
            <a:r>
              <a:rPr lang="en-US" u="sng" dirty="0" smtClean="0"/>
              <a:t>any</a:t>
            </a:r>
            <a:r>
              <a:rPr lang="en-US" dirty="0" smtClean="0"/>
              <a:t> of the following positions reductions</a:t>
            </a:r>
          </a:p>
          <a:p>
            <a:r>
              <a:rPr lang="en-US" dirty="0" smtClean="0"/>
              <a:t>The following recommendations could change based on actual Revenue and individual staff decisions regarding the reductions</a:t>
            </a:r>
            <a:endParaRPr lang="en-US" dirty="0"/>
          </a:p>
        </p:txBody>
      </p:sp>
      <p:cxnSp>
        <p:nvCxnSpPr>
          <p:cNvPr id="7" name="Straight Connector 6"/>
          <p:cNvCxnSpPr/>
          <p:nvPr/>
        </p:nvCxnSpPr>
        <p:spPr>
          <a:xfrm>
            <a:off x="2818151" y="3237873"/>
            <a:ext cx="5981075"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30914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Points for School Board</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859047346"/>
              </p:ext>
            </p:extLst>
          </p:nvPr>
        </p:nvGraphicFramePr>
        <p:xfrm>
          <a:off x="838200" y="1329596"/>
          <a:ext cx="10515600" cy="4328160"/>
        </p:xfrm>
        <a:graphic>
          <a:graphicData uri="http://schemas.openxmlformats.org/drawingml/2006/table">
            <a:tbl>
              <a:tblPr firstRow="1" bandRow="1">
                <a:tableStyleId>{5C22544A-7EE6-4342-B048-85BDC9FD1C3A}</a:tableStyleId>
              </a:tblPr>
              <a:tblGrid>
                <a:gridCol w="7181538">
                  <a:extLst>
                    <a:ext uri="{9D8B030D-6E8A-4147-A177-3AD203B41FA5}">
                      <a16:colId xmlns:a16="http://schemas.microsoft.com/office/drawing/2014/main" val="1504755585"/>
                    </a:ext>
                  </a:extLst>
                </a:gridCol>
                <a:gridCol w="1543987">
                  <a:extLst>
                    <a:ext uri="{9D8B030D-6E8A-4147-A177-3AD203B41FA5}">
                      <a16:colId xmlns:a16="http://schemas.microsoft.com/office/drawing/2014/main" val="193514325"/>
                    </a:ext>
                  </a:extLst>
                </a:gridCol>
                <a:gridCol w="1790075">
                  <a:extLst>
                    <a:ext uri="{9D8B030D-6E8A-4147-A177-3AD203B41FA5}">
                      <a16:colId xmlns:a16="http://schemas.microsoft.com/office/drawing/2014/main" val="4062337709"/>
                    </a:ext>
                  </a:extLst>
                </a:gridCol>
              </a:tblGrid>
              <a:tr h="370840">
                <a:tc>
                  <a:txBody>
                    <a:bodyPr/>
                    <a:lstStyle/>
                    <a:p>
                      <a:r>
                        <a:rPr lang="en-US" sz="2400" dirty="0" smtClean="0"/>
                        <a:t>Variables</a:t>
                      </a:r>
                      <a:endParaRPr lang="en-US" sz="2400" dirty="0"/>
                    </a:p>
                  </a:txBody>
                  <a:tcPr/>
                </a:tc>
                <a:tc>
                  <a:txBody>
                    <a:bodyPr/>
                    <a:lstStyle/>
                    <a:p>
                      <a:pPr algn="ctr"/>
                      <a:r>
                        <a:rPr lang="en-US" sz="2400" dirty="0" smtClean="0"/>
                        <a:t>Revenue</a:t>
                      </a:r>
                      <a:endParaRPr lang="en-US" sz="2400" dirty="0"/>
                    </a:p>
                  </a:txBody>
                  <a:tcPr/>
                </a:tc>
                <a:tc>
                  <a:txBody>
                    <a:bodyPr/>
                    <a:lstStyle/>
                    <a:p>
                      <a:pPr algn="ctr"/>
                      <a:r>
                        <a:rPr lang="en-US" sz="2400" dirty="0" smtClean="0"/>
                        <a:t>Expenditure</a:t>
                      </a:r>
                      <a:endParaRPr lang="en-US" sz="2400" dirty="0"/>
                    </a:p>
                  </a:txBody>
                  <a:tcPr/>
                </a:tc>
                <a:extLst>
                  <a:ext uri="{0D108BD9-81ED-4DB2-BD59-A6C34878D82A}">
                    <a16:rowId xmlns:a16="http://schemas.microsoft.com/office/drawing/2014/main" val="1194214173"/>
                  </a:ext>
                </a:extLst>
              </a:tr>
              <a:tr h="370840">
                <a:tc>
                  <a:txBody>
                    <a:bodyPr/>
                    <a:lstStyle/>
                    <a:p>
                      <a:r>
                        <a:rPr lang="en-US" sz="2000" b="1" dirty="0" smtClean="0"/>
                        <a:t>$30 Million from </a:t>
                      </a:r>
                      <a:r>
                        <a:rPr lang="en-US" sz="2000" b="1" dirty="0" smtClean="0"/>
                        <a:t>State: </a:t>
                      </a:r>
                      <a:r>
                        <a:rPr lang="en-US" sz="2000" dirty="0" smtClean="0"/>
                        <a:t>W</a:t>
                      </a:r>
                      <a:r>
                        <a:rPr lang="en-US" sz="2000" baseline="0" dirty="0" smtClean="0"/>
                        <a:t>e are currently not planning on receiving any of this Revenue; however, we may get some or some or all of it.</a:t>
                      </a:r>
                      <a:endParaRPr lang="en-US" sz="2000" dirty="0"/>
                    </a:p>
                  </a:txBody>
                  <a:tcPr/>
                </a:tc>
                <a:tc>
                  <a:txBody>
                    <a:bodyPr/>
                    <a:lstStyle/>
                    <a:p>
                      <a:pPr algn="ctr"/>
                      <a:r>
                        <a:rPr lang="en-US" sz="2400" dirty="0" smtClean="0"/>
                        <a:t>$309,000</a:t>
                      </a:r>
                      <a:endParaRPr lang="en-US" sz="2400" dirty="0"/>
                    </a:p>
                  </a:txBody>
                  <a:tcPr/>
                </a:tc>
                <a:tc>
                  <a:txBody>
                    <a:bodyPr/>
                    <a:lstStyle/>
                    <a:p>
                      <a:pPr algn="ctr"/>
                      <a:endParaRPr lang="en-US" sz="2400" dirty="0"/>
                    </a:p>
                  </a:txBody>
                  <a:tcPr/>
                </a:tc>
                <a:extLst>
                  <a:ext uri="{0D108BD9-81ED-4DB2-BD59-A6C34878D82A}">
                    <a16:rowId xmlns:a16="http://schemas.microsoft.com/office/drawing/2014/main" val="2778337792"/>
                  </a:ext>
                </a:extLst>
              </a:tr>
              <a:tr h="0">
                <a:tc>
                  <a:txBody>
                    <a:bodyPr/>
                    <a:lstStyle/>
                    <a:p>
                      <a:endParaRPr lang="en-US" sz="400" dirty="0"/>
                    </a:p>
                  </a:txBody>
                  <a:tcPr/>
                </a:tc>
                <a:tc>
                  <a:txBody>
                    <a:bodyPr/>
                    <a:lstStyle/>
                    <a:p>
                      <a:pPr algn="ctr"/>
                      <a:endParaRPr lang="en-US" sz="400" dirty="0"/>
                    </a:p>
                  </a:txBody>
                  <a:tcPr/>
                </a:tc>
                <a:tc>
                  <a:txBody>
                    <a:bodyPr/>
                    <a:lstStyle/>
                    <a:p>
                      <a:pPr algn="ctr"/>
                      <a:endParaRPr lang="en-US" sz="400" dirty="0"/>
                    </a:p>
                  </a:txBody>
                  <a:tcPr/>
                </a:tc>
                <a:extLst>
                  <a:ext uri="{0D108BD9-81ED-4DB2-BD59-A6C34878D82A}">
                    <a16:rowId xmlns:a16="http://schemas.microsoft.com/office/drawing/2014/main" val="1036705297"/>
                  </a:ext>
                </a:extLst>
              </a:tr>
              <a:tr h="370840">
                <a:tc>
                  <a:txBody>
                    <a:bodyPr/>
                    <a:lstStyle/>
                    <a:p>
                      <a:r>
                        <a:rPr lang="en-US" sz="2000" b="1" dirty="0" smtClean="0"/>
                        <a:t>Health Insurance </a:t>
                      </a:r>
                      <a:r>
                        <a:rPr lang="en-US" sz="2000" b="1" dirty="0" smtClean="0"/>
                        <a:t>Increase: </a:t>
                      </a:r>
                      <a:r>
                        <a:rPr lang="en-US" sz="2000" dirty="0" smtClean="0"/>
                        <a:t>Our Preliminary</a:t>
                      </a:r>
                      <a:r>
                        <a:rPr lang="en-US" sz="2000" baseline="0" dirty="0" smtClean="0"/>
                        <a:t> FY20 Budget estimated a 12% increase, and we later lowered this to 6%, as that has been our increase in the past 2 years. We may not realize this savings.</a:t>
                      </a:r>
                      <a:endParaRPr lang="en-US" sz="2000" dirty="0"/>
                    </a:p>
                  </a:txBody>
                  <a:tcPr/>
                </a:tc>
                <a:tc>
                  <a:txBody>
                    <a:bodyPr/>
                    <a:lstStyle/>
                    <a:p>
                      <a:pPr algn="ctr"/>
                      <a:endParaRPr lang="en-US" sz="2400" dirty="0"/>
                    </a:p>
                  </a:txBody>
                  <a:tcPr/>
                </a:tc>
                <a:tc>
                  <a:txBody>
                    <a:bodyPr/>
                    <a:lstStyle/>
                    <a:p>
                      <a:pPr algn="ctr"/>
                      <a:r>
                        <a:rPr lang="en-US" sz="2400" dirty="0" smtClean="0"/>
                        <a:t>$200,000</a:t>
                      </a:r>
                      <a:endParaRPr lang="en-US" sz="2400" dirty="0"/>
                    </a:p>
                  </a:txBody>
                  <a:tcPr/>
                </a:tc>
                <a:extLst>
                  <a:ext uri="{0D108BD9-81ED-4DB2-BD59-A6C34878D82A}">
                    <a16:rowId xmlns:a16="http://schemas.microsoft.com/office/drawing/2014/main" val="1660631714"/>
                  </a:ext>
                </a:extLst>
              </a:tr>
              <a:tr h="0">
                <a:tc>
                  <a:txBody>
                    <a:bodyPr/>
                    <a:lstStyle/>
                    <a:p>
                      <a:endParaRPr lang="en-US" sz="400" dirty="0"/>
                    </a:p>
                  </a:txBody>
                  <a:tcPr/>
                </a:tc>
                <a:tc>
                  <a:txBody>
                    <a:bodyPr/>
                    <a:lstStyle/>
                    <a:p>
                      <a:pPr algn="ctr"/>
                      <a:endParaRPr lang="en-US" sz="400" dirty="0"/>
                    </a:p>
                  </a:txBody>
                  <a:tcPr/>
                </a:tc>
                <a:tc>
                  <a:txBody>
                    <a:bodyPr/>
                    <a:lstStyle/>
                    <a:p>
                      <a:pPr algn="ctr"/>
                      <a:endParaRPr lang="en-US" sz="400" dirty="0"/>
                    </a:p>
                  </a:txBody>
                  <a:tcPr/>
                </a:tc>
                <a:extLst>
                  <a:ext uri="{0D108BD9-81ED-4DB2-BD59-A6C34878D82A}">
                    <a16:rowId xmlns:a16="http://schemas.microsoft.com/office/drawing/2014/main" val="2521109417"/>
                  </a:ext>
                </a:extLst>
              </a:tr>
              <a:tr h="370840">
                <a:tc>
                  <a:txBody>
                    <a:bodyPr/>
                    <a:lstStyle/>
                    <a:p>
                      <a:r>
                        <a:rPr lang="en-US" sz="2000" b="1" dirty="0" smtClean="0"/>
                        <a:t>$20</a:t>
                      </a:r>
                      <a:r>
                        <a:rPr lang="en-US" sz="2000" b="1" baseline="0" dirty="0" smtClean="0"/>
                        <a:t> Million from State: </a:t>
                      </a:r>
                      <a:r>
                        <a:rPr lang="en-US" sz="2000" baseline="0" dirty="0" smtClean="0"/>
                        <a:t>Assuming we get the FY19 $20 million and we don’t need to use $187,000 to balance FY19 budget, how much of the available Unassigned Reserve does the Board want to use?</a:t>
                      </a:r>
                      <a:endParaRPr lang="en-US" sz="2000" dirty="0"/>
                    </a:p>
                  </a:txBody>
                  <a:tcPr/>
                </a:tc>
                <a:tc>
                  <a:txBody>
                    <a:bodyPr/>
                    <a:lstStyle/>
                    <a:p>
                      <a:pPr algn="ctr"/>
                      <a:r>
                        <a:rPr lang="en-US" sz="2400" dirty="0" smtClean="0"/>
                        <a:t>$205,334</a:t>
                      </a:r>
                      <a:endParaRPr lang="en-US" sz="2400" dirty="0"/>
                    </a:p>
                  </a:txBody>
                  <a:tcPr/>
                </a:tc>
                <a:tc>
                  <a:txBody>
                    <a:bodyPr/>
                    <a:lstStyle/>
                    <a:p>
                      <a:pPr algn="ctr"/>
                      <a:endParaRPr lang="en-US" sz="2400" dirty="0"/>
                    </a:p>
                  </a:txBody>
                  <a:tcPr/>
                </a:tc>
                <a:extLst>
                  <a:ext uri="{0D108BD9-81ED-4DB2-BD59-A6C34878D82A}">
                    <a16:rowId xmlns:a16="http://schemas.microsoft.com/office/drawing/2014/main" val="909596376"/>
                  </a:ext>
                </a:extLst>
              </a:tr>
              <a:tr h="0">
                <a:tc>
                  <a:txBody>
                    <a:bodyPr/>
                    <a:lstStyle/>
                    <a:p>
                      <a:endParaRPr lang="en-US" sz="400" dirty="0"/>
                    </a:p>
                  </a:txBody>
                  <a:tcPr/>
                </a:tc>
                <a:tc>
                  <a:txBody>
                    <a:bodyPr/>
                    <a:lstStyle/>
                    <a:p>
                      <a:pPr algn="ctr"/>
                      <a:endParaRPr lang="en-US" sz="400" dirty="0"/>
                    </a:p>
                  </a:txBody>
                  <a:tcPr/>
                </a:tc>
                <a:tc>
                  <a:txBody>
                    <a:bodyPr/>
                    <a:lstStyle/>
                    <a:p>
                      <a:pPr algn="ctr"/>
                      <a:endParaRPr lang="en-US" sz="400" dirty="0"/>
                    </a:p>
                  </a:txBody>
                  <a:tcPr/>
                </a:tc>
                <a:extLst>
                  <a:ext uri="{0D108BD9-81ED-4DB2-BD59-A6C34878D82A}">
                    <a16:rowId xmlns:a16="http://schemas.microsoft.com/office/drawing/2014/main" val="1121535613"/>
                  </a:ext>
                </a:extLst>
              </a:tr>
              <a:tr h="370840">
                <a:tc>
                  <a:txBody>
                    <a:bodyPr/>
                    <a:lstStyle/>
                    <a:p>
                      <a:r>
                        <a:rPr lang="en-US" sz="2000" b="1" dirty="0" smtClean="0"/>
                        <a:t>Decrease Local Contribution</a:t>
                      </a:r>
                      <a:r>
                        <a:rPr lang="en-US" sz="2000" b="1" dirty="0" smtClean="0"/>
                        <a:t>*: </a:t>
                      </a:r>
                      <a:r>
                        <a:rPr lang="en-US" sz="2000" dirty="0" smtClean="0"/>
                        <a:t>Additional personnel reductions are slated to come from the non-tenured</a:t>
                      </a:r>
                      <a:r>
                        <a:rPr lang="en-US" sz="2000" baseline="0" dirty="0" smtClean="0"/>
                        <a:t> teacher positions. </a:t>
                      </a:r>
                      <a:endParaRPr lang="en-US" sz="2000" dirty="0"/>
                    </a:p>
                  </a:txBody>
                  <a:tcPr/>
                </a:tc>
                <a:tc>
                  <a:txBody>
                    <a:bodyPr/>
                    <a:lstStyle/>
                    <a:p>
                      <a:pPr algn="ctr"/>
                      <a:r>
                        <a:rPr lang="en-US" sz="2400" dirty="0" smtClean="0"/>
                        <a:t>[$750,000]</a:t>
                      </a:r>
                      <a:endParaRPr lang="en-US" sz="2400" dirty="0"/>
                    </a:p>
                  </a:txBody>
                  <a:tcPr/>
                </a:tc>
                <a:tc>
                  <a:txBody>
                    <a:bodyPr/>
                    <a:lstStyle/>
                    <a:p>
                      <a:pPr algn="ctr"/>
                      <a:endParaRPr lang="en-US" sz="2400" dirty="0"/>
                    </a:p>
                  </a:txBody>
                  <a:tcPr/>
                </a:tc>
                <a:extLst>
                  <a:ext uri="{0D108BD9-81ED-4DB2-BD59-A6C34878D82A}">
                    <a16:rowId xmlns:a16="http://schemas.microsoft.com/office/drawing/2014/main" val="545261671"/>
                  </a:ext>
                </a:extLst>
              </a:tr>
            </a:tbl>
          </a:graphicData>
        </a:graphic>
      </p:graphicFrame>
      <p:sp>
        <p:nvSpPr>
          <p:cNvPr id="5" name="TextBox 4"/>
          <p:cNvSpPr txBox="1"/>
          <p:nvPr/>
        </p:nvSpPr>
        <p:spPr>
          <a:xfrm>
            <a:off x="838200" y="5657756"/>
            <a:ext cx="10380470" cy="369332"/>
          </a:xfrm>
          <a:prstGeom prst="rect">
            <a:avLst/>
          </a:prstGeom>
          <a:noFill/>
        </p:spPr>
        <p:txBody>
          <a:bodyPr wrap="none" rtlCol="0">
            <a:spAutoFit/>
          </a:bodyPr>
          <a:lstStyle/>
          <a:p>
            <a:r>
              <a:rPr lang="en-US" dirty="0" smtClean="0"/>
              <a:t>*Note</a:t>
            </a:r>
            <a:r>
              <a:rPr lang="en-US" dirty="0"/>
              <a:t>: The City includes the Non-Instructional Contributions as </a:t>
            </a:r>
            <a:r>
              <a:rPr lang="en-US" dirty="0" smtClean="0"/>
              <a:t>part of the 92</a:t>
            </a:r>
            <a:r>
              <a:rPr lang="en-US" dirty="0"/>
              <a:t>% of </a:t>
            </a:r>
            <a:r>
              <a:rPr lang="en-US" dirty="0" smtClean="0"/>
              <a:t>CAP they have established.</a:t>
            </a:r>
            <a:endParaRPr lang="en-US" dirty="0"/>
          </a:p>
        </p:txBody>
      </p:sp>
    </p:spTree>
    <p:extLst>
      <p:ext uri="{BB962C8B-B14F-4D97-AF65-F5344CB8AC3E}">
        <p14:creationId xmlns:p14="http://schemas.microsoft.com/office/powerpoint/2010/main" val="246909031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7256489" cy="1325563"/>
          </a:xfrm>
        </p:spPr>
        <p:txBody>
          <a:bodyPr/>
          <a:lstStyle/>
          <a:p>
            <a:r>
              <a:rPr lang="en-US" dirty="0" smtClean="0"/>
              <a:t>Sitka School District Budget Process Still to Come</a:t>
            </a:r>
            <a:endParaRPr lang="en-US" dirty="0"/>
          </a:p>
        </p:txBody>
      </p:sp>
      <p:sp>
        <p:nvSpPr>
          <p:cNvPr id="3" name="Content Placeholder 2"/>
          <p:cNvSpPr>
            <a:spLocks noGrp="1"/>
          </p:cNvSpPr>
          <p:nvPr>
            <p:ph idx="1"/>
          </p:nvPr>
        </p:nvSpPr>
        <p:spPr>
          <a:xfrm>
            <a:off x="838200" y="1825625"/>
            <a:ext cx="5367728" cy="3896750"/>
          </a:xfrm>
        </p:spPr>
        <p:txBody>
          <a:bodyPr>
            <a:normAutofit/>
          </a:bodyPr>
          <a:lstStyle/>
          <a:p>
            <a:endParaRPr lang="en-US" sz="1400" b="1" dirty="0">
              <a:solidFill>
                <a:srgbClr val="C55447"/>
              </a:solidFill>
            </a:endParaRPr>
          </a:p>
          <a:p>
            <a:pPr marL="0" indent="0">
              <a:buNone/>
            </a:pPr>
            <a:endParaRPr lang="en-US" sz="1400" b="1" dirty="0">
              <a:solidFill>
                <a:srgbClr val="C55447"/>
              </a:solidFill>
            </a:endParaRPr>
          </a:p>
          <a:p>
            <a:pPr marL="0" indent="0">
              <a:buNone/>
            </a:pPr>
            <a:r>
              <a:rPr lang="en-US" b="1" dirty="0">
                <a:solidFill>
                  <a:srgbClr val="497798"/>
                </a:solidFill>
              </a:rPr>
              <a:t>4/17/19</a:t>
            </a:r>
            <a:r>
              <a:rPr lang="en-US" sz="2600" b="1" dirty="0" smtClean="0">
                <a:solidFill>
                  <a:srgbClr val="497798"/>
                </a:solidFill>
              </a:rPr>
              <a:t> </a:t>
            </a:r>
            <a:r>
              <a:rPr lang="en-US" dirty="0"/>
              <a:t>@ 6 pm SHS Library: </a:t>
            </a:r>
            <a:r>
              <a:rPr lang="en-US" b="1" dirty="0">
                <a:solidFill>
                  <a:srgbClr val="C55447"/>
                </a:solidFill>
              </a:rPr>
              <a:t>Final Budget Hearing and Final </a:t>
            </a:r>
            <a:r>
              <a:rPr lang="en-US" b="1" dirty="0" smtClean="0">
                <a:solidFill>
                  <a:srgbClr val="C55447"/>
                </a:solidFill>
              </a:rPr>
              <a:t>Adoption</a:t>
            </a:r>
          </a:p>
          <a:p>
            <a:pPr marL="0" indent="0">
              <a:buNone/>
            </a:pPr>
            <a:r>
              <a:rPr lang="en-US" dirty="0" smtClean="0"/>
              <a:t/>
            </a:r>
            <a:br>
              <a:rPr lang="en-US" dirty="0" smtClean="0"/>
            </a:br>
            <a:r>
              <a:rPr lang="en-US" dirty="0" smtClean="0"/>
              <a:t>FY20 Budget Process Latest News: www.sitkaschools.org</a:t>
            </a:r>
            <a:endParaRPr lang="en-US" b="1" dirty="0">
              <a:solidFill>
                <a:srgbClr val="C55447"/>
              </a:solidFill>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5928" y="1879536"/>
            <a:ext cx="5740538" cy="3842839"/>
          </a:xfrm>
          <a:prstGeom prst="rect">
            <a:avLst/>
          </a:prstGeom>
        </p:spPr>
      </p:pic>
    </p:spTree>
    <p:extLst>
      <p:ext uri="{BB962C8B-B14F-4D97-AF65-F5344CB8AC3E}">
        <p14:creationId xmlns:p14="http://schemas.microsoft.com/office/powerpoint/2010/main" val="377849935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solidFill>
                  <a:srgbClr val="497798"/>
                </a:solidFill>
                <a:latin typeface="Bebas Neue" charset="0"/>
                <a:ea typeface="Bebas Neue" charset="0"/>
                <a:cs typeface="Bebas Neue" charset="0"/>
              </a:rPr>
              <a:t>Budget Worksession III</a:t>
            </a:r>
            <a:endParaRPr lang="en-US" dirty="0">
              <a:solidFill>
                <a:srgbClr val="497798"/>
              </a:solidFill>
              <a:latin typeface="Bebas Neue" charset="0"/>
              <a:ea typeface="Bebas Neue" charset="0"/>
              <a:cs typeface="Bebas Neue" charset="0"/>
            </a:endParaRPr>
          </a:p>
        </p:txBody>
      </p:sp>
      <p:sp>
        <p:nvSpPr>
          <p:cNvPr id="3" name="Subtitle 2"/>
          <p:cNvSpPr>
            <a:spLocks noGrp="1"/>
          </p:cNvSpPr>
          <p:nvPr>
            <p:ph type="subTitle" idx="1"/>
          </p:nvPr>
        </p:nvSpPr>
        <p:spPr>
          <a:xfrm>
            <a:off x="1524000" y="3770616"/>
            <a:ext cx="9144000" cy="1487184"/>
          </a:xfrm>
        </p:spPr>
        <p:txBody>
          <a:bodyPr/>
          <a:lstStyle/>
          <a:p>
            <a:r>
              <a:rPr lang="en-US" dirty="0" smtClean="0">
                <a:latin typeface="Soleil" charset="0"/>
                <a:ea typeface="Soleil" charset="0"/>
                <a:cs typeface="Soleil" charset="0"/>
              </a:rPr>
              <a:t>April 12, 2019</a:t>
            </a:r>
            <a:endParaRPr lang="en-US" dirty="0">
              <a:latin typeface="Soleil" charset="0"/>
              <a:ea typeface="Soleil" charset="0"/>
              <a:cs typeface="Soleil" charset="0"/>
            </a:endParaRP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8172" y="5825741"/>
            <a:ext cx="1874833" cy="834479"/>
          </a:xfrm>
          <a:prstGeom prst="rect">
            <a:avLst/>
          </a:prstGeom>
        </p:spPr>
      </p:pic>
      <p:sp>
        <p:nvSpPr>
          <p:cNvPr id="10" name="TextBox 9"/>
          <p:cNvSpPr txBox="1"/>
          <p:nvPr/>
        </p:nvSpPr>
        <p:spPr>
          <a:xfrm>
            <a:off x="8496728" y="6452171"/>
            <a:ext cx="3482939" cy="307777"/>
          </a:xfrm>
          <a:prstGeom prst="rect">
            <a:avLst/>
          </a:prstGeom>
          <a:noFill/>
        </p:spPr>
        <p:txBody>
          <a:bodyPr wrap="square" rtlCol="0">
            <a:spAutoFit/>
          </a:bodyPr>
          <a:lstStyle/>
          <a:p>
            <a:pPr algn="r"/>
            <a:r>
              <a:rPr lang="en-US" sz="1400" dirty="0" smtClean="0">
                <a:solidFill>
                  <a:srgbClr val="497798"/>
                </a:solidFill>
                <a:latin typeface="Soleil" charset="0"/>
                <a:ea typeface="Soleil" charset="0"/>
                <a:cs typeface="Soleil" charset="0"/>
              </a:rPr>
              <a:t>DISCOVER  |  NURTURE  |  INSPIRE</a:t>
            </a:r>
            <a:endParaRPr lang="en-US" sz="1400" dirty="0">
              <a:solidFill>
                <a:srgbClr val="497798"/>
              </a:solidFill>
              <a:latin typeface="Soleil" charset="0"/>
              <a:ea typeface="Soleil" charset="0"/>
              <a:cs typeface="Soleil" charset="0"/>
            </a:endParaRPr>
          </a:p>
        </p:txBody>
      </p:sp>
      <p:sp>
        <p:nvSpPr>
          <p:cNvPr id="11" name="Rectangle 10"/>
          <p:cNvSpPr/>
          <p:nvPr/>
        </p:nvSpPr>
        <p:spPr>
          <a:xfrm>
            <a:off x="0" y="6765925"/>
            <a:ext cx="12192000" cy="92075"/>
          </a:xfrm>
          <a:prstGeom prst="rect">
            <a:avLst/>
          </a:prstGeom>
          <a:solidFill>
            <a:srgbClr val="C554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2883713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SSD">
      <a:dk1>
        <a:srgbClr val="000000"/>
      </a:dk1>
      <a:lt1>
        <a:srgbClr val="FFFFFF"/>
      </a:lt1>
      <a:dk2>
        <a:srgbClr val="44546A"/>
      </a:dk2>
      <a:lt2>
        <a:srgbClr val="E7E6E6"/>
      </a:lt2>
      <a:accent1>
        <a:srgbClr val="487798"/>
      </a:accent1>
      <a:accent2>
        <a:srgbClr val="C45447"/>
      </a:accent2>
      <a:accent3>
        <a:srgbClr val="68614D"/>
      </a:accent3>
      <a:accent4>
        <a:srgbClr val="B1AD9A"/>
      </a:accent4>
      <a:accent5>
        <a:srgbClr val="C45447"/>
      </a:accent5>
      <a:accent6>
        <a:srgbClr val="C45447"/>
      </a:accent6>
      <a:hlink>
        <a:srgbClr val="C45447"/>
      </a:hlink>
      <a:folHlink>
        <a:srgbClr val="C45447"/>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B195DF43-5A50-2E42-8107-D3ECF7A56A58}" vid="{E8F1BEDF-96CB-C04A-95CB-2AE48BF5496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SSD Theme.potx</Template>
  <TotalTime>15687</TotalTime>
  <Words>1966</Words>
  <Application>Microsoft Office PowerPoint</Application>
  <PresentationFormat>Widescreen</PresentationFormat>
  <Paragraphs>418</Paragraphs>
  <Slides>24</Slides>
  <Notes>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Arial</vt:lpstr>
      <vt:lpstr>Bebas Neue</vt:lpstr>
      <vt:lpstr>Calibri</vt:lpstr>
      <vt:lpstr>Soleil</vt:lpstr>
      <vt:lpstr>SoleilW02-Light</vt:lpstr>
      <vt:lpstr>Times New Roman</vt:lpstr>
      <vt:lpstr>Office Theme</vt:lpstr>
      <vt:lpstr>Budget Worksession III</vt:lpstr>
      <vt:lpstr>www.sitkaschools.org</vt:lpstr>
      <vt:lpstr>Reductions Due to Lower Enrollment</vt:lpstr>
      <vt:lpstr>FY20 Preliminary Budget Deficit</vt:lpstr>
      <vt:lpstr>FY20 Preliminary Budget Deficit Options</vt:lpstr>
      <vt:lpstr>FY20 Personnel Reduction Recommendation</vt:lpstr>
      <vt:lpstr>Overview of Revenues</vt:lpstr>
      <vt:lpstr>Considerations</vt:lpstr>
      <vt:lpstr>District-Wide/Administration Reductions</vt:lpstr>
      <vt:lpstr>Personnel Reduction Summary</vt:lpstr>
      <vt:lpstr>School-Based Reductions – Part I</vt:lpstr>
      <vt:lpstr>Personnel Reduction Summary</vt:lpstr>
      <vt:lpstr>School-Based Reductions – Part II</vt:lpstr>
      <vt:lpstr>Personnel Reduction Summary</vt:lpstr>
      <vt:lpstr>School-Based Reductions – Part III</vt:lpstr>
      <vt:lpstr>Personnel Reduction Summary</vt:lpstr>
      <vt:lpstr>Impact by Location</vt:lpstr>
      <vt:lpstr>Impact by Job Classification</vt:lpstr>
      <vt:lpstr>Impact of FY20 Grants</vt:lpstr>
      <vt:lpstr>Budget Feedback Not Already Included</vt:lpstr>
      <vt:lpstr>Considerations</vt:lpstr>
      <vt:lpstr>Discussion Points for School Board</vt:lpstr>
      <vt:lpstr>Sitka School District Budget Process Still to Come</vt:lpstr>
      <vt:lpstr>Budget Worksession III</vt:lpstr>
    </vt:vector>
  </TitlesOfParts>
  <Company>Sitka School District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Mary Wegner</dc:creator>
  <cp:lastModifiedBy>Mary Wegner</cp:lastModifiedBy>
  <cp:revision>373</cp:revision>
  <cp:lastPrinted>2019-04-09T23:35:13Z</cp:lastPrinted>
  <dcterms:created xsi:type="dcterms:W3CDTF">2017-05-22T21:09:02Z</dcterms:created>
  <dcterms:modified xsi:type="dcterms:W3CDTF">2019-04-12T20:50:43Z</dcterms:modified>
</cp:coreProperties>
</file>