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8" r:id="rId3"/>
    <p:sldId id="257" r:id="rId4"/>
    <p:sldId id="267" r:id="rId5"/>
    <p:sldId id="258" r:id="rId6"/>
    <p:sldId id="260" r:id="rId7"/>
    <p:sldId id="259" r:id="rId8"/>
    <p:sldId id="266" r:id="rId9"/>
    <p:sldId id="26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86" y="1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yle.rosendale\Downloads\ADFG%20Biomass%20Data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yle.rosendale\Downloads\ADFG%20Biomass%20Dat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0"/>
          <c:tx>
            <c:strRef>
              <c:f>Sheet1!$X$1</c:f>
              <c:strCache>
                <c:ptCount val="1"/>
                <c:pt idx="0">
                  <c:v>Proposal 156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Sheet1!$W$2:$W$32</c:f>
              <c:numCache>
                <c:formatCode>_(* #,##0_);_(* \(#,##0\);_(* "-"??_);_(@_)</c:formatCode>
                <c:ptCount val="31"/>
                <c:pt idx="0">
                  <c:v>0</c:v>
                </c:pt>
                <c:pt idx="1">
                  <c:v>5000</c:v>
                </c:pt>
                <c:pt idx="2">
                  <c:v>10000</c:v>
                </c:pt>
                <c:pt idx="3">
                  <c:v>15000</c:v>
                </c:pt>
                <c:pt idx="4">
                  <c:v>20000</c:v>
                </c:pt>
                <c:pt idx="5">
                  <c:v>25000</c:v>
                </c:pt>
                <c:pt idx="6">
                  <c:v>30000</c:v>
                </c:pt>
                <c:pt idx="7">
                  <c:v>35000</c:v>
                </c:pt>
                <c:pt idx="8">
                  <c:v>40000</c:v>
                </c:pt>
                <c:pt idx="9">
                  <c:v>45000</c:v>
                </c:pt>
                <c:pt idx="10">
                  <c:v>50000</c:v>
                </c:pt>
                <c:pt idx="11">
                  <c:v>55000</c:v>
                </c:pt>
                <c:pt idx="12">
                  <c:v>60000</c:v>
                </c:pt>
                <c:pt idx="13">
                  <c:v>65000</c:v>
                </c:pt>
                <c:pt idx="14">
                  <c:v>70000</c:v>
                </c:pt>
                <c:pt idx="15">
                  <c:v>75000</c:v>
                </c:pt>
                <c:pt idx="16">
                  <c:v>80000</c:v>
                </c:pt>
                <c:pt idx="17">
                  <c:v>85000</c:v>
                </c:pt>
                <c:pt idx="18">
                  <c:v>90000</c:v>
                </c:pt>
                <c:pt idx="19">
                  <c:v>95000</c:v>
                </c:pt>
                <c:pt idx="20">
                  <c:v>100000</c:v>
                </c:pt>
                <c:pt idx="21">
                  <c:v>105000</c:v>
                </c:pt>
                <c:pt idx="22">
                  <c:v>110000</c:v>
                </c:pt>
                <c:pt idx="23">
                  <c:v>115000</c:v>
                </c:pt>
                <c:pt idx="24">
                  <c:v>120000</c:v>
                </c:pt>
                <c:pt idx="25">
                  <c:v>125000</c:v>
                </c:pt>
                <c:pt idx="26">
                  <c:v>130000</c:v>
                </c:pt>
                <c:pt idx="27">
                  <c:v>135000</c:v>
                </c:pt>
                <c:pt idx="28">
                  <c:v>140000</c:v>
                </c:pt>
                <c:pt idx="29">
                  <c:v>145000</c:v>
                </c:pt>
                <c:pt idx="30">
                  <c:v>150000</c:v>
                </c:pt>
              </c:numCache>
            </c:numRef>
          </c:cat>
          <c:val>
            <c:numRef>
              <c:f>Sheet1!$X$2:$X$32</c:f>
              <c:numCache>
                <c:formatCode>General</c:formatCode>
                <c:ptCount val="31"/>
                <c:pt idx="5">
                  <c:v>10.5</c:v>
                </c:pt>
                <c:pt idx="6">
                  <c:v>11</c:v>
                </c:pt>
                <c:pt idx="7">
                  <c:v>11.5</c:v>
                </c:pt>
                <c:pt idx="8">
                  <c:v>12</c:v>
                </c:pt>
                <c:pt idx="9">
                  <c:v>12.5</c:v>
                </c:pt>
                <c:pt idx="10">
                  <c:v>13</c:v>
                </c:pt>
                <c:pt idx="11">
                  <c:v>13.5</c:v>
                </c:pt>
                <c:pt idx="12">
                  <c:v>14</c:v>
                </c:pt>
                <c:pt idx="13">
                  <c:v>14.5</c:v>
                </c:pt>
                <c:pt idx="14">
                  <c:v>15</c:v>
                </c:pt>
                <c:pt idx="15">
                  <c:v>15.5</c:v>
                </c:pt>
                <c:pt idx="16">
                  <c:v>16</c:v>
                </c:pt>
                <c:pt idx="17">
                  <c:v>16.5</c:v>
                </c:pt>
                <c:pt idx="18">
                  <c:v>17</c:v>
                </c:pt>
                <c:pt idx="19">
                  <c:v>17.5</c:v>
                </c:pt>
                <c:pt idx="20">
                  <c:v>18</c:v>
                </c:pt>
                <c:pt idx="21">
                  <c:v>18.5</c:v>
                </c:pt>
                <c:pt idx="22">
                  <c:v>19</c:v>
                </c:pt>
                <c:pt idx="23">
                  <c:v>19.5</c:v>
                </c:pt>
                <c:pt idx="24">
                  <c:v>20</c:v>
                </c:pt>
                <c:pt idx="25">
                  <c:v>20</c:v>
                </c:pt>
                <c:pt idx="26">
                  <c:v>20</c:v>
                </c:pt>
                <c:pt idx="27">
                  <c:v>20</c:v>
                </c:pt>
                <c:pt idx="28">
                  <c:v>20</c:v>
                </c:pt>
                <c:pt idx="29">
                  <c:v>20</c:v>
                </c:pt>
                <c:pt idx="30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E6-427C-B9E5-A853027EA572}"/>
            </c:ext>
          </c:extLst>
        </c:ser>
        <c:ser>
          <c:idx val="2"/>
          <c:order val="1"/>
          <c:tx>
            <c:strRef>
              <c:f>Sheet1!$Y$1</c:f>
              <c:strCache>
                <c:ptCount val="1"/>
                <c:pt idx="0">
                  <c:v>Sitka HCR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Sheet1!$W$2:$W$32</c:f>
              <c:numCache>
                <c:formatCode>_(* #,##0_);_(* \(#,##0\);_(* "-"??_);_(@_)</c:formatCode>
                <c:ptCount val="31"/>
                <c:pt idx="0">
                  <c:v>0</c:v>
                </c:pt>
                <c:pt idx="1">
                  <c:v>5000</c:v>
                </c:pt>
                <c:pt idx="2">
                  <c:v>10000</c:v>
                </c:pt>
                <c:pt idx="3">
                  <c:v>15000</c:v>
                </c:pt>
                <c:pt idx="4">
                  <c:v>20000</c:v>
                </c:pt>
                <c:pt idx="5">
                  <c:v>25000</c:v>
                </c:pt>
                <c:pt idx="6">
                  <c:v>30000</c:v>
                </c:pt>
                <c:pt idx="7">
                  <c:v>35000</c:v>
                </c:pt>
                <c:pt idx="8">
                  <c:v>40000</c:v>
                </c:pt>
                <c:pt idx="9">
                  <c:v>45000</c:v>
                </c:pt>
                <c:pt idx="10">
                  <c:v>50000</c:v>
                </c:pt>
                <c:pt idx="11">
                  <c:v>55000</c:v>
                </c:pt>
                <c:pt idx="12">
                  <c:v>60000</c:v>
                </c:pt>
                <c:pt idx="13">
                  <c:v>65000</c:v>
                </c:pt>
                <c:pt idx="14">
                  <c:v>70000</c:v>
                </c:pt>
                <c:pt idx="15">
                  <c:v>75000</c:v>
                </c:pt>
                <c:pt idx="16">
                  <c:v>80000</c:v>
                </c:pt>
                <c:pt idx="17">
                  <c:v>85000</c:v>
                </c:pt>
                <c:pt idx="18">
                  <c:v>90000</c:v>
                </c:pt>
                <c:pt idx="19">
                  <c:v>95000</c:v>
                </c:pt>
                <c:pt idx="20">
                  <c:v>100000</c:v>
                </c:pt>
                <c:pt idx="21">
                  <c:v>105000</c:v>
                </c:pt>
                <c:pt idx="22">
                  <c:v>110000</c:v>
                </c:pt>
                <c:pt idx="23">
                  <c:v>115000</c:v>
                </c:pt>
                <c:pt idx="24">
                  <c:v>120000</c:v>
                </c:pt>
                <c:pt idx="25">
                  <c:v>125000</c:v>
                </c:pt>
                <c:pt idx="26">
                  <c:v>130000</c:v>
                </c:pt>
                <c:pt idx="27">
                  <c:v>135000</c:v>
                </c:pt>
                <c:pt idx="28">
                  <c:v>140000</c:v>
                </c:pt>
                <c:pt idx="29">
                  <c:v>145000</c:v>
                </c:pt>
                <c:pt idx="30">
                  <c:v>150000</c:v>
                </c:pt>
              </c:numCache>
            </c:numRef>
          </c:cat>
          <c:val>
            <c:numRef>
              <c:f>Sheet1!$Y$2:$Y$32</c:f>
              <c:numCache>
                <c:formatCode>General</c:formatCode>
                <c:ptCount val="31"/>
                <c:pt idx="5">
                  <c:v>12</c:v>
                </c:pt>
                <c:pt idx="6">
                  <c:v>14</c:v>
                </c:pt>
                <c:pt idx="7">
                  <c:v>16</c:v>
                </c:pt>
                <c:pt idx="8">
                  <c:v>18</c:v>
                </c:pt>
                <c:pt idx="9">
                  <c:v>20</c:v>
                </c:pt>
                <c:pt idx="10">
                  <c:v>20</c:v>
                </c:pt>
                <c:pt idx="11">
                  <c:v>20</c:v>
                </c:pt>
                <c:pt idx="12">
                  <c:v>20</c:v>
                </c:pt>
                <c:pt idx="13">
                  <c:v>20</c:v>
                </c:pt>
                <c:pt idx="14">
                  <c:v>20</c:v>
                </c:pt>
                <c:pt idx="15">
                  <c:v>20</c:v>
                </c:pt>
                <c:pt idx="16">
                  <c:v>20</c:v>
                </c:pt>
                <c:pt idx="17">
                  <c:v>20</c:v>
                </c:pt>
                <c:pt idx="18">
                  <c:v>20</c:v>
                </c:pt>
                <c:pt idx="19">
                  <c:v>20</c:v>
                </c:pt>
                <c:pt idx="20">
                  <c:v>20</c:v>
                </c:pt>
                <c:pt idx="21">
                  <c:v>20</c:v>
                </c:pt>
                <c:pt idx="22">
                  <c:v>20</c:v>
                </c:pt>
                <c:pt idx="23">
                  <c:v>20</c:v>
                </c:pt>
                <c:pt idx="24">
                  <c:v>20</c:v>
                </c:pt>
                <c:pt idx="25">
                  <c:v>20</c:v>
                </c:pt>
                <c:pt idx="26">
                  <c:v>20</c:v>
                </c:pt>
                <c:pt idx="27">
                  <c:v>20</c:v>
                </c:pt>
                <c:pt idx="28">
                  <c:v>20</c:v>
                </c:pt>
                <c:pt idx="29">
                  <c:v>20</c:v>
                </c:pt>
                <c:pt idx="30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1E6-427C-B9E5-A853027EA5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19889616"/>
        <c:axId val="1519888368"/>
      </c:lineChart>
      <c:catAx>
        <c:axId val="151988961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Forecast Biomass (tons)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_(* #,##0_);_(* \(#,##0\);_(* &quot;-&quot;??_);_(@_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9888368"/>
        <c:crosses val="autoZero"/>
        <c:auto val="1"/>
        <c:lblAlgn val="ctr"/>
        <c:lblOffset val="100"/>
        <c:noMultiLvlLbl val="0"/>
      </c:catAx>
      <c:valAx>
        <c:axId val="1519888368"/>
        <c:scaling>
          <c:orientation val="minMax"/>
          <c:max val="2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Guideline Harvest Rate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9889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1017716535433066"/>
          <c:y val="0.54224482356372117"/>
          <c:w val="0.43520122484689416"/>
          <c:h val="7.8125546806649182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091086722302369"/>
          <c:y val="3.4014475021761227E-2"/>
          <c:w val="0.85868044776391961"/>
          <c:h val="0.89425126154258205"/>
        </c:manualLayout>
      </c:layout>
      <c:lineChart>
        <c:grouping val="standard"/>
        <c:varyColors val="0"/>
        <c:ser>
          <c:idx val="0"/>
          <c:order val="0"/>
          <c:tx>
            <c:v>Sitka HCR</c:v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Sheet1!$A$21:$A$44</c:f>
              <c:numCache>
                <c:formatCode>General</c:formatCode>
                <c:ptCount val="24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  <c:pt idx="17">
                  <c:v>2015</c:v>
                </c:pt>
                <c:pt idx="18">
                  <c:v>2016</c:v>
                </c:pt>
                <c:pt idx="19">
                  <c:v>2017</c:v>
                </c:pt>
                <c:pt idx="20">
                  <c:v>2018</c:v>
                </c:pt>
                <c:pt idx="21">
                  <c:v>2019</c:v>
                </c:pt>
                <c:pt idx="22">
                  <c:v>2020</c:v>
                </c:pt>
                <c:pt idx="23">
                  <c:v>2021</c:v>
                </c:pt>
              </c:numCache>
            </c:numRef>
          </c:cat>
          <c:val>
            <c:numRef>
              <c:f>Sheet1!$N$21:$N$44</c:f>
              <c:numCache>
                <c:formatCode>_(* #,##0_);_(* \(#,##0\);_(* "-"??_);_(@_)</c:formatCode>
                <c:ptCount val="24"/>
                <c:pt idx="0">
                  <c:v>6934.8974760000001</c:v>
                </c:pt>
                <c:pt idx="1">
                  <c:v>8476.5776160000005</c:v>
                </c:pt>
                <c:pt idx="2">
                  <c:v>5120.1929</c:v>
                </c:pt>
                <c:pt idx="3">
                  <c:v>10597</c:v>
                </c:pt>
                <c:pt idx="4">
                  <c:v>11041.800000000001</c:v>
                </c:pt>
                <c:pt idx="5">
                  <c:v>6970.3150440000009</c:v>
                </c:pt>
                <c:pt idx="6">
                  <c:v>10617.6</c:v>
                </c:pt>
                <c:pt idx="7">
                  <c:v>11192.400000000001</c:v>
                </c:pt>
                <c:pt idx="8">
                  <c:v>10411.800000000001</c:v>
                </c:pt>
                <c:pt idx="9">
                  <c:v>11903.800000000001</c:v>
                </c:pt>
                <c:pt idx="10">
                  <c:v>17543</c:v>
                </c:pt>
                <c:pt idx="11">
                  <c:v>14504.2</c:v>
                </c:pt>
                <c:pt idx="12">
                  <c:v>18293.400000000001</c:v>
                </c:pt>
                <c:pt idx="13">
                  <c:v>19489.8</c:v>
                </c:pt>
                <c:pt idx="14">
                  <c:v>28828.600000000002</c:v>
                </c:pt>
                <c:pt idx="15">
                  <c:v>15397.6</c:v>
                </c:pt>
                <c:pt idx="16">
                  <c:v>16332.6</c:v>
                </c:pt>
                <c:pt idx="17">
                  <c:v>8712.3886760000005</c:v>
                </c:pt>
                <c:pt idx="18">
                  <c:v>14941.400000000001</c:v>
                </c:pt>
                <c:pt idx="19">
                  <c:v>14649</c:v>
                </c:pt>
                <c:pt idx="20">
                  <c:v>11127.400000000001</c:v>
                </c:pt>
                <c:pt idx="21">
                  <c:v>12868.6</c:v>
                </c:pt>
                <c:pt idx="22">
                  <c:v>42466</c:v>
                </c:pt>
                <c:pt idx="23">
                  <c:v>42090.600000000006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45-4B69-A9B6-21616BF700B7}"/>
            </c:ext>
          </c:extLst>
        </c:ser>
        <c:ser>
          <c:idx val="1"/>
          <c:order val="1"/>
          <c:tx>
            <c:v>Proposal 156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Sheet1!$A$21:$A$44</c:f>
              <c:numCache>
                <c:formatCode>General</c:formatCode>
                <c:ptCount val="24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  <c:pt idx="17">
                  <c:v>2015</c:v>
                </c:pt>
                <c:pt idx="18">
                  <c:v>2016</c:v>
                </c:pt>
                <c:pt idx="19">
                  <c:v>2017</c:v>
                </c:pt>
                <c:pt idx="20">
                  <c:v>2018</c:v>
                </c:pt>
                <c:pt idx="21">
                  <c:v>2019</c:v>
                </c:pt>
                <c:pt idx="22">
                  <c:v>2020</c:v>
                </c:pt>
                <c:pt idx="23">
                  <c:v>2021</c:v>
                </c:pt>
              </c:numCache>
            </c:numRef>
          </c:cat>
          <c:val>
            <c:numRef>
              <c:f>Sheet1!$L$21:$L$44</c:f>
              <c:numCache>
                <c:formatCode>_(* #,##0_);_(* \(#,##0\);_(* "-"??_);_(@_)</c:formatCode>
                <c:ptCount val="24"/>
                <c:pt idx="0">
                  <c:v>4674.6993689999999</c:v>
                </c:pt>
                <c:pt idx="1">
                  <c:v>5389.2944039999993</c:v>
                </c:pt>
                <c:pt idx="2">
                  <c:v>3782.4232250000005</c:v>
                </c:pt>
                <c:pt idx="3">
                  <c:v>7046.2102250000007</c:v>
                </c:pt>
                <c:pt idx="4">
                  <c:v>7464.7536810000011</c:v>
                </c:pt>
                <c:pt idx="5">
                  <c:v>4691.5037609999999</c:v>
                </c:pt>
                <c:pt idx="6">
                  <c:v>7065.375743999999</c:v>
                </c:pt>
                <c:pt idx="7">
                  <c:v>7608.7054440000002</c:v>
                </c:pt>
                <c:pt idx="8">
                  <c:v>6874.8594810000004</c:v>
                </c:pt>
                <c:pt idx="9">
                  <c:v>8304.0313609999994</c:v>
                </c:pt>
                <c:pt idx="10">
                  <c:v>14711.121225000001</c:v>
                </c:pt>
                <c:pt idx="11">
                  <c:v>11060.975441000001</c:v>
                </c:pt>
                <c:pt idx="12">
                  <c:v>15683.572088999998</c:v>
                </c:pt>
                <c:pt idx="13">
                  <c:v>17292.227601000002</c:v>
                </c:pt>
                <c:pt idx="14">
                  <c:v>28828.600000000002</c:v>
                </c:pt>
                <c:pt idx="15">
                  <c:v>12086.192144000001</c:v>
                </c:pt>
                <c:pt idx="16">
                  <c:v>13201.885569</c:v>
                </c:pt>
                <c:pt idx="17">
                  <c:v>5495.8721690000002</c:v>
                </c:pt>
                <c:pt idx="18">
                  <c:v>11557.695849000002</c:v>
                </c:pt>
                <c:pt idx="19">
                  <c:v>11224.430025</c:v>
                </c:pt>
                <c:pt idx="20">
                  <c:v>7546.4357690000006</c:v>
                </c:pt>
                <c:pt idx="21">
                  <c:v>9287.4616490000008</c:v>
                </c:pt>
                <c:pt idx="22">
                  <c:v>42466</c:v>
                </c:pt>
                <c:pt idx="23">
                  <c:v>42090.600000000006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C45-4B69-A9B6-21616BF700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42978736"/>
        <c:axId val="1242981232"/>
      </c:lineChart>
      <c:catAx>
        <c:axId val="1242978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42981232"/>
        <c:crosses val="autoZero"/>
        <c:auto val="1"/>
        <c:lblAlgn val="ctr"/>
        <c:lblOffset val="100"/>
        <c:noMultiLvlLbl val="0"/>
      </c:catAx>
      <c:valAx>
        <c:axId val="124298123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Guideline Harvest Level (tons)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42978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2128827646544186"/>
          <c:y val="0.1116892680081656"/>
          <c:w val="0.43520122484689416"/>
          <c:h val="7.8125546806649182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0.44946</cdr:x>
      <cdr:y>0.03614</cdr:y>
    </cdr:from>
    <cdr:to>
      <cdr:x>0.44946</cdr:x>
      <cdr:y>0.25501</cdr:y>
    </cdr:to>
    <cdr:cxnSp macro="">
      <cdr:nvCxnSpPr>
        <cdr:cNvPr id="3" name="Straight Arrow Connector 2">
          <a:extLst xmlns:a="http://schemas.openxmlformats.org/drawingml/2006/main">
            <a:ext uri="{FF2B5EF4-FFF2-40B4-BE49-F238E27FC236}">
              <a16:creationId xmlns:a16="http://schemas.microsoft.com/office/drawing/2014/main" id="{50F81491-835C-4E84-8BF0-A3161BDF5377}"/>
            </a:ext>
          </a:extLst>
        </cdr:cNvPr>
        <cdr:cNvCxnSpPr/>
      </cdr:nvCxnSpPr>
      <cdr:spPr>
        <a:xfrm xmlns:a="http://schemas.openxmlformats.org/drawingml/2006/main" flipV="1">
          <a:off x="2857516" y="137874"/>
          <a:ext cx="0" cy="834886"/>
        </a:xfrm>
        <a:prstGeom xmlns:a="http://schemas.openxmlformats.org/drawingml/2006/main" prst="straightConnector1">
          <a:avLst/>
        </a:prstGeom>
        <a:ln xmlns:a="http://schemas.openxmlformats.org/drawingml/2006/main" w="28575">
          <a:solidFill>
            <a:srgbClr val="FF0000"/>
          </a:solidFill>
          <a:headEnd type="triangle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35AB2-0104-4FEC-90C9-33338E37AD44}" type="datetimeFigureOut">
              <a:rPr lang="en-US" smtClean="0"/>
              <a:t>11/8/2021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8C3DB3-EBE8-4FFB-913F-63A85488F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3902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FBD89-DE47-4503-95E0-D83FEBE98A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FF2E4D-FCC1-4D26-8552-86F25F1E4C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75DE3-91D3-4567-9AAA-5F0585ACE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99E4F-BFEB-49EA-B708-52D6CC86F2A5}" type="datetime1">
              <a:rPr lang="en-US" smtClean="0"/>
              <a:t>11/8/2021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AEF2A2-C640-425C-9FC1-A9049CC4C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3AF790-57E1-4EA5-A1E1-20C274B3F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029F-007C-4DB6-A4AC-CC16E61068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768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9D791-4D51-46C8-A8BE-7B075F941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25283C-E03A-41A8-9620-6F54ED4762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A58F0B-E8A6-4CFC-AC82-DA14C8A18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DDBB7-A31C-4C0E-96C6-91E3D6160392}" type="datetime1">
              <a:rPr lang="en-US" smtClean="0"/>
              <a:t>11/8/2021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ABB690-A654-405D-AE25-B88ECCE10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97FEF7-AD4F-4052-B808-8CC97E110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029F-007C-4DB6-A4AC-CC16E61068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545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D05EA-6B05-4D42-9CD6-992EA67D3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106928-26AD-4224-A196-E745BA6CBE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63A575-769D-48A4-AD90-538F08310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F7FEA-DEA1-4B96-9FD4-7BDFBD9BD634}" type="datetime1">
              <a:rPr lang="en-US" smtClean="0"/>
              <a:t>11/8/2021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833316-C8FA-4506-A2DB-A04C12177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999DCD-B1EC-41C3-A9C0-68E77C8DA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029F-007C-4DB6-A4AC-CC16E61068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966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6B56B-DB02-4A08-B79E-20168DABD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C03171-F4B3-40B3-B1A1-D9E1B32E11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67AF27-8982-4C14-98BB-1BAC2541D3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C8327B-BAD3-490E-8E7F-0B114029F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19C8D-6B65-4AAA-8FFF-41E1AA77BD07}" type="datetime1">
              <a:rPr lang="en-US" smtClean="0"/>
              <a:t>11/8/2021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7ECF5A-3887-43E5-BD11-731A4F25A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958D91-EE28-429B-AD1A-34B44722E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029F-007C-4DB6-A4AC-CC16E61068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555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2BB06-C51A-4135-BE36-9333C2686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BA461D-E5BA-4C9A-8A79-816CAF4D08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6AE0F5-0105-4CA7-B6F4-C91B42784F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DC0C3B-9900-4CCC-BCB1-3ADCB6CDA7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8C2605-E055-4E20-B7F5-FAE3AA5D7D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5D61B1-9A67-4BE2-ACFC-C1E369BC3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2C64F-9A95-420C-8B05-53C8D196604E}" type="datetime1">
              <a:rPr lang="en-US" smtClean="0"/>
              <a:t>11/8/2021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249D86-38F6-408D-A63B-4EDC4EAAE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ABD9EE-425B-4836-96D5-86C277BBA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029F-007C-4DB6-A4AC-CC16E61068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908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DD856-202B-4265-A8E4-22D3A93EA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ABF08B-8F2B-4AAB-A1C4-65DC5B8BB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E6D5C-4F98-4D68-B248-7CC581335C93}" type="datetime1">
              <a:rPr lang="en-US" smtClean="0"/>
              <a:t>11/8/2021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F4AEF7-A9F4-4922-B9B3-AFB877577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81FC57-1CFD-4C29-A18B-7670DEA87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029F-007C-4DB6-A4AC-CC16E61068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479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CC2156-80AD-490D-B413-6CB86D41F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1B698-8D12-4DE2-8AD2-31E4E84EB2E0}" type="datetime1">
              <a:rPr lang="en-US" smtClean="0"/>
              <a:t>11/8/2021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5E5B72-ADAA-48E6-9C41-2CAB47451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3BD9A4-9E11-455E-9EDD-F59DCD6DE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029F-007C-4DB6-A4AC-CC16E61068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477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1A115-CE5C-4F84-843F-2437872A5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C1D696-937C-4C08-B5C1-C6DA9C8731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20B72A-3AEB-446B-AA46-60B3537597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A8AA75-3C7C-41D1-807F-21D52EA18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45F72-C637-44F6-B7C3-82744ABB778D}" type="datetime1">
              <a:rPr lang="en-US" smtClean="0"/>
              <a:t>11/8/2021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A8BDEB-BC46-4B59-86E8-75F8188D4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E09B30-EA1A-4091-B5E4-F348DF400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029F-007C-4DB6-A4AC-CC16E61068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295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4684B-9B80-4E57-B0FE-8BB535E94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836AD8-81CD-45BF-A449-6C484D667C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5B7706-F120-4FEE-8EE7-2E704A8259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621DE9-0C77-44D6-AC5C-64AA2DEC2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33972-0EBC-448F-B3E1-B07CAA74F8B8}" type="datetime1">
              <a:rPr lang="en-US" smtClean="0"/>
              <a:t>11/8/2021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3848D5-9C79-4ADB-9E51-C5940E4C3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042F04-DAC3-43A6-B227-F79EDCDA7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029F-007C-4DB6-A4AC-CC16E61068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991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26FA1-54E5-456B-A36B-CF60D9019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8A6063-04B6-4DD0-A599-CCC6368675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6528D8-65D3-44DC-BE4D-D9E2C0EB4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23721-0C13-4D39-973B-9564667DE238}" type="datetime1">
              <a:rPr lang="en-US" smtClean="0"/>
              <a:t>11/8/2021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7FC14C-A9FD-4121-8558-1200AE420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D746F6-6579-425A-9CAA-EAC8601F1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029F-007C-4DB6-A4AC-CC16E61068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89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EAEF79-E68D-4B16-A362-447B60EACE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F72F51-92F5-493D-9B0C-D0DDB69D82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27BE50-E231-48B2-B344-7A573F769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B72D9-8AF8-4962-8CF7-4905F5D965F6}" type="datetime1">
              <a:rPr lang="en-US" smtClean="0"/>
              <a:t>11/8/2021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30910E-DBDF-4986-B257-9BB6138B4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545D7E-0E42-4B9A-8EAE-F9E527051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029F-007C-4DB6-A4AC-CC16E61068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01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C5F73F-6689-4370-AC98-CB6C9ACD7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1B33F3-1E9B-4790-9C70-E63B492212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313FD7-8012-407F-8025-F6D82734F0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00E61B-ADFA-4AD1-9064-A6A91545B052}" type="datetime1">
              <a:rPr lang="en-US" smtClean="0"/>
              <a:t>11/8/2021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F61B7E-2827-4B37-A3E5-9DE1DFEE34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5CBA3A-33D8-4798-9BDF-08AE1567EE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6029F-007C-4DB6-A4AC-CC16E61068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897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3D81EEF-3E05-4C6F-991D-FB1F351888BF}"/>
              </a:ext>
            </a:extLst>
          </p:cNvPr>
          <p:cNvSpPr txBox="1"/>
          <p:nvPr/>
        </p:nvSpPr>
        <p:spPr>
          <a:xfrm>
            <a:off x="63611" y="5486400"/>
            <a:ext cx="20752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Sitka AC Meeting</a:t>
            </a:r>
          </a:p>
          <a:p>
            <a:r>
              <a:rPr lang="en-US" dirty="0"/>
              <a:t>11/4/2021</a:t>
            </a:r>
          </a:p>
          <a:p>
            <a:r>
              <a:rPr lang="en-US" dirty="0"/>
              <a:t>Sitka Tribe of Alaska</a:t>
            </a:r>
          </a:p>
          <a:p>
            <a:r>
              <a:rPr lang="en-US" dirty="0"/>
              <a:t>Proposal 156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FC923F-1CC5-44FE-85A2-2A89D458C0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15" t="41379" r="49284" b="53979"/>
          <a:stretch/>
        </p:blipFill>
        <p:spPr>
          <a:xfrm>
            <a:off x="376661" y="2060115"/>
            <a:ext cx="7958206" cy="7879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F47EF2A-53B0-410C-B1D3-00864E138F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15" t="36845" r="49284" b="58513"/>
          <a:stretch/>
        </p:blipFill>
        <p:spPr>
          <a:xfrm>
            <a:off x="376661" y="572409"/>
            <a:ext cx="7958196" cy="78799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8B04957-24E9-41F3-8426-9B7ABBB090A7}"/>
              </a:ext>
            </a:extLst>
          </p:cNvPr>
          <p:cNvSpPr txBox="1"/>
          <p:nvPr/>
        </p:nvSpPr>
        <p:spPr>
          <a:xfrm>
            <a:off x="9113520" y="597072"/>
            <a:ext cx="2075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Sitka HCR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E841EA-0D5C-4EC5-9273-B1BDCA83D188}"/>
              </a:ext>
            </a:extLst>
          </p:cNvPr>
          <p:cNvSpPr txBox="1"/>
          <p:nvPr/>
        </p:nvSpPr>
        <p:spPr>
          <a:xfrm>
            <a:off x="9113520" y="2060115"/>
            <a:ext cx="2075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SEAK HCR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541A8C0-FF80-4F76-BDA9-77A0A67D1DD2}"/>
              </a:ext>
            </a:extLst>
          </p:cNvPr>
          <p:cNvSpPr/>
          <p:nvPr/>
        </p:nvSpPr>
        <p:spPr>
          <a:xfrm>
            <a:off x="4317558" y="736301"/>
            <a:ext cx="357809" cy="46020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A713104-3D7B-4AA2-999C-F33D6B5E0F84}"/>
              </a:ext>
            </a:extLst>
          </p:cNvPr>
          <p:cNvSpPr/>
          <p:nvPr/>
        </p:nvSpPr>
        <p:spPr>
          <a:xfrm>
            <a:off x="4317558" y="2251918"/>
            <a:ext cx="357809" cy="46020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1BE406-D217-4D49-AC6D-6C4CBB5FDDCB}"/>
              </a:ext>
            </a:extLst>
          </p:cNvPr>
          <p:cNvSpPr/>
          <p:nvPr/>
        </p:nvSpPr>
        <p:spPr>
          <a:xfrm>
            <a:off x="5820355" y="1014109"/>
            <a:ext cx="1152939" cy="3630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79FA92A-A51D-444B-9EC0-0CD3618328F3}"/>
              </a:ext>
            </a:extLst>
          </p:cNvPr>
          <p:cNvSpPr/>
          <p:nvPr/>
        </p:nvSpPr>
        <p:spPr>
          <a:xfrm>
            <a:off x="5489050" y="2523075"/>
            <a:ext cx="1823499" cy="39399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BEB7099-D2EB-47BD-8E89-74BFB5864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029F-007C-4DB6-A4AC-CC16E61068E0}" type="slidenum">
              <a:rPr lang="en-US" smtClean="0"/>
              <a:t>1</a:t>
            </a:fld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E6226C4-0EFF-4A70-8192-D2DB2C4877E0}"/>
              </a:ext>
            </a:extLst>
          </p:cNvPr>
          <p:cNvGrpSpPr/>
          <p:nvPr/>
        </p:nvGrpSpPr>
        <p:grpSpPr>
          <a:xfrm>
            <a:off x="344388" y="3407616"/>
            <a:ext cx="10812149" cy="1030151"/>
            <a:chOff x="344388" y="3410615"/>
            <a:chExt cx="10812149" cy="1030151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705FFE84-577C-4B9B-A3C5-8B7A43BAA4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1415" t="36845" r="49284" b="58513"/>
            <a:stretch/>
          </p:blipFill>
          <p:spPr>
            <a:xfrm>
              <a:off x="344388" y="3652775"/>
              <a:ext cx="7958196" cy="787991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5348C33-62BC-4E44-B6E7-5A255B672314}"/>
                </a:ext>
              </a:extLst>
            </p:cNvPr>
            <p:cNvSpPr txBox="1"/>
            <p:nvPr/>
          </p:nvSpPr>
          <p:spPr>
            <a:xfrm>
              <a:off x="9081246" y="3785979"/>
              <a:ext cx="20752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Proposal 156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4CD8FEA-0CA1-4D88-82E7-C6D6B537A275}"/>
                </a:ext>
              </a:extLst>
            </p:cNvPr>
            <p:cNvCxnSpPr/>
            <p:nvPr/>
          </p:nvCxnSpPr>
          <p:spPr>
            <a:xfrm>
              <a:off x="4285285" y="3834799"/>
              <a:ext cx="437322" cy="44674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F183765-7B2F-49C5-BE01-C9A0B4D01E23}"/>
                </a:ext>
              </a:extLst>
            </p:cNvPr>
            <p:cNvCxnSpPr/>
            <p:nvPr/>
          </p:nvCxnSpPr>
          <p:spPr>
            <a:xfrm>
              <a:off x="3751144" y="3785979"/>
              <a:ext cx="437322" cy="44674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FA7CDA2-1E90-453D-9B74-5A281F5D21BE}"/>
                </a:ext>
              </a:extLst>
            </p:cNvPr>
            <p:cNvSpPr txBox="1"/>
            <p:nvPr/>
          </p:nvSpPr>
          <p:spPr>
            <a:xfrm>
              <a:off x="3765828" y="3410615"/>
              <a:ext cx="3054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rgbClr val="FF0000"/>
                  </a:solidFill>
                </a:rPr>
                <a:t>8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F6B3073-88EE-44E4-939A-F09EEF9CCC5A}"/>
                </a:ext>
              </a:extLst>
            </p:cNvPr>
            <p:cNvSpPr txBox="1"/>
            <p:nvPr/>
          </p:nvSpPr>
          <p:spPr>
            <a:xfrm>
              <a:off x="4272373" y="3425266"/>
              <a:ext cx="3054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rgbClr val="FF0000"/>
                  </a:solidFill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94653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3D81EEF-3E05-4C6F-991D-FB1F351888BF}"/>
              </a:ext>
            </a:extLst>
          </p:cNvPr>
          <p:cNvSpPr txBox="1"/>
          <p:nvPr/>
        </p:nvSpPr>
        <p:spPr>
          <a:xfrm>
            <a:off x="63611" y="5486400"/>
            <a:ext cx="20752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Sitka AC Meeting</a:t>
            </a:r>
          </a:p>
          <a:p>
            <a:r>
              <a:rPr lang="en-US" dirty="0"/>
              <a:t>11/4/2021</a:t>
            </a:r>
          </a:p>
          <a:p>
            <a:r>
              <a:rPr lang="en-US" dirty="0"/>
              <a:t>Sitka Tribe of Alaska</a:t>
            </a:r>
          </a:p>
          <a:p>
            <a:r>
              <a:rPr lang="en-US" dirty="0"/>
              <a:t>Proposal 156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8BB75B-7D6C-4DFB-9FA6-777F18E363A8}"/>
              </a:ext>
            </a:extLst>
          </p:cNvPr>
          <p:cNvSpPr txBox="1"/>
          <p:nvPr/>
        </p:nvSpPr>
        <p:spPr>
          <a:xfrm>
            <a:off x="755798" y="1137036"/>
            <a:ext cx="10845579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Slope of Sitka Sound HCR is four times greater than SEAK slope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Proposal 156 simple seeks to switch the 2 and 8 back to the SEAK format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1" dirty="0"/>
              <a:t>The Sitka AC unanimously supported a slightly more conservative version of Proposal 156 prior to 2018 </a:t>
            </a:r>
            <a:r>
              <a:rPr lang="en-US" sz="2200" b="1" dirty="0" err="1"/>
              <a:t>BoF</a:t>
            </a:r>
            <a:r>
              <a:rPr lang="en-US" sz="2200" b="1" dirty="0"/>
              <a:t> meeting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Note: Sitka Sound HCR no longer tied to threshold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A12141-F000-4D1F-84D4-5F8E53AB4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029F-007C-4DB6-A4AC-CC16E61068E0}" type="slidenum">
              <a:rPr lang="en-US" smtClean="0"/>
              <a:t>2</a:t>
            </a:fld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7B3DC34-2D25-4BC4-BF88-B8DAE6B65733}"/>
              </a:ext>
            </a:extLst>
          </p:cNvPr>
          <p:cNvGrpSpPr/>
          <p:nvPr/>
        </p:nvGrpSpPr>
        <p:grpSpPr>
          <a:xfrm>
            <a:off x="1502855" y="3498239"/>
            <a:ext cx="9186289" cy="875244"/>
            <a:chOff x="344388" y="3410615"/>
            <a:chExt cx="10812149" cy="1030151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2423248-2119-4D8A-BEAC-9BB1C21B5A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1415" t="36845" r="49284" b="58513"/>
            <a:stretch/>
          </p:blipFill>
          <p:spPr>
            <a:xfrm>
              <a:off x="344388" y="3652775"/>
              <a:ext cx="7958196" cy="787991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E65B728-97A7-45EA-AC18-D1D9A52E16BE}"/>
                </a:ext>
              </a:extLst>
            </p:cNvPr>
            <p:cNvSpPr txBox="1"/>
            <p:nvPr/>
          </p:nvSpPr>
          <p:spPr>
            <a:xfrm>
              <a:off x="9081246" y="3785979"/>
              <a:ext cx="20752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Proposal 156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FC0E56C-986B-4730-8734-FEC2310CECFA}"/>
                </a:ext>
              </a:extLst>
            </p:cNvPr>
            <p:cNvCxnSpPr/>
            <p:nvPr/>
          </p:nvCxnSpPr>
          <p:spPr>
            <a:xfrm>
              <a:off x="4285285" y="3834799"/>
              <a:ext cx="437322" cy="44674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35DB1D8-DC36-4477-ACF2-ADCE411E5BC7}"/>
                </a:ext>
              </a:extLst>
            </p:cNvPr>
            <p:cNvCxnSpPr/>
            <p:nvPr/>
          </p:nvCxnSpPr>
          <p:spPr>
            <a:xfrm>
              <a:off x="3751144" y="3785979"/>
              <a:ext cx="437322" cy="44674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4E645AD-67B8-4FC8-937D-F6B2762B4958}"/>
                </a:ext>
              </a:extLst>
            </p:cNvPr>
            <p:cNvSpPr txBox="1"/>
            <p:nvPr/>
          </p:nvSpPr>
          <p:spPr>
            <a:xfrm>
              <a:off x="3765828" y="3410615"/>
              <a:ext cx="3054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rgbClr val="FF0000"/>
                  </a:solidFill>
                </a:rPr>
                <a:t>8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FACE8A3-8EE0-47FD-BCE5-849C2B5E1821}"/>
                </a:ext>
              </a:extLst>
            </p:cNvPr>
            <p:cNvSpPr txBox="1"/>
            <p:nvPr/>
          </p:nvSpPr>
          <p:spPr>
            <a:xfrm>
              <a:off x="4272373" y="3425266"/>
              <a:ext cx="3054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rgbClr val="FF0000"/>
                  </a:solidFill>
                </a:rPr>
                <a:t>2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10BF467-EC5C-44B2-8272-0C03C7B9A4F8}"/>
              </a:ext>
            </a:extLst>
          </p:cNvPr>
          <p:cNvGrpSpPr/>
          <p:nvPr/>
        </p:nvGrpSpPr>
        <p:grpSpPr>
          <a:xfrm>
            <a:off x="6096000" y="5196824"/>
            <a:ext cx="5491402" cy="1190835"/>
            <a:chOff x="376661" y="1811273"/>
            <a:chExt cx="10812150" cy="2344663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C4D81360-A35B-4EC2-ABF5-B5B447BAB4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1415" t="41379" r="49284" b="53979"/>
            <a:stretch/>
          </p:blipFill>
          <p:spPr>
            <a:xfrm>
              <a:off x="376661" y="3298979"/>
              <a:ext cx="7958206" cy="787992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02EFF707-CB1F-49AB-838F-368722B08B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1415" t="36845" r="49284" b="58513"/>
            <a:stretch/>
          </p:blipFill>
          <p:spPr>
            <a:xfrm>
              <a:off x="376661" y="1811273"/>
              <a:ext cx="7958196" cy="787991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C5ECC3D-1013-4C13-A09A-44C32E8F5116}"/>
                </a:ext>
              </a:extLst>
            </p:cNvPr>
            <p:cNvSpPr txBox="1"/>
            <p:nvPr/>
          </p:nvSpPr>
          <p:spPr>
            <a:xfrm>
              <a:off x="9113520" y="1835936"/>
              <a:ext cx="20752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Sitka HCR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BD825EC-EB4C-4746-873C-6CDA44242ECF}"/>
                </a:ext>
              </a:extLst>
            </p:cNvPr>
            <p:cNvSpPr txBox="1"/>
            <p:nvPr/>
          </p:nvSpPr>
          <p:spPr>
            <a:xfrm>
              <a:off x="9113520" y="3298979"/>
              <a:ext cx="20752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SEAK HCR</a:t>
              </a: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300B94C-91D5-49DF-9A65-1BFB7EBC265B}"/>
                </a:ext>
              </a:extLst>
            </p:cNvPr>
            <p:cNvSpPr/>
            <p:nvPr/>
          </p:nvSpPr>
          <p:spPr>
            <a:xfrm>
              <a:off x="4317558" y="1975165"/>
              <a:ext cx="357809" cy="460205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8911259-C4C0-4321-BBB0-9AE9F97E3114}"/>
                </a:ext>
              </a:extLst>
            </p:cNvPr>
            <p:cNvSpPr/>
            <p:nvPr/>
          </p:nvSpPr>
          <p:spPr>
            <a:xfrm>
              <a:off x="4317558" y="3490782"/>
              <a:ext cx="357809" cy="460205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3EFEBEF-21A4-4247-A117-E5E1AAB1851E}"/>
                </a:ext>
              </a:extLst>
            </p:cNvPr>
            <p:cNvSpPr/>
            <p:nvPr/>
          </p:nvSpPr>
          <p:spPr>
            <a:xfrm>
              <a:off x="5820355" y="2252973"/>
              <a:ext cx="1152939" cy="363005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A83907C6-C10F-436D-9FBC-5762DA5EAD3F}"/>
                </a:ext>
              </a:extLst>
            </p:cNvPr>
            <p:cNvSpPr/>
            <p:nvPr/>
          </p:nvSpPr>
          <p:spPr>
            <a:xfrm>
              <a:off x="5489050" y="3761939"/>
              <a:ext cx="1823499" cy="393997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262330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3D81EEF-3E05-4C6F-991D-FB1F351888BF}"/>
              </a:ext>
            </a:extLst>
          </p:cNvPr>
          <p:cNvSpPr txBox="1"/>
          <p:nvPr/>
        </p:nvSpPr>
        <p:spPr>
          <a:xfrm>
            <a:off x="63611" y="5486400"/>
            <a:ext cx="20752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Sitka AC Meeting</a:t>
            </a:r>
          </a:p>
          <a:p>
            <a:r>
              <a:rPr lang="en-US" dirty="0"/>
              <a:t>11/4/2021</a:t>
            </a:r>
          </a:p>
          <a:p>
            <a:r>
              <a:rPr lang="en-US" dirty="0"/>
              <a:t>Sitka Tribe of Alaska</a:t>
            </a:r>
          </a:p>
          <a:p>
            <a:r>
              <a:rPr lang="en-US" dirty="0"/>
              <a:t>Proposal 156</a:t>
            </a:r>
          </a:p>
        </p:txBody>
      </p:sp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B1CDC7F0-1855-4A10-A73E-1F0CBB07943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0093028"/>
              </p:ext>
            </p:extLst>
          </p:nvPr>
        </p:nvGraphicFramePr>
        <p:xfrm>
          <a:off x="2795861" y="665209"/>
          <a:ext cx="6357730" cy="3814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3B4E1472-523B-49CA-AB3D-CAD487771872}"/>
              </a:ext>
            </a:extLst>
          </p:cNvPr>
          <p:cNvSpPr txBox="1"/>
          <p:nvPr/>
        </p:nvSpPr>
        <p:spPr>
          <a:xfrm>
            <a:off x="6856000" y="1129085"/>
            <a:ext cx="3673079" cy="1097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Maximum difference in GHL is 3,600 tons @ 60,000 tons forecast biomass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56673E4-6CCC-466C-8426-A778912A2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029F-007C-4DB6-A4AC-CC16E61068E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576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3D81EEF-3E05-4C6F-991D-FB1F351888BF}"/>
              </a:ext>
            </a:extLst>
          </p:cNvPr>
          <p:cNvSpPr txBox="1"/>
          <p:nvPr/>
        </p:nvSpPr>
        <p:spPr>
          <a:xfrm>
            <a:off x="63611" y="5486400"/>
            <a:ext cx="20752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Sitka AC Meeting</a:t>
            </a:r>
          </a:p>
          <a:p>
            <a:r>
              <a:rPr lang="en-US" dirty="0"/>
              <a:t>11/4/2021</a:t>
            </a:r>
          </a:p>
          <a:p>
            <a:r>
              <a:rPr lang="en-US" dirty="0"/>
              <a:t>Sitka Tribe of Alaska</a:t>
            </a:r>
          </a:p>
          <a:p>
            <a:r>
              <a:rPr lang="en-US" dirty="0"/>
              <a:t>Proposal 156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8BB75B-7D6C-4DFB-9FA6-777F18E363A8}"/>
              </a:ext>
            </a:extLst>
          </p:cNvPr>
          <p:cNvSpPr txBox="1"/>
          <p:nvPr/>
        </p:nvSpPr>
        <p:spPr>
          <a:xfrm>
            <a:off x="755798" y="4383383"/>
            <a:ext cx="108455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Comparison of GHLs from Sitka HCR and Proposal 156 using historic forecasts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Based on HCR in regs; does not include years ADFG reduced GHL (e.g. 2013, 2021)</a:t>
            </a: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707C0D3D-D469-403A-B6D9-A0FF429763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8803899"/>
              </p:ext>
            </p:extLst>
          </p:nvPr>
        </p:nvGraphicFramePr>
        <p:xfrm>
          <a:off x="2138902" y="276308"/>
          <a:ext cx="6845125" cy="4107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39C7A7-0F7B-491E-A6D8-5C5A6D4EE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029F-007C-4DB6-A4AC-CC16E61068E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573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3D81EEF-3E05-4C6F-991D-FB1F351888BF}"/>
              </a:ext>
            </a:extLst>
          </p:cNvPr>
          <p:cNvSpPr txBox="1"/>
          <p:nvPr/>
        </p:nvSpPr>
        <p:spPr>
          <a:xfrm>
            <a:off x="63611" y="5486400"/>
            <a:ext cx="20752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Sitka AC Meeting</a:t>
            </a:r>
          </a:p>
          <a:p>
            <a:r>
              <a:rPr lang="en-US" dirty="0"/>
              <a:t>11/4/2021</a:t>
            </a:r>
          </a:p>
          <a:p>
            <a:r>
              <a:rPr lang="en-US" dirty="0"/>
              <a:t>Sitka Tribe of Alaska</a:t>
            </a:r>
          </a:p>
          <a:p>
            <a:r>
              <a:rPr lang="en-US" dirty="0"/>
              <a:t>Proposal 156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43B808E-3FD1-4F1B-A27E-031887A204FB}"/>
              </a:ext>
            </a:extLst>
          </p:cNvPr>
          <p:cNvGrpSpPr/>
          <p:nvPr/>
        </p:nvGrpSpPr>
        <p:grpSpPr>
          <a:xfrm>
            <a:off x="6159180" y="3924518"/>
            <a:ext cx="5491402" cy="1190835"/>
            <a:chOff x="376661" y="1811273"/>
            <a:chExt cx="10812150" cy="234466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1FC923F-1CC5-44FE-85A2-2A89D458C0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1415" t="41379" r="49284" b="53979"/>
            <a:stretch/>
          </p:blipFill>
          <p:spPr>
            <a:xfrm>
              <a:off x="376661" y="3298979"/>
              <a:ext cx="7958206" cy="787992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F47EF2A-53B0-410C-B1D3-00864E138F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1415" t="36845" r="49284" b="58513"/>
            <a:stretch/>
          </p:blipFill>
          <p:spPr>
            <a:xfrm>
              <a:off x="376661" y="1811273"/>
              <a:ext cx="7958196" cy="787991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8B04957-24E9-41F3-8426-9B7ABBB090A7}"/>
                </a:ext>
              </a:extLst>
            </p:cNvPr>
            <p:cNvSpPr txBox="1"/>
            <p:nvPr/>
          </p:nvSpPr>
          <p:spPr>
            <a:xfrm>
              <a:off x="9113520" y="1835936"/>
              <a:ext cx="20752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Sitka HCR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0E841EA-0D5C-4EC5-9273-B1BDCA83D188}"/>
                </a:ext>
              </a:extLst>
            </p:cNvPr>
            <p:cNvSpPr txBox="1"/>
            <p:nvPr/>
          </p:nvSpPr>
          <p:spPr>
            <a:xfrm>
              <a:off x="9113520" y="3298979"/>
              <a:ext cx="20752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SEAK HCR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541A8C0-FF80-4F76-BDA9-77A0A67D1DD2}"/>
                </a:ext>
              </a:extLst>
            </p:cNvPr>
            <p:cNvSpPr/>
            <p:nvPr/>
          </p:nvSpPr>
          <p:spPr>
            <a:xfrm>
              <a:off x="4317558" y="1975165"/>
              <a:ext cx="357809" cy="460205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A713104-3D7B-4AA2-999C-F33D6B5E0F84}"/>
                </a:ext>
              </a:extLst>
            </p:cNvPr>
            <p:cNvSpPr/>
            <p:nvPr/>
          </p:nvSpPr>
          <p:spPr>
            <a:xfrm>
              <a:off x="4317558" y="3490782"/>
              <a:ext cx="357809" cy="460205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51BE406-D217-4D49-AC6D-6C4CBB5FDDCB}"/>
                </a:ext>
              </a:extLst>
            </p:cNvPr>
            <p:cNvSpPr/>
            <p:nvPr/>
          </p:nvSpPr>
          <p:spPr>
            <a:xfrm>
              <a:off x="5820355" y="2252973"/>
              <a:ext cx="1152939" cy="363005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79FA92A-A51D-444B-9EC0-0CD3618328F3}"/>
                </a:ext>
              </a:extLst>
            </p:cNvPr>
            <p:cNvSpPr/>
            <p:nvPr/>
          </p:nvSpPr>
          <p:spPr>
            <a:xfrm>
              <a:off x="5489050" y="3761939"/>
              <a:ext cx="1823499" cy="393997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4E8BB75B-7D6C-4DFB-9FA6-777F18E363A8}"/>
              </a:ext>
            </a:extLst>
          </p:cNvPr>
          <p:cNvSpPr txBox="1"/>
          <p:nvPr/>
        </p:nvSpPr>
        <p:spPr>
          <a:xfrm>
            <a:off x="755798" y="1137036"/>
            <a:ext cx="1084557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Slope of Sitka Sound HCR is four times greater than SEAK slope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The Sitka AC unanimously supported a slightly more conservative version of Proposal 156 prior to 2018 </a:t>
            </a:r>
            <a:r>
              <a:rPr lang="en-US" sz="2200" dirty="0" err="1"/>
              <a:t>BoF</a:t>
            </a:r>
            <a:r>
              <a:rPr lang="en-US" sz="2200" dirty="0"/>
              <a:t> meeting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Sitka Sound HCR no longer tied to threshold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1" dirty="0"/>
              <a:t>Implications of threshold and AUB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Issues with biomass as only indicator of population health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8B2DB1-B16B-4217-996D-7407B3F4F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029F-007C-4DB6-A4AC-CC16E61068E0}" type="slidenum">
              <a:rPr lang="en-US" smtClean="0"/>
              <a:t>5</a:t>
            </a:fld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1FE4821-235A-445A-8A91-99C5E807D27B}"/>
              </a:ext>
            </a:extLst>
          </p:cNvPr>
          <p:cNvGrpSpPr/>
          <p:nvPr/>
        </p:nvGrpSpPr>
        <p:grpSpPr>
          <a:xfrm>
            <a:off x="6085966" y="5433373"/>
            <a:ext cx="5563817" cy="530105"/>
            <a:chOff x="344388" y="3410615"/>
            <a:chExt cx="10812149" cy="1030151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5704AE6-AC45-42D3-AA36-2D0EFDE9D1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1415" t="36845" r="49284" b="58513"/>
            <a:stretch/>
          </p:blipFill>
          <p:spPr>
            <a:xfrm>
              <a:off x="344388" y="3652775"/>
              <a:ext cx="7958196" cy="787991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4507EAC-1E6B-4414-8215-42EC0F22F505}"/>
                </a:ext>
              </a:extLst>
            </p:cNvPr>
            <p:cNvSpPr txBox="1"/>
            <p:nvPr/>
          </p:nvSpPr>
          <p:spPr>
            <a:xfrm>
              <a:off x="9081246" y="3785979"/>
              <a:ext cx="20752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Proposal 156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E8342A9-0182-4442-BB55-51E6084B06A2}"/>
                </a:ext>
              </a:extLst>
            </p:cNvPr>
            <p:cNvCxnSpPr/>
            <p:nvPr/>
          </p:nvCxnSpPr>
          <p:spPr>
            <a:xfrm>
              <a:off x="4285285" y="3834799"/>
              <a:ext cx="437322" cy="44674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56EEA37-4461-478A-807B-0F8D09640BE2}"/>
                </a:ext>
              </a:extLst>
            </p:cNvPr>
            <p:cNvCxnSpPr/>
            <p:nvPr/>
          </p:nvCxnSpPr>
          <p:spPr>
            <a:xfrm>
              <a:off x="3751144" y="3785979"/>
              <a:ext cx="437322" cy="44674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64B48E5-AD26-47F6-81D4-5FCDD6905CC3}"/>
                </a:ext>
              </a:extLst>
            </p:cNvPr>
            <p:cNvSpPr txBox="1"/>
            <p:nvPr/>
          </p:nvSpPr>
          <p:spPr>
            <a:xfrm>
              <a:off x="3765828" y="3410615"/>
              <a:ext cx="3054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rgbClr val="FF0000"/>
                  </a:solidFill>
                </a:rPr>
                <a:t>8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6568377-E524-4628-8B32-FFFD60EBAAFF}"/>
                </a:ext>
              </a:extLst>
            </p:cNvPr>
            <p:cNvSpPr txBox="1"/>
            <p:nvPr/>
          </p:nvSpPr>
          <p:spPr>
            <a:xfrm>
              <a:off x="4272373" y="3425266"/>
              <a:ext cx="3054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rgbClr val="FF0000"/>
                  </a:solidFill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8335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3D81EEF-3E05-4C6F-991D-FB1F351888BF}"/>
              </a:ext>
            </a:extLst>
          </p:cNvPr>
          <p:cNvSpPr txBox="1"/>
          <p:nvPr/>
        </p:nvSpPr>
        <p:spPr>
          <a:xfrm>
            <a:off x="63611" y="5486400"/>
            <a:ext cx="20752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Sitka AC Meeting</a:t>
            </a:r>
          </a:p>
          <a:p>
            <a:r>
              <a:rPr lang="en-US" dirty="0"/>
              <a:t>11/4/2021</a:t>
            </a:r>
          </a:p>
          <a:p>
            <a:r>
              <a:rPr lang="en-US" dirty="0"/>
              <a:t>Sitka Tribe of Alaska</a:t>
            </a:r>
          </a:p>
          <a:p>
            <a:r>
              <a:rPr lang="en-US" dirty="0"/>
              <a:t>Proposals 157 / 158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189490-F698-467A-A1F3-CC81CAC5AF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476" y="1778185"/>
            <a:ext cx="6899047" cy="40213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80BB6DB-535C-43CA-A315-E74F6BC7CC6F}"/>
              </a:ext>
            </a:extLst>
          </p:cNvPr>
          <p:cNvSpPr txBox="1"/>
          <p:nvPr/>
        </p:nvSpPr>
        <p:spPr>
          <a:xfrm>
            <a:off x="453224" y="244171"/>
            <a:ext cx="106626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Sac roe fishery harvests older fish at approximately twice the rate as younger fish (based on ADFG data)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In years with lots of younger fish, this can lead to high exploitation rates on older fish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Proposal 157 attempts to limit the harvest rate on old fish to 20%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0751A19-0157-4BD0-8D45-0EED61998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029F-007C-4DB6-A4AC-CC16E61068E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477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3D81EEF-3E05-4C6F-991D-FB1F351888BF}"/>
              </a:ext>
            </a:extLst>
          </p:cNvPr>
          <p:cNvSpPr txBox="1"/>
          <p:nvPr/>
        </p:nvSpPr>
        <p:spPr>
          <a:xfrm>
            <a:off x="63611" y="5486400"/>
            <a:ext cx="20752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Sitka AC Meeting</a:t>
            </a:r>
          </a:p>
          <a:p>
            <a:r>
              <a:rPr lang="en-US" dirty="0"/>
              <a:t>11/4/2021</a:t>
            </a:r>
          </a:p>
          <a:p>
            <a:r>
              <a:rPr lang="en-US" dirty="0"/>
              <a:t>Sitka Tribe of Alaska</a:t>
            </a:r>
          </a:p>
          <a:p>
            <a:r>
              <a:rPr lang="en-US" dirty="0"/>
              <a:t>Proposals 157 / 158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4351AF5-D477-48EA-914C-3E7F0D9BF4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130" t="26810" r="38351" b="20000"/>
          <a:stretch/>
        </p:blipFill>
        <p:spPr>
          <a:xfrm>
            <a:off x="2379405" y="345058"/>
            <a:ext cx="7039897" cy="5141342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895AF3-71D5-441C-8EA0-618C5EFDF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029F-007C-4DB6-A4AC-CC16E61068E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138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52740DC-7F38-45F8-A606-84C1DF667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135" y="1607687"/>
            <a:ext cx="5810865" cy="21678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3D81EEF-3E05-4C6F-991D-FB1F351888BF}"/>
              </a:ext>
            </a:extLst>
          </p:cNvPr>
          <p:cNvSpPr txBox="1"/>
          <p:nvPr/>
        </p:nvSpPr>
        <p:spPr>
          <a:xfrm>
            <a:off x="63611" y="5486400"/>
            <a:ext cx="20752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Sitka AC Meeting</a:t>
            </a:r>
          </a:p>
          <a:p>
            <a:r>
              <a:rPr lang="en-US" dirty="0"/>
              <a:t>11/4/2021</a:t>
            </a:r>
          </a:p>
          <a:p>
            <a:r>
              <a:rPr lang="en-US" dirty="0"/>
              <a:t>Sitka Tribe of Alaska</a:t>
            </a:r>
          </a:p>
          <a:p>
            <a:r>
              <a:rPr lang="en-US" dirty="0"/>
              <a:t>Proposals 157 / 158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FC203B-0A9A-42AD-BB55-2C85855FEC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942" t="20932" r="29929" b="24229"/>
          <a:stretch/>
        </p:blipFill>
        <p:spPr>
          <a:xfrm>
            <a:off x="196644" y="171271"/>
            <a:ext cx="6312311" cy="526025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1A0A830-A602-4187-B3E8-8CB43ACBB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029F-007C-4DB6-A4AC-CC16E61068E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6511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3D81EEF-3E05-4C6F-991D-FB1F351888BF}"/>
              </a:ext>
            </a:extLst>
          </p:cNvPr>
          <p:cNvSpPr txBox="1"/>
          <p:nvPr/>
        </p:nvSpPr>
        <p:spPr>
          <a:xfrm>
            <a:off x="63611" y="5486400"/>
            <a:ext cx="20752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Sitka AC Meeting</a:t>
            </a:r>
          </a:p>
          <a:p>
            <a:r>
              <a:rPr lang="en-US" dirty="0"/>
              <a:t>11/4/2021</a:t>
            </a:r>
          </a:p>
          <a:p>
            <a:r>
              <a:rPr lang="en-US" dirty="0"/>
              <a:t>Sitka Tribe of Alaska</a:t>
            </a:r>
          </a:p>
          <a:p>
            <a:r>
              <a:rPr lang="en-US" dirty="0"/>
              <a:t>Proposals 157 / 158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895AF3-71D5-441C-8EA0-618C5EFDF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029F-007C-4DB6-A4AC-CC16E61068E0}" type="slidenum">
              <a:rPr lang="en-US" smtClean="0"/>
              <a:t>9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71E3BA-1886-43E9-BEF1-A56447A730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187" t="30537" r="18996" b="34050"/>
          <a:stretch/>
        </p:blipFill>
        <p:spPr>
          <a:xfrm>
            <a:off x="2541742" y="884904"/>
            <a:ext cx="7221692" cy="364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4411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3175</TotalTime>
  <Words>351</Words>
  <Application>Microsoft Office PowerPoint</Application>
  <PresentationFormat>Widescreen</PresentationFormat>
  <Paragraphs>78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Kyle Rosendale</dc:creator>
  <cp:lastModifiedBy>Kyle Rosendale</cp:lastModifiedBy>
  <cp:revision>16</cp:revision>
  <dcterms:created xsi:type="dcterms:W3CDTF">2021-11-02T19:52:55Z</dcterms:created>
  <dcterms:modified xsi:type="dcterms:W3CDTF">2021-11-08T21:00:48Z</dcterms:modified>
</cp:coreProperties>
</file>