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notesSlides/notesSlide1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93" r:id="rId3"/>
    <p:sldId id="274" r:id="rId4"/>
    <p:sldId id="294" r:id="rId5"/>
    <p:sldId id="276" r:id="rId6"/>
    <p:sldId id="280" r:id="rId7"/>
    <p:sldId id="278" r:id="rId8"/>
    <p:sldId id="279" r:id="rId9"/>
    <p:sldId id="257" r:id="rId10"/>
    <p:sldId id="282" r:id="rId11"/>
    <p:sldId id="259" r:id="rId12"/>
    <p:sldId id="283" r:id="rId13"/>
    <p:sldId id="260" r:id="rId14"/>
    <p:sldId id="261" r:id="rId15"/>
    <p:sldId id="281" r:id="rId16"/>
    <p:sldId id="263" r:id="rId17"/>
    <p:sldId id="291" r:id="rId18"/>
    <p:sldId id="275" r:id="rId19"/>
    <p:sldId id="289" r:id="rId20"/>
    <p:sldId id="288" r:id="rId21"/>
    <p:sldId id="286" r:id="rId22"/>
    <p:sldId id="292" r:id="rId23"/>
    <p:sldId id="277" r:id="rId24"/>
  </p:sldIdLst>
  <p:sldSz cx="12192000" cy="6858000"/>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33DF0262-2A26-4FDF-80DF-12F315BDC773}">
          <p14:sldIdLst>
            <p14:sldId id="256"/>
            <p14:sldId id="293"/>
            <p14:sldId id="274"/>
            <p14:sldId id="294"/>
            <p14:sldId id="276"/>
            <p14:sldId id="280"/>
            <p14:sldId id="278"/>
            <p14:sldId id="279"/>
          </p14:sldIdLst>
        </p14:section>
        <p14:section name="Understanding Fiscal Imbalance" id="{6D98544A-BAC3-4E2E-9644-BA969F0048AD}">
          <p14:sldIdLst>
            <p14:sldId id="257"/>
            <p14:sldId id="282"/>
            <p14:sldId id="259"/>
            <p14:sldId id="283"/>
          </p14:sldIdLst>
        </p14:section>
        <p14:section name="History Lesson" id="{E1DDD128-29F7-4C67-AD49-DDD528D7741B}">
          <p14:sldIdLst>
            <p14:sldId id="260"/>
            <p14:sldId id="261"/>
            <p14:sldId id="281"/>
            <p14:sldId id="263"/>
            <p14:sldId id="291"/>
            <p14:sldId id="275"/>
            <p14:sldId id="289"/>
            <p14:sldId id="288"/>
          </p14:sldIdLst>
        </p14:section>
        <p14:section name="Solutions" id="{C5DAC5B8-732C-4C3D-AC0B-3B8476E9718C}">
          <p14:sldIdLst>
            <p14:sldId id="286"/>
            <p14:sldId id="292"/>
            <p14:sldId id="277"/>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F8A4E83-4AAF-48E6-166C-F019E547AD87}" name="Cameron Ebersold" initials="CE" userId="S::Cameron.Ebersold@akleg.gov::3d631572-7873-472a-9e1b-28d21fab257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4E74"/>
    <a:srgbClr val="5E5356"/>
    <a:srgbClr val="F4F0E8"/>
    <a:srgbClr val="FFC000"/>
    <a:srgbClr val="FFB612"/>
    <a:srgbClr val="FC9710"/>
    <a:srgbClr val="FF1919"/>
    <a:srgbClr val="004DE6"/>
    <a:srgbClr val="F4E3CF"/>
    <a:srgbClr val="E3D9C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652" autoAdjust="0"/>
    <p:restoredTop sz="86457" autoAdjust="0"/>
  </p:normalViewPr>
  <p:slideViewPr>
    <p:cSldViewPr snapToGrid="0">
      <p:cViewPr varScale="1">
        <p:scale>
          <a:sx n="140" d="100"/>
          <a:sy n="140" d="100"/>
        </p:scale>
        <p:origin x="594"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8/10/relationships/authors" Target="authors.xml"/></Relationships>
</file>

<file path=ppt/charts/_rels/chart1.xml.rels><?xml version="1.0" encoding="UTF-8" standalone="yes"?>
<Relationships xmlns="http://schemas.openxmlformats.org/package/2006/relationships"><Relationship Id="rId3" Type="http://schemas.openxmlformats.org/officeDocument/2006/relationships/oleObject" Target="file:///\\Fsjnu\Users\House\Rep_Groh\Publications\Presentations\EDITED_Revenue-BudgetHistoryFY75-Nov202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rgbClr val="FFB612"/>
                </a:solidFill>
                <a:latin typeface="+mn-lt"/>
                <a:ea typeface="+mn-ea"/>
                <a:cs typeface="+mn-cs"/>
              </a:defRPr>
            </a:pPr>
            <a:r>
              <a:rPr lang="en-US" sz="1600" dirty="0">
                <a:solidFill>
                  <a:srgbClr val="FFB612"/>
                </a:solidFill>
              </a:rPr>
              <a:t>Population of</a:t>
            </a:r>
            <a:r>
              <a:rPr lang="en-US" sz="1600" baseline="0" dirty="0">
                <a:solidFill>
                  <a:srgbClr val="FFB612"/>
                </a:solidFill>
              </a:rPr>
              <a:t> Alaska</a:t>
            </a:r>
            <a:endParaRPr lang="en-US" sz="1600" dirty="0">
              <a:solidFill>
                <a:srgbClr val="FFB612"/>
              </a:solidFill>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rgbClr val="FFB612"/>
              </a:solidFill>
              <a:latin typeface="+mn-lt"/>
              <a:ea typeface="+mn-ea"/>
              <a:cs typeface="+mn-cs"/>
            </a:defRPr>
          </a:pPr>
          <a:endParaRPr lang="en-US"/>
        </a:p>
      </c:txPr>
    </c:title>
    <c:autoTitleDeleted val="0"/>
    <c:plotArea>
      <c:layout>
        <c:manualLayout>
          <c:layoutTarget val="inner"/>
          <c:xMode val="edge"/>
          <c:yMode val="edge"/>
          <c:x val="8.6227928440722162E-2"/>
          <c:y val="8.7662625186952683E-2"/>
          <c:w val="0.84426106580288918"/>
          <c:h val="0.78557729288218037"/>
        </c:manualLayout>
      </c:layout>
      <c:lineChart>
        <c:grouping val="standard"/>
        <c:varyColors val="0"/>
        <c:ser>
          <c:idx val="2"/>
          <c:order val="2"/>
          <c:tx>
            <c:strRef>
              <c:f>'Smoothed Data'!$D$2</c:f>
              <c:strCache>
                <c:ptCount val="1"/>
                <c:pt idx="0">
                  <c:v>Population Smoothed (m=4)</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'Smoothed Data'!$A$3:$A$67</c:f>
              <c:strCache>
                <c:ptCount val="65"/>
                <c:pt idx="0">
                  <c:v>FY1959</c:v>
                </c:pt>
                <c:pt idx="1">
                  <c:v>FY1960</c:v>
                </c:pt>
                <c:pt idx="2">
                  <c:v>FY1961</c:v>
                </c:pt>
                <c:pt idx="3">
                  <c:v>FY1962</c:v>
                </c:pt>
                <c:pt idx="4">
                  <c:v>FY1963</c:v>
                </c:pt>
                <c:pt idx="5">
                  <c:v>FY1964</c:v>
                </c:pt>
                <c:pt idx="6">
                  <c:v>FY1965</c:v>
                </c:pt>
                <c:pt idx="7">
                  <c:v>FY1966</c:v>
                </c:pt>
                <c:pt idx="8">
                  <c:v>FY1967</c:v>
                </c:pt>
                <c:pt idx="9">
                  <c:v>FY1968</c:v>
                </c:pt>
                <c:pt idx="10">
                  <c:v>FY1969</c:v>
                </c:pt>
                <c:pt idx="11">
                  <c:v>FY1970</c:v>
                </c:pt>
                <c:pt idx="12">
                  <c:v>FY1971</c:v>
                </c:pt>
                <c:pt idx="13">
                  <c:v>FY1972</c:v>
                </c:pt>
                <c:pt idx="14">
                  <c:v>FY1973</c:v>
                </c:pt>
                <c:pt idx="15">
                  <c:v>FY1974</c:v>
                </c:pt>
                <c:pt idx="16">
                  <c:v>FY1975</c:v>
                </c:pt>
                <c:pt idx="17">
                  <c:v>FY1976</c:v>
                </c:pt>
                <c:pt idx="18">
                  <c:v>FY1977</c:v>
                </c:pt>
                <c:pt idx="19">
                  <c:v>FY1978</c:v>
                </c:pt>
                <c:pt idx="20">
                  <c:v>FY1979</c:v>
                </c:pt>
                <c:pt idx="21">
                  <c:v>FY1980</c:v>
                </c:pt>
                <c:pt idx="22">
                  <c:v>FY1981</c:v>
                </c:pt>
                <c:pt idx="23">
                  <c:v>FY1982</c:v>
                </c:pt>
                <c:pt idx="24">
                  <c:v>FY1983</c:v>
                </c:pt>
                <c:pt idx="25">
                  <c:v>FY1984</c:v>
                </c:pt>
                <c:pt idx="26">
                  <c:v>FY1985</c:v>
                </c:pt>
                <c:pt idx="27">
                  <c:v>FY1986</c:v>
                </c:pt>
                <c:pt idx="28">
                  <c:v>FY1987</c:v>
                </c:pt>
                <c:pt idx="29">
                  <c:v>FY1988</c:v>
                </c:pt>
                <c:pt idx="30">
                  <c:v>FY1989</c:v>
                </c:pt>
                <c:pt idx="31">
                  <c:v>FY1990</c:v>
                </c:pt>
                <c:pt idx="32">
                  <c:v>FY1991</c:v>
                </c:pt>
                <c:pt idx="33">
                  <c:v>FY1992</c:v>
                </c:pt>
                <c:pt idx="34">
                  <c:v>FY1993</c:v>
                </c:pt>
                <c:pt idx="35">
                  <c:v>FY1994</c:v>
                </c:pt>
                <c:pt idx="36">
                  <c:v>FY1995</c:v>
                </c:pt>
                <c:pt idx="37">
                  <c:v>FY1996</c:v>
                </c:pt>
                <c:pt idx="38">
                  <c:v>FY1997</c:v>
                </c:pt>
                <c:pt idx="39">
                  <c:v>FY1998</c:v>
                </c:pt>
                <c:pt idx="40">
                  <c:v>FY1999</c:v>
                </c:pt>
                <c:pt idx="41">
                  <c:v>FY2000</c:v>
                </c:pt>
                <c:pt idx="42">
                  <c:v>FY2001</c:v>
                </c:pt>
                <c:pt idx="43">
                  <c:v>FY2002</c:v>
                </c:pt>
                <c:pt idx="44">
                  <c:v>FY2003</c:v>
                </c:pt>
                <c:pt idx="45">
                  <c:v>FY2004</c:v>
                </c:pt>
                <c:pt idx="46">
                  <c:v>FY2005</c:v>
                </c:pt>
                <c:pt idx="47">
                  <c:v>FY2006</c:v>
                </c:pt>
                <c:pt idx="48">
                  <c:v>FY2007</c:v>
                </c:pt>
                <c:pt idx="49">
                  <c:v>FY2008</c:v>
                </c:pt>
                <c:pt idx="50">
                  <c:v>FY2009</c:v>
                </c:pt>
                <c:pt idx="51">
                  <c:v>FY2010</c:v>
                </c:pt>
                <c:pt idx="52">
                  <c:v>FY2011</c:v>
                </c:pt>
                <c:pt idx="53">
                  <c:v>FY2012</c:v>
                </c:pt>
                <c:pt idx="54">
                  <c:v>FY2013</c:v>
                </c:pt>
                <c:pt idx="55">
                  <c:v>FY2014</c:v>
                </c:pt>
                <c:pt idx="56">
                  <c:v>FY2015</c:v>
                </c:pt>
                <c:pt idx="57">
                  <c:v>FY2016</c:v>
                </c:pt>
                <c:pt idx="58">
                  <c:v>FY2017</c:v>
                </c:pt>
                <c:pt idx="59">
                  <c:v>FY2018</c:v>
                </c:pt>
                <c:pt idx="60">
                  <c:v>FY2019</c:v>
                </c:pt>
                <c:pt idx="61">
                  <c:v>FY2020</c:v>
                </c:pt>
                <c:pt idx="62">
                  <c:v>FY2021</c:v>
                </c:pt>
                <c:pt idx="63">
                  <c:v>FY2022</c:v>
                </c:pt>
                <c:pt idx="64">
                  <c:v>FY2023</c:v>
                </c:pt>
              </c:strCache>
            </c:strRef>
          </c:cat>
          <c:val>
            <c:numRef>
              <c:f>'Smoothed Data'!$D$3:$D$67</c:f>
            </c:numRef>
          </c:val>
          <c:smooth val="0"/>
          <c:extLst>
            <c:ext xmlns:c16="http://schemas.microsoft.com/office/drawing/2014/chart" uri="{C3380CC4-5D6E-409C-BE32-E72D297353CC}">
              <c16:uniqueId val="{00000000-FA17-416C-95E6-6CB7CD5D511E}"/>
            </c:ext>
          </c:extLst>
        </c:ser>
        <c:ser>
          <c:idx val="6"/>
          <c:order val="6"/>
          <c:tx>
            <c:strRef>
              <c:f>'Smoothed Data'!$H$2</c:f>
              <c:strCache>
                <c:ptCount val="1"/>
                <c:pt idx="0">
                  <c:v>Total UGF Revenue Smoothed (m=4)</c:v>
                </c:pt>
              </c:strCache>
            </c:strRef>
          </c:tx>
          <c:spPr>
            <a:ln w="28575" cap="rnd">
              <a:solidFill>
                <a:schemeClr val="accent1">
                  <a:lumMod val="60000"/>
                </a:schemeClr>
              </a:solidFill>
              <a:round/>
            </a:ln>
            <a:effectLst/>
          </c:spPr>
          <c:marker>
            <c:symbol val="circle"/>
            <c:size val="5"/>
            <c:spPr>
              <a:solidFill>
                <a:schemeClr val="accent1">
                  <a:lumMod val="60000"/>
                </a:schemeClr>
              </a:solidFill>
              <a:ln w="9525">
                <a:solidFill>
                  <a:schemeClr val="accent1">
                    <a:lumMod val="60000"/>
                  </a:schemeClr>
                </a:solidFill>
              </a:ln>
              <a:effectLst/>
            </c:spPr>
          </c:marker>
          <c:cat>
            <c:strRef>
              <c:f>'Smoothed Data'!$A$3:$A$67</c:f>
              <c:strCache>
                <c:ptCount val="65"/>
                <c:pt idx="0">
                  <c:v>FY1959</c:v>
                </c:pt>
                <c:pt idx="1">
                  <c:v>FY1960</c:v>
                </c:pt>
                <c:pt idx="2">
                  <c:v>FY1961</c:v>
                </c:pt>
                <c:pt idx="3">
                  <c:v>FY1962</c:v>
                </c:pt>
                <c:pt idx="4">
                  <c:v>FY1963</c:v>
                </c:pt>
                <c:pt idx="5">
                  <c:v>FY1964</c:v>
                </c:pt>
                <c:pt idx="6">
                  <c:v>FY1965</c:v>
                </c:pt>
                <c:pt idx="7">
                  <c:v>FY1966</c:v>
                </c:pt>
                <c:pt idx="8">
                  <c:v>FY1967</c:v>
                </c:pt>
                <c:pt idx="9">
                  <c:v>FY1968</c:v>
                </c:pt>
                <c:pt idx="10">
                  <c:v>FY1969</c:v>
                </c:pt>
                <c:pt idx="11">
                  <c:v>FY1970</c:v>
                </c:pt>
                <c:pt idx="12">
                  <c:v>FY1971</c:v>
                </c:pt>
                <c:pt idx="13">
                  <c:v>FY1972</c:v>
                </c:pt>
                <c:pt idx="14">
                  <c:v>FY1973</c:v>
                </c:pt>
                <c:pt idx="15">
                  <c:v>FY1974</c:v>
                </c:pt>
                <c:pt idx="16">
                  <c:v>FY1975</c:v>
                </c:pt>
                <c:pt idx="17">
                  <c:v>FY1976</c:v>
                </c:pt>
                <c:pt idx="18">
                  <c:v>FY1977</c:v>
                </c:pt>
                <c:pt idx="19">
                  <c:v>FY1978</c:v>
                </c:pt>
                <c:pt idx="20">
                  <c:v>FY1979</c:v>
                </c:pt>
                <c:pt idx="21">
                  <c:v>FY1980</c:v>
                </c:pt>
                <c:pt idx="22">
                  <c:v>FY1981</c:v>
                </c:pt>
                <c:pt idx="23">
                  <c:v>FY1982</c:v>
                </c:pt>
                <c:pt idx="24">
                  <c:v>FY1983</c:v>
                </c:pt>
                <c:pt idx="25">
                  <c:v>FY1984</c:v>
                </c:pt>
                <c:pt idx="26">
                  <c:v>FY1985</c:v>
                </c:pt>
                <c:pt idx="27">
                  <c:v>FY1986</c:v>
                </c:pt>
                <c:pt idx="28">
                  <c:v>FY1987</c:v>
                </c:pt>
                <c:pt idx="29">
                  <c:v>FY1988</c:v>
                </c:pt>
                <c:pt idx="30">
                  <c:v>FY1989</c:v>
                </c:pt>
                <c:pt idx="31">
                  <c:v>FY1990</c:v>
                </c:pt>
                <c:pt idx="32">
                  <c:v>FY1991</c:v>
                </c:pt>
                <c:pt idx="33">
                  <c:v>FY1992</c:v>
                </c:pt>
                <c:pt idx="34">
                  <c:v>FY1993</c:v>
                </c:pt>
                <c:pt idx="35">
                  <c:v>FY1994</c:v>
                </c:pt>
                <c:pt idx="36">
                  <c:v>FY1995</c:v>
                </c:pt>
                <c:pt idx="37">
                  <c:v>FY1996</c:v>
                </c:pt>
                <c:pt idx="38">
                  <c:v>FY1997</c:v>
                </c:pt>
                <c:pt idx="39">
                  <c:v>FY1998</c:v>
                </c:pt>
                <c:pt idx="40">
                  <c:v>FY1999</c:v>
                </c:pt>
                <c:pt idx="41">
                  <c:v>FY2000</c:v>
                </c:pt>
                <c:pt idx="42">
                  <c:v>FY2001</c:v>
                </c:pt>
                <c:pt idx="43">
                  <c:v>FY2002</c:v>
                </c:pt>
                <c:pt idx="44">
                  <c:v>FY2003</c:v>
                </c:pt>
                <c:pt idx="45">
                  <c:v>FY2004</c:v>
                </c:pt>
                <c:pt idx="46">
                  <c:v>FY2005</c:v>
                </c:pt>
                <c:pt idx="47">
                  <c:v>FY2006</c:v>
                </c:pt>
                <c:pt idx="48">
                  <c:v>FY2007</c:v>
                </c:pt>
                <c:pt idx="49">
                  <c:v>FY2008</c:v>
                </c:pt>
                <c:pt idx="50">
                  <c:v>FY2009</c:v>
                </c:pt>
                <c:pt idx="51">
                  <c:v>FY2010</c:v>
                </c:pt>
                <c:pt idx="52">
                  <c:v>FY2011</c:v>
                </c:pt>
                <c:pt idx="53">
                  <c:v>FY2012</c:v>
                </c:pt>
                <c:pt idx="54">
                  <c:v>FY2013</c:v>
                </c:pt>
                <c:pt idx="55">
                  <c:v>FY2014</c:v>
                </c:pt>
                <c:pt idx="56">
                  <c:v>FY2015</c:v>
                </c:pt>
                <c:pt idx="57">
                  <c:v>FY2016</c:v>
                </c:pt>
                <c:pt idx="58">
                  <c:v>FY2017</c:v>
                </c:pt>
                <c:pt idx="59">
                  <c:v>FY2018</c:v>
                </c:pt>
                <c:pt idx="60">
                  <c:v>FY2019</c:v>
                </c:pt>
                <c:pt idx="61">
                  <c:v>FY2020</c:v>
                </c:pt>
                <c:pt idx="62">
                  <c:v>FY2021</c:v>
                </c:pt>
                <c:pt idx="63">
                  <c:v>FY2022</c:v>
                </c:pt>
                <c:pt idx="64">
                  <c:v>FY2023</c:v>
                </c:pt>
              </c:strCache>
            </c:strRef>
          </c:cat>
          <c:val>
            <c:numRef>
              <c:f>'Smoothed Data'!$H$3:$H$67</c:f>
            </c:numRef>
          </c:val>
          <c:smooth val="0"/>
          <c:extLst>
            <c:ext xmlns:c16="http://schemas.microsoft.com/office/drawing/2014/chart" uri="{C3380CC4-5D6E-409C-BE32-E72D297353CC}">
              <c16:uniqueId val="{00000001-FA17-416C-95E6-6CB7CD5D511E}"/>
            </c:ext>
          </c:extLst>
        </c:ser>
        <c:ser>
          <c:idx val="10"/>
          <c:order val="10"/>
          <c:tx>
            <c:strRef>
              <c:f>'Smoothed Data'!$L$2</c:f>
              <c:strCache>
                <c:ptCount val="1"/>
                <c:pt idx="0">
                  <c:v>UGF Revenue Less POMV Smoothed (m=4)</c:v>
                </c:pt>
              </c:strCache>
            </c:strRef>
          </c:tx>
          <c:spPr>
            <a:ln w="28575" cap="rnd">
              <a:solidFill>
                <a:schemeClr val="accent5">
                  <a:lumMod val="60000"/>
                </a:schemeClr>
              </a:solidFill>
              <a:round/>
            </a:ln>
            <a:effectLst/>
          </c:spPr>
          <c:marker>
            <c:symbol val="circle"/>
            <c:size val="5"/>
            <c:spPr>
              <a:solidFill>
                <a:schemeClr val="accent5">
                  <a:lumMod val="60000"/>
                </a:schemeClr>
              </a:solidFill>
              <a:ln w="9525">
                <a:solidFill>
                  <a:schemeClr val="accent5">
                    <a:lumMod val="60000"/>
                  </a:schemeClr>
                </a:solidFill>
              </a:ln>
              <a:effectLst/>
            </c:spPr>
          </c:marker>
          <c:cat>
            <c:strRef>
              <c:f>'Smoothed Data'!$A$3:$A$67</c:f>
              <c:strCache>
                <c:ptCount val="65"/>
                <c:pt idx="0">
                  <c:v>FY1959</c:v>
                </c:pt>
                <c:pt idx="1">
                  <c:v>FY1960</c:v>
                </c:pt>
                <c:pt idx="2">
                  <c:v>FY1961</c:v>
                </c:pt>
                <c:pt idx="3">
                  <c:v>FY1962</c:v>
                </c:pt>
                <c:pt idx="4">
                  <c:v>FY1963</c:v>
                </c:pt>
                <c:pt idx="5">
                  <c:v>FY1964</c:v>
                </c:pt>
                <c:pt idx="6">
                  <c:v>FY1965</c:v>
                </c:pt>
                <c:pt idx="7">
                  <c:v>FY1966</c:v>
                </c:pt>
                <c:pt idx="8">
                  <c:v>FY1967</c:v>
                </c:pt>
                <c:pt idx="9">
                  <c:v>FY1968</c:v>
                </c:pt>
                <c:pt idx="10">
                  <c:v>FY1969</c:v>
                </c:pt>
                <c:pt idx="11">
                  <c:v>FY1970</c:v>
                </c:pt>
                <c:pt idx="12">
                  <c:v>FY1971</c:v>
                </c:pt>
                <c:pt idx="13">
                  <c:v>FY1972</c:v>
                </c:pt>
                <c:pt idx="14">
                  <c:v>FY1973</c:v>
                </c:pt>
                <c:pt idx="15">
                  <c:v>FY1974</c:v>
                </c:pt>
                <c:pt idx="16">
                  <c:v>FY1975</c:v>
                </c:pt>
                <c:pt idx="17">
                  <c:v>FY1976</c:v>
                </c:pt>
                <c:pt idx="18">
                  <c:v>FY1977</c:v>
                </c:pt>
                <c:pt idx="19">
                  <c:v>FY1978</c:v>
                </c:pt>
                <c:pt idx="20">
                  <c:v>FY1979</c:v>
                </c:pt>
                <c:pt idx="21">
                  <c:v>FY1980</c:v>
                </c:pt>
                <c:pt idx="22">
                  <c:v>FY1981</c:v>
                </c:pt>
                <c:pt idx="23">
                  <c:v>FY1982</c:v>
                </c:pt>
                <c:pt idx="24">
                  <c:v>FY1983</c:v>
                </c:pt>
                <c:pt idx="25">
                  <c:v>FY1984</c:v>
                </c:pt>
                <c:pt idx="26">
                  <c:v>FY1985</c:v>
                </c:pt>
                <c:pt idx="27">
                  <c:v>FY1986</c:v>
                </c:pt>
                <c:pt idx="28">
                  <c:v>FY1987</c:v>
                </c:pt>
                <c:pt idx="29">
                  <c:v>FY1988</c:v>
                </c:pt>
                <c:pt idx="30">
                  <c:v>FY1989</c:v>
                </c:pt>
                <c:pt idx="31">
                  <c:v>FY1990</c:v>
                </c:pt>
                <c:pt idx="32">
                  <c:v>FY1991</c:v>
                </c:pt>
                <c:pt idx="33">
                  <c:v>FY1992</c:v>
                </c:pt>
                <c:pt idx="34">
                  <c:v>FY1993</c:v>
                </c:pt>
                <c:pt idx="35">
                  <c:v>FY1994</c:v>
                </c:pt>
                <c:pt idx="36">
                  <c:v>FY1995</c:v>
                </c:pt>
                <c:pt idx="37">
                  <c:v>FY1996</c:v>
                </c:pt>
                <c:pt idx="38">
                  <c:v>FY1997</c:v>
                </c:pt>
                <c:pt idx="39">
                  <c:v>FY1998</c:v>
                </c:pt>
                <c:pt idx="40">
                  <c:v>FY1999</c:v>
                </c:pt>
                <c:pt idx="41">
                  <c:v>FY2000</c:v>
                </c:pt>
                <c:pt idx="42">
                  <c:v>FY2001</c:v>
                </c:pt>
                <c:pt idx="43">
                  <c:v>FY2002</c:v>
                </c:pt>
                <c:pt idx="44">
                  <c:v>FY2003</c:v>
                </c:pt>
                <c:pt idx="45">
                  <c:v>FY2004</c:v>
                </c:pt>
                <c:pt idx="46">
                  <c:v>FY2005</c:v>
                </c:pt>
                <c:pt idx="47">
                  <c:v>FY2006</c:v>
                </c:pt>
                <c:pt idx="48">
                  <c:v>FY2007</c:v>
                </c:pt>
                <c:pt idx="49">
                  <c:v>FY2008</c:v>
                </c:pt>
                <c:pt idx="50">
                  <c:v>FY2009</c:v>
                </c:pt>
                <c:pt idx="51">
                  <c:v>FY2010</c:v>
                </c:pt>
                <c:pt idx="52">
                  <c:v>FY2011</c:v>
                </c:pt>
                <c:pt idx="53">
                  <c:v>FY2012</c:v>
                </c:pt>
                <c:pt idx="54">
                  <c:v>FY2013</c:v>
                </c:pt>
                <c:pt idx="55">
                  <c:v>FY2014</c:v>
                </c:pt>
                <c:pt idx="56">
                  <c:v>FY2015</c:v>
                </c:pt>
                <c:pt idx="57">
                  <c:v>FY2016</c:v>
                </c:pt>
                <c:pt idx="58">
                  <c:v>FY2017</c:v>
                </c:pt>
                <c:pt idx="59">
                  <c:v>FY2018</c:v>
                </c:pt>
                <c:pt idx="60">
                  <c:v>FY2019</c:v>
                </c:pt>
                <c:pt idx="61">
                  <c:v>FY2020</c:v>
                </c:pt>
                <c:pt idx="62">
                  <c:v>FY2021</c:v>
                </c:pt>
                <c:pt idx="63">
                  <c:v>FY2022</c:v>
                </c:pt>
                <c:pt idx="64">
                  <c:v>FY2023</c:v>
                </c:pt>
              </c:strCache>
            </c:strRef>
          </c:cat>
          <c:val>
            <c:numRef>
              <c:f>'Smoothed Data'!$L$3:$L$67</c:f>
            </c:numRef>
          </c:val>
          <c:smooth val="0"/>
          <c:extLst>
            <c:ext xmlns:c16="http://schemas.microsoft.com/office/drawing/2014/chart" uri="{C3380CC4-5D6E-409C-BE32-E72D297353CC}">
              <c16:uniqueId val="{00000002-FA17-416C-95E6-6CB7CD5D511E}"/>
            </c:ext>
          </c:extLst>
        </c:ser>
        <c:ser>
          <c:idx val="14"/>
          <c:order val="14"/>
          <c:tx>
            <c:strRef>
              <c:f>'Smoothed Data'!$P$2</c:f>
              <c:strCache>
                <c:ptCount val="1"/>
                <c:pt idx="0">
                  <c:v>Real Total UGF Revenue Smoothed (m=4)</c:v>
                </c:pt>
              </c:strCache>
            </c:strRef>
          </c:tx>
          <c:spPr>
            <a:ln w="28575" cap="rnd">
              <a:solidFill>
                <a:schemeClr val="accent3">
                  <a:lumMod val="80000"/>
                  <a:lumOff val="20000"/>
                </a:schemeClr>
              </a:solidFill>
              <a:round/>
            </a:ln>
            <a:effectLst/>
          </c:spPr>
          <c:marker>
            <c:symbol val="circle"/>
            <c:size val="5"/>
            <c:spPr>
              <a:solidFill>
                <a:schemeClr val="accent3">
                  <a:lumMod val="80000"/>
                  <a:lumOff val="20000"/>
                </a:schemeClr>
              </a:solidFill>
              <a:ln w="9525">
                <a:solidFill>
                  <a:schemeClr val="accent3">
                    <a:lumMod val="80000"/>
                    <a:lumOff val="20000"/>
                  </a:schemeClr>
                </a:solidFill>
              </a:ln>
              <a:effectLst/>
            </c:spPr>
          </c:marker>
          <c:cat>
            <c:strRef>
              <c:f>'Smoothed Data'!$A$3:$A$67</c:f>
              <c:strCache>
                <c:ptCount val="65"/>
                <c:pt idx="0">
                  <c:v>FY1959</c:v>
                </c:pt>
                <c:pt idx="1">
                  <c:v>FY1960</c:v>
                </c:pt>
                <c:pt idx="2">
                  <c:v>FY1961</c:v>
                </c:pt>
                <c:pt idx="3">
                  <c:v>FY1962</c:v>
                </c:pt>
                <c:pt idx="4">
                  <c:v>FY1963</c:v>
                </c:pt>
                <c:pt idx="5">
                  <c:v>FY1964</c:v>
                </c:pt>
                <c:pt idx="6">
                  <c:v>FY1965</c:v>
                </c:pt>
                <c:pt idx="7">
                  <c:v>FY1966</c:v>
                </c:pt>
                <c:pt idx="8">
                  <c:v>FY1967</c:v>
                </c:pt>
                <c:pt idx="9">
                  <c:v>FY1968</c:v>
                </c:pt>
                <c:pt idx="10">
                  <c:v>FY1969</c:v>
                </c:pt>
                <c:pt idx="11">
                  <c:v>FY1970</c:v>
                </c:pt>
                <c:pt idx="12">
                  <c:v>FY1971</c:v>
                </c:pt>
                <c:pt idx="13">
                  <c:v>FY1972</c:v>
                </c:pt>
                <c:pt idx="14">
                  <c:v>FY1973</c:v>
                </c:pt>
                <c:pt idx="15">
                  <c:v>FY1974</c:v>
                </c:pt>
                <c:pt idx="16">
                  <c:v>FY1975</c:v>
                </c:pt>
                <c:pt idx="17">
                  <c:v>FY1976</c:v>
                </c:pt>
                <c:pt idx="18">
                  <c:v>FY1977</c:v>
                </c:pt>
                <c:pt idx="19">
                  <c:v>FY1978</c:v>
                </c:pt>
                <c:pt idx="20">
                  <c:v>FY1979</c:v>
                </c:pt>
                <c:pt idx="21">
                  <c:v>FY1980</c:v>
                </c:pt>
                <c:pt idx="22">
                  <c:v>FY1981</c:v>
                </c:pt>
                <c:pt idx="23">
                  <c:v>FY1982</c:v>
                </c:pt>
                <c:pt idx="24">
                  <c:v>FY1983</c:v>
                </c:pt>
                <c:pt idx="25">
                  <c:v>FY1984</c:v>
                </c:pt>
                <c:pt idx="26">
                  <c:v>FY1985</c:v>
                </c:pt>
                <c:pt idx="27">
                  <c:v>FY1986</c:v>
                </c:pt>
                <c:pt idx="28">
                  <c:v>FY1987</c:v>
                </c:pt>
                <c:pt idx="29">
                  <c:v>FY1988</c:v>
                </c:pt>
                <c:pt idx="30">
                  <c:v>FY1989</c:v>
                </c:pt>
                <c:pt idx="31">
                  <c:v>FY1990</c:v>
                </c:pt>
                <c:pt idx="32">
                  <c:v>FY1991</c:v>
                </c:pt>
                <c:pt idx="33">
                  <c:v>FY1992</c:v>
                </c:pt>
                <c:pt idx="34">
                  <c:v>FY1993</c:v>
                </c:pt>
                <c:pt idx="35">
                  <c:v>FY1994</c:v>
                </c:pt>
                <c:pt idx="36">
                  <c:v>FY1995</c:v>
                </c:pt>
                <c:pt idx="37">
                  <c:v>FY1996</c:v>
                </c:pt>
                <c:pt idx="38">
                  <c:v>FY1997</c:v>
                </c:pt>
                <c:pt idx="39">
                  <c:v>FY1998</c:v>
                </c:pt>
                <c:pt idx="40">
                  <c:v>FY1999</c:v>
                </c:pt>
                <c:pt idx="41">
                  <c:v>FY2000</c:v>
                </c:pt>
                <c:pt idx="42">
                  <c:v>FY2001</c:v>
                </c:pt>
                <c:pt idx="43">
                  <c:v>FY2002</c:v>
                </c:pt>
                <c:pt idx="44">
                  <c:v>FY2003</c:v>
                </c:pt>
                <c:pt idx="45">
                  <c:v>FY2004</c:v>
                </c:pt>
                <c:pt idx="46">
                  <c:v>FY2005</c:v>
                </c:pt>
                <c:pt idx="47">
                  <c:v>FY2006</c:v>
                </c:pt>
                <c:pt idx="48">
                  <c:v>FY2007</c:v>
                </c:pt>
                <c:pt idx="49">
                  <c:v>FY2008</c:v>
                </c:pt>
                <c:pt idx="50">
                  <c:v>FY2009</c:v>
                </c:pt>
                <c:pt idx="51">
                  <c:v>FY2010</c:v>
                </c:pt>
                <c:pt idx="52">
                  <c:v>FY2011</c:v>
                </c:pt>
                <c:pt idx="53">
                  <c:v>FY2012</c:v>
                </c:pt>
                <c:pt idx="54">
                  <c:v>FY2013</c:v>
                </c:pt>
                <c:pt idx="55">
                  <c:v>FY2014</c:v>
                </c:pt>
                <c:pt idx="56">
                  <c:v>FY2015</c:v>
                </c:pt>
                <c:pt idx="57">
                  <c:v>FY2016</c:v>
                </c:pt>
                <c:pt idx="58">
                  <c:v>FY2017</c:v>
                </c:pt>
                <c:pt idx="59">
                  <c:v>FY2018</c:v>
                </c:pt>
                <c:pt idx="60">
                  <c:v>FY2019</c:v>
                </c:pt>
                <c:pt idx="61">
                  <c:v>FY2020</c:v>
                </c:pt>
                <c:pt idx="62">
                  <c:v>FY2021</c:v>
                </c:pt>
                <c:pt idx="63">
                  <c:v>FY2022</c:v>
                </c:pt>
                <c:pt idx="64">
                  <c:v>FY2023</c:v>
                </c:pt>
              </c:strCache>
            </c:strRef>
          </c:cat>
          <c:val>
            <c:numRef>
              <c:f>'Smoothed Data'!$P$3:$P$67</c:f>
            </c:numRef>
          </c:val>
          <c:smooth val="0"/>
          <c:extLst>
            <c:ext xmlns:c16="http://schemas.microsoft.com/office/drawing/2014/chart" uri="{C3380CC4-5D6E-409C-BE32-E72D297353CC}">
              <c16:uniqueId val="{00000003-FA17-416C-95E6-6CB7CD5D511E}"/>
            </c:ext>
          </c:extLst>
        </c:ser>
        <c:ser>
          <c:idx val="18"/>
          <c:order val="18"/>
          <c:tx>
            <c:strRef>
              <c:f>'Smoothed Data'!$T$2</c:f>
              <c:strCache>
                <c:ptCount val="1"/>
                <c:pt idx="0">
                  <c:v>Real UGF Revenue Less POMV Smoothed (m=4)</c:v>
                </c:pt>
              </c:strCache>
            </c:strRef>
          </c:tx>
          <c:spPr>
            <a:ln w="28575" cap="rnd">
              <a:solidFill>
                <a:schemeClr val="accent1">
                  <a:lumMod val="80000"/>
                </a:schemeClr>
              </a:solidFill>
              <a:round/>
            </a:ln>
            <a:effectLst/>
          </c:spPr>
          <c:marker>
            <c:symbol val="circle"/>
            <c:size val="5"/>
            <c:spPr>
              <a:solidFill>
                <a:schemeClr val="accent1">
                  <a:lumMod val="80000"/>
                </a:schemeClr>
              </a:solidFill>
              <a:ln w="9525">
                <a:solidFill>
                  <a:schemeClr val="accent1">
                    <a:lumMod val="80000"/>
                  </a:schemeClr>
                </a:solidFill>
              </a:ln>
              <a:effectLst/>
            </c:spPr>
          </c:marker>
          <c:cat>
            <c:strRef>
              <c:f>'Smoothed Data'!$A$3:$A$67</c:f>
              <c:strCache>
                <c:ptCount val="65"/>
                <c:pt idx="0">
                  <c:v>FY1959</c:v>
                </c:pt>
                <c:pt idx="1">
                  <c:v>FY1960</c:v>
                </c:pt>
                <c:pt idx="2">
                  <c:v>FY1961</c:v>
                </c:pt>
                <c:pt idx="3">
                  <c:v>FY1962</c:v>
                </c:pt>
                <c:pt idx="4">
                  <c:v>FY1963</c:v>
                </c:pt>
                <c:pt idx="5">
                  <c:v>FY1964</c:v>
                </c:pt>
                <c:pt idx="6">
                  <c:v>FY1965</c:v>
                </c:pt>
                <c:pt idx="7">
                  <c:v>FY1966</c:v>
                </c:pt>
                <c:pt idx="8">
                  <c:v>FY1967</c:v>
                </c:pt>
                <c:pt idx="9">
                  <c:v>FY1968</c:v>
                </c:pt>
                <c:pt idx="10">
                  <c:v>FY1969</c:v>
                </c:pt>
                <c:pt idx="11">
                  <c:v>FY1970</c:v>
                </c:pt>
                <c:pt idx="12">
                  <c:v>FY1971</c:v>
                </c:pt>
                <c:pt idx="13">
                  <c:v>FY1972</c:v>
                </c:pt>
                <c:pt idx="14">
                  <c:v>FY1973</c:v>
                </c:pt>
                <c:pt idx="15">
                  <c:v>FY1974</c:v>
                </c:pt>
                <c:pt idx="16">
                  <c:v>FY1975</c:v>
                </c:pt>
                <c:pt idx="17">
                  <c:v>FY1976</c:v>
                </c:pt>
                <c:pt idx="18">
                  <c:v>FY1977</c:v>
                </c:pt>
                <c:pt idx="19">
                  <c:v>FY1978</c:v>
                </c:pt>
                <c:pt idx="20">
                  <c:v>FY1979</c:v>
                </c:pt>
                <c:pt idx="21">
                  <c:v>FY1980</c:v>
                </c:pt>
                <c:pt idx="22">
                  <c:v>FY1981</c:v>
                </c:pt>
                <c:pt idx="23">
                  <c:v>FY1982</c:v>
                </c:pt>
                <c:pt idx="24">
                  <c:v>FY1983</c:v>
                </c:pt>
                <c:pt idx="25">
                  <c:v>FY1984</c:v>
                </c:pt>
                <c:pt idx="26">
                  <c:v>FY1985</c:v>
                </c:pt>
                <c:pt idx="27">
                  <c:v>FY1986</c:v>
                </c:pt>
                <c:pt idx="28">
                  <c:v>FY1987</c:v>
                </c:pt>
                <c:pt idx="29">
                  <c:v>FY1988</c:v>
                </c:pt>
                <c:pt idx="30">
                  <c:v>FY1989</c:v>
                </c:pt>
                <c:pt idx="31">
                  <c:v>FY1990</c:v>
                </c:pt>
                <c:pt idx="32">
                  <c:v>FY1991</c:v>
                </c:pt>
                <c:pt idx="33">
                  <c:v>FY1992</c:v>
                </c:pt>
                <c:pt idx="34">
                  <c:v>FY1993</c:v>
                </c:pt>
                <c:pt idx="35">
                  <c:v>FY1994</c:v>
                </c:pt>
                <c:pt idx="36">
                  <c:v>FY1995</c:v>
                </c:pt>
                <c:pt idx="37">
                  <c:v>FY1996</c:v>
                </c:pt>
                <c:pt idx="38">
                  <c:v>FY1997</c:v>
                </c:pt>
                <c:pt idx="39">
                  <c:v>FY1998</c:v>
                </c:pt>
                <c:pt idx="40">
                  <c:v>FY1999</c:v>
                </c:pt>
                <c:pt idx="41">
                  <c:v>FY2000</c:v>
                </c:pt>
                <c:pt idx="42">
                  <c:v>FY2001</c:v>
                </c:pt>
                <c:pt idx="43">
                  <c:v>FY2002</c:v>
                </c:pt>
                <c:pt idx="44">
                  <c:v>FY2003</c:v>
                </c:pt>
                <c:pt idx="45">
                  <c:v>FY2004</c:v>
                </c:pt>
                <c:pt idx="46">
                  <c:v>FY2005</c:v>
                </c:pt>
                <c:pt idx="47">
                  <c:v>FY2006</c:v>
                </c:pt>
                <c:pt idx="48">
                  <c:v>FY2007</c:v>
                </c:pt>
                <c:pt idx="49">
                  <c:v>FY2008</c:v>
                </c:pt>
                <c:pt idx="50">
                  <c:v>FY2009</c:v>
                </c:pt>
                <c:pt idx="51">
                  <c:v>FY2010</c:v>
                </c:pt>
                <c:pt idx="52">
                  <c:v>FY2011</c:v>
                </c:pt>
                <c:pt idx="53">
                  <c:v>FY2012</c:v>
                </c:pt>
                <c:pt idx="54">
                  <c:v>FY2013</c:v>
                </c:pt>
                <c:pt idx="55">
                  <c:v>FY2014</c:v>
                </c:pt>
                <c:pt idx="56">
                  <c:v>FY2015</c:v>
                </c:pt>
                <c:pt idx="57">
                  <c:v>FY2016</c:v>
                </c:pt>
                <c:pt idx="58">
                  <c:v>FY2017</c:v>
                </c:pt>
                <c:pt idx="59">
                  <c:v>FY2018</c:v>
                </c:pt>
                <c:pt idx="60">
                  <c:v>FY2019</c:v>
                </c:pt>
                <c:pt idx="61">
                  <c:v>FY2020</c:v>
                </c:pt>
                <c:pt idx="62">
                  <c:v>FY2021</c:v>
                </c:pt>
                <c:pt idx="63">
                  <c:v>FY2022</c:v>
                </c:pt>
                <c:pt idx="64">
                  <c:v>FY2023</c:v>
                </c:pt>
              </c:strCache>
            </c:strRef>
          </c:cat>
          <c:val>
            <c:numRef>
              <c:f>'Smoothed Data'!$T$3:$T$67</c:f>
            </c:numRef>
          </c:val>
          <c:smooth val="0"/>
          <c:extLst>
            <c:ext xmlns:c16="http://schemas.microsoft.com/office/drawing/2014/chart" uri="{C3380CC4-5D6E-409C-BE32-E72D297353CC}">
              <c16:uniqueId val="{00000004-FA17-416C-95E6-6CB7CD5D511E}"/>
            </c:ext>
          </c:extLst>
        </c:ser>
        <c:ser>
          <c:idx val="22"/>
          <c:order val="22"/>
          <c:tx>
            <c:strRef>
              <c:f>'Smoothed Data'!$X$2</c:f>
              <c:strCache>
                <c:ptCount val="1"/>
                <c:pt idx="0">
                  <c:v>Per Capita Total UGF Revenue Smoothed (m=4)</c:v>
                </c:pt>
              </c:strCache>
            </c:strRef>
          </c:tx>
          <c:spPr>
            <a:ln w="28575" cap="rnd">
              <a:solidFill>
                <a:schemeClr val="accent5">
                  <a:lumMod val="80000"/>
                </a:schemeClr>
              </a:solidFill>
              <a:round/>
            </a:ln>
            <a:effectLst/>
          </c:spPr>
          <c:marker>
            <c:symbol val="circle"/>
            <c:size val="5"/>
            <c:spPr>
              <a:solidFill>
                <a:schemeClr val="accent5">
                  <a:lumMod val="80000"/>
                </a:schemeClr>
              </a:solidFill>
              <a:ln w="9525">
                <a:solidFill>
                  <a:schemeClr val="accent5">
                    <a:lumMod val="80000"/>
                  </a:schemeClr>
                </a:solidFill>
              </a:ln>
              <a:effectLst/>
            </c:spPr>
          </c:marker>
          <c:cat>
            <c:strRef>
              <c:f>'Smoothed Data'!$A$3:$A$67</c:f>
              <c:strCache>
                <c:ptCount val="65"/>
                <c:pt idx="0">
                  <c:v>FY1959</c:v>
                </c:pt>
                <c:pt idx="1">
                  <c:v>FY1960</c:v>
                </c:pt>
                <c:pt idx="2">
                  <c:v>FY1961</c:v>
                </c:pt>
                <c:pt idx="3">
                  <c:v>FY1962</c:v>
                </c:pt>
                <c:pt idx="4">
                  <c:v>FY1963</c:v>
                </c:pt>
                <c:pt idx="5">
                  <c:v>FY1964</c:v>
                </c:pt>
                <c:pt idx="6">
                  <c:v>FY1965</c:v>
                </c:pt>
                <c:pt idx="7">
                  <c:v>FY1966</c:v>
                </c:pt>
                <c:pt idx="8">
                  <c:v>FY1967</c:v>
                </c:pt>
                <c:pt idx="9">
                  <c:v>FY1968</c:v>
                </c:pt>
                <c:pt idx="10">
                  <c:v>FY1969</c:v>
                </c:pt>
                <c:pt idx="11">
                  <c:v>FY1970</c:v>
                </c:pt>
                <c:pt idx="12">
                  <c:v>FY1971</c:v>
                </c:pt>
                <c:pt idx="13">
                  <c:v>FY1972</c:v>
                </c:pt>
                <c:pt idx="14">
                  <c:v>FY1973</c:v>
                </c:pt>
                <c:pt idx="15">
                  <c:v>FY1974</c:v>
                </c:pt>
                <c:pt idx="16">
                  <c:v>FY1975</c:v>
                </c:pt>
                <c:pt idx="17">
                  <c:v>FY1976</c:v>
                </c:pt>
                <c:pt idx="18">
                  <c:v>FY1977</c:v>
                </c:pt>
                <c:pt idx="19">
                  <c:v>FY1978</c:v>
                </c:pt>
                <c:pt idx="20">
                  <c:v>FY1979</c:v>
                </c:pt>
                <c:pt idx="21">
                  <c:v>FY1980</c:v>
                </c:pt>
                <c:pt idx="22">
                  <c:v>FY1981</c:v>
                </c:pt>
                <c:pt idx="23">
                  <c:v>FY1982</c:v>
                </c:pt>
                <c:pt idx="24">
                  <c:v>FY1983</c:v>
                </c:pt>
                <c:pt idx="25">
                  <c:v>FY1984</c:v>
                </c:pt>
                <c:pt idx="26">
                  <c:v>FY1985</c:v>
                </c:pt>
                <c:pt idx="27">
                  <c:v>FY1986</c:v>
                </c:pt>
                <c:pt idx="28">
                  <c:v>FY1987</c:v>
                </c:pt>
                <c:pt idx="29">
                  <c:v>FY1988</c:v>
                </c:pt>
                <c:pt idx="30">
                  <c:v>FY1989</c:v>
                </c:pt>
                <c:pt idx="31">
                  <c:v>FY1990</c:v>
                </c:pt>
                <c:pt idx="32">
                  <c:v>FY1991</c:v>
                </c:pt>
                <c:pt idx="33">
                  <c:v>FY1992</c:v>
                </c:pt>
                <c:pt idx="34">
                  <c:v>FY1993</c:v>
                </c:pt>
                <c:pt idx="35">
                  <c:v>FY1994</c:v>
                </c:pt>
                <c:pt idx="36">
                  <c:v>FY1995</c:v>
                </c:pt>
                <c:pt idx="37">
                  <c:v>FY1996</c:v>
                </c:pt>
                <c:pt idx="38">
                  <c:v>FY1997</c:v>
                </c:pt>
                <c:pt idx="39">
                  <c:v>FY1998</c:v>
                </c:pt>
                <c:pt idx="40">
                  <c:v>FY1999</c:v>
                </c:pt>
                <c:pt idx="41">
                  <c:v>FY2000</c:v>
                </c:pt>
                <c:pt idx="42">
                  <c:v>FY2001</c:v>
                </c:pt>
                <c:pt idx="43">
                  <c:v>FY2002</c:v>
                </c:pt>
                <c:pt idx="44">
                  <c:v>FY2003</c:v>
                </c:pt>
                <c:pt idx="45">
                  <c:v>FY2004</c:v>
                </c:pt>
                <c:pt idx="46">
                  <c:v>FY2005</c:v>
                </c:pt>
                <c:pt idx="47">
                  <c:v>FY2006</c:v>
                </c:pt>
                <c:pt idx="48">
                  <c:v>FY2007</c:v>
                </c:pt>
                <c:pt idx="49">
                  <c:v>FY2008</c:v>
                </c:pt>
                <c:pt idx="50">
                  <c:v>FY2009</c:v>
                </c:pt>
                <c:pt idx="51">
                  <c:v>FY2010</c:v>
                </c:pt>
                <c:pt idx="52">
                  <c:v>FY2011</c:v>
                </c:pt>
                <c:pt idx="53">
                  <c:v>FY2012</c:v>
                </c:pt>
                <c:pt idx="54">
                  <c:v>FY2013</c:v>
                </c:pt>
                <c:pt idx="55">
                  <c:v>FY2014</c:v>
                </c:pt>
                <c:pt idx="56">
                  <c:v>FY2015</c:v>
                </c:pt>
                <c:pt idx="57">
                  <c:v>FY2016</c:v>
                </c:pt>
                <c:pt idx="58">
                  <c:v>FY2017</c:v>
                </c:pt>
                <c:pt idx="59">
                  <c:v>FY2018</c:v>
                </c:pt>
                <c:pt idx="60">
                  <c:v>FY2019</c:v>
                </c:pt>
                <c:pt idx="61">
                  <c:v>FY2020</c:v>
                </c:pt>
                <c:pt idx="62">
                  <c:v>FY2021</c:v>
                </c:pt>
                <c:pt idx="63">
                  <c:v>FY2022</c:v>
                </c:pt>
                <c:pt idx="64">
                  <c:v>FY2023</c:v>
                </c:pt>
              </c:strCache>
            </c:strRef>
          </c:cat>
          <c:val>
            <c:numRef>
              <c:f>'Smoothed Data'!$X$3:$X$67</c:f>
            </c:numRef>
          </c:val>
          <c:smooth val="0"/>
          <c:extLst>
            <c:ext xmlns:c16="http://schemas.microsoft.com/office/drawing/2014/chart" uri="{C3380CC4-5D6E-409C-BE32-E72D297353CC}">
              <c16:uniqueId val="{00000005-FA17-416C-95E6-6CB7CD5D511E}"/>
            </c:ext>
          </c:extLst>
        </c:ser>
        <c:ser>
          <c:idx val="26"/>
          <c:order val="26"/>
          <c:tx>
            <c:strRef>
              <c:f>'Smoothed Data'!$AB$2</c:f>
              <c:strCache>
                <c:ptCount val="1"/>
                <c:pt idx="0">
                  <c:v>Per Capital UGF Revenue Less POMV Smoothed (m=4)</c:v>
                </c:pt>
              </c:strCache>
            </c:strRef>
          </c:tx>
          <c:spPr>
            <a:ln w="28575" cap="rnd">
              <a:solidFill>
                <a:schemeClr val="accent3">
                  <a:lumMod val="60000"/>
                  <a:lumOff val="40000"/>
                </a:schemeClr>
              </a:solidFill>
              <a:round/>
            </a:ln>
            <a:effectLst/>
          </c:spPr>
          <c:marker>
            <c:symbol val="circle"/>
            <c:size val="5"/>
            <c:spPr>
              <a:solidFill>
                <a:schemeClr val="accent3">
                  <a:lumMod val="60000"/>
                  <a:lumOff val="40000"/>
                </a:schemeClr>
              </a:solidFill>
              <a:ln w="9525">
                <a:solidFill>
                  <a:schemeClr val="accent3">
                    <a:lumMod val="60000"/>
                    <a:lumOff val="40000"/>
                  </a:schemeClr>
                </a:solidFill>
              </a:ln>
              <a:effectLst/>
            </c:spPr>
          </c:marker>
          <c:cat>
            <c:strRef>
              <c:f>'Smoothed Data'!$A$3:$A$67</c:f>
              <c:strCache>
                <c:ptCount val="65"/>
                <c:pt idx="0">
                  <c:v>FY1959</c:v>
                </c:pt>
                <c:pt idx="1">
                  <c:v>FY1960</c:v>
                </c:pt>
                <c:pt idx="2">
                  <c:v>FY1961</c:v>
                </c:pt>
                <c:pt idx="3">
                  <c:v>FY1962</c:v>
                </c:pt>
                <c:pt idx="4">
                  <c:v>FY1963</c:v>
                </c:pt>
                <c:pt idx="5">
                  <c:v>FY1964</c:v>
                </c:pt>
                <c:pt idx="6">
                  <c:v>FY1965</c:v>
                </c:pt>
                <c:pt idx="7">
                  <c:v>FY1966</c:v>
                </c:pt>
                <c:pt idx="8">
                  <c:v>FY1967</c:v>
                </c:pt>
                <c:pt idx="9">
                  <c:v>FY1968</c:v>
                </c:pt>
                <c:pt idx="10">
                  <c:v>FY1969</c:v>
                </c:pt>
                <c:pt idx="11">
                  <c:v>FY1970</c:v>
                </c:pt>
                <c:pt idx="12">
                  <c:v>FY1971</c:v>
                </c:pt>
                <c:pt idx="13">
                  <c:v>FY1972</c:v>
                </c:pt>
                <c:pt idx="14">
                  <c:v>FY1973</c:v>
                </c:pt>
                <c:pt idx="15">
                  <c:v>FY1974</c:v>
                </c:pt>
                <c:pt idx="16">
                  <c:v>FY1975</c:v>
                </c:pt>
                <c:pt idx="17">
                  <c:v>FY1976</c:v>
                </c:pt>
                <c:pt idx="18">
                  <c:v>FY1977</c:v>
                </c:pt>
                <c:pt idx="19">
                  <c:v>FY1978</c:v>
                </c:pt>
                <c:pt idx="20">
                  <c:v>FY1979</c:v>
                </c:pt>
                <c:pt idx="21">
                  <c:v>FY1980</c:v>
                </c:pt>
                <c:pt idx="22">
                  <c:v>FY1981</c:v>
                </c:pt>
                <c:pt idx="23">
                  <c:v>FY1982</c:v>
                </c:pt>
                <c:pt idx="24">
                  <c:v>FY1983</c:v>
                </c:pt>
                <c:pt idx="25">
                  <c:v>FY1984</c:v>
                </c:pt>
                <c:pt idx="26">
                  <c:v>FY1985</c:v>
                </c:pt>
                <c:pt idx="27">
                  <c:v>FY1986</c:v>
                </c:pt>
                <c:pt idx="28">
                  <c:v>FY1987</c:v>
                </c:pt>
                <c:pt idx="29">
                  <c:v>FY1988</c:v>
                </c:pt>
                <c:pt idx="30">
                  <c:v>FY1989</c:v>
                </c:pt>
                <c:pt idx="31">
                  <c:v>FY1990</c:v>
                </c:pt>
                <c:pt idx="32">
                  <c:v>FY1991</c:v>
                </c:pt>
                <c:pt idx="33">
                  <c:v>FY1992</c:v>
                </c:pt>
                <c:pt idx="34">
                  <c:v>FY1993</c:v>
                </c:pt>
                <c:pt idx="35">
                  <c:v>FY1994</c:v>
                </c:pt>
                <c:pt idx="36">
                  <c:v>FY1995</c:v>
                </c:pt>
                <c:pt idx="37">
                  <c:v>FY1996</c:v>
                </c:pt>
                <c:pt idx="38">
                  <c:v>FY1997</c:v>
                </c:pt>
                <c:pt idx="39">
                  <c:v>FY1998</c:v>
                </c:pt>
                <c:pt idx="40">
                  <c:v>FY1999</c:v>
                </c:pt>
                <c:pt idx="41">
                  <c:v>FY2000</c:v>
                </c:pt>
                <c:pt idx="42">
                  <c:v>FY2001</c:v>
                </c:pt>
                <c:pt idx="43">
                  <c:v>FY2002</c:v>
                </c:pt>
                <c:pt idx="44">
                  <c:v>FY2003</c:v>
                </c:pt>
                <c:pt idx="45">
                  <c:v>FY2004</c:v>
                </c:pt>
                <c:pt idx="46">
                  <c:v>FY2005</c:v>
                </c:pt>
                <c:pt idx="47">
                  <c:v>FY2006</c:v>
                </c:pt>
                <c:pt idx="48">
                  <c:v>FY2007</c:v>
                </c:pt>
                <c:pt idx="49">
                  <c:v>FY2008</c:v>
                </c:pt>
                <c:pt idx="50">
                  <c:v>FY2009</c:v>
                </c:pt>
                <c:pt idx="51">
                  <c:v>FY2010</c:v>
                </c:pt>
                <c:pt idx="52">
                  <c:v>FY2011</c:v>
                </c:pt>
                <c:pt idx="53">
                  <c:v>FY2012</c:v>
                </c:pt>
                <c:pt idx="54">
                  <c:v>FY2013</c:v>
                </c:pt>
                <c:pt idx="55">
                  <c:v>FY2014</c:v>
                </c:pt>
                <c:pt idx="56">
                  <c:v>FY2015</c:v>
                </c:pt>
                <c:pt idx="57">
                  <c:v>FY2016</c:v>
                </c:pt>
                <c:pt idx="58">
                  <c:v>FY2017</c:v>
                </c:pt>
                <c:pt idx="59">
                  <c:v>FY2018</c:v>
                </c:pt>
                <c:pt idx="60">
                  <c:v>FY2019</c:v>
                </c:pt>
                <c:pt idx="61">
                  <c:v>FY2020</c:v>
                </c:pt>
                <c:pt idx="62">
                  <c:v>FY2021</c:v>
                </c:pt>
                <c:pt idx="63">
                  <c:v>FY2022</c:v>
                </c:pt>
                <c:pt idx="64">
                  <c:v>FY2023</c:v>
                </c:pt>
              </c:strCache>
            </c:strRef>
          </c:cat>
          <c:val>
            <c:numRef>
              <c:f>'Smoothed Data'!$AB$3:$AB$67</c:f>
            </c:numRef>
          </c:val>
          <c:smooth val="0"/>
          <c:extLst>
            <c:ext xmlns:c16="http://schemas.microsoft.com/office/drawing/2014/chart" uri="{C3380CC4-5D6E-409C-BE32-E72D297353CC}">
              <c16:uniqueId val="{00000006-FA17-416C-95E6-6CB7CD5D511E}"/>
            </c:ext>
          </c:extLst>
        </c:ser>
        <c:ser>
          <c:idx val="30"/>
          <c:order val="30"/>
          <c:tx>
            <c:strRef>
              <c:f>'Smoothed Data'!$AF$2</c:f>
              <c:strCache>
                <c:ptCount val="1"/>
                <c:pt idx="0">
                  <c:v>UGF Budget Spending Smoothed (m=4)</c:v>
                </c:pt>
              </c:strCache>
            </c:strRef>
          </c:tx>
          <c:spPr>
            <a:ln w="28575" cap="rnd">
              <a:solidFill>
                <a:schemeClr val="accent1">
                  <a:lumMod val="50000"/>
                </a:schemeClr>
              </a:solidFill>
              <a:round/>
            </a:ln>
            <a:effectLst/>
          </c:spPr>
          <c:marker>
            <c:symbol val="circle"/>
            <c:size val="5"/>
            <c:spPr>
              <a:solidFill>
                <a:schemeClr val="accent1">
                  <a:lumMod val="50000"/>
                </a:schemeClr>
              </a:solidFill>
              <a:ln w="9525">
                <a:solidFill>
                  <a:schemeClr val="accent1">
                    <a:lumMod val="50000"/>
                  </a:schemeClr>
                </a:solidFill>
              </a:ln>
              <a:effectLst/>
            </c:spPr>
          </c:marker>
          <c:cat>
            <c:strRef>
              <c:f>'Smoothed Data'!$A$3:$A$67</c:f>
              <c:strCache>
                <c:ptCount val="65"/>
                <c:pt idx="0">
                  <c:v>FY1959</c:v>
                </c:pt>
                <c:pt idx="1">
                  <c:v>FY1960</c:v>
                </c:pt>
                <c:pt idx="2">
                  <c:v>FY1961</c:v>
                </c:pt>
                <c:pt idx="3">
                  <c:v>FY1962</c:v>
                </c:pt>
                <c:pt idx="4">
                  <c:v>FY1963</c:v>
                </c:pt>
                <c:pt idx="5">
                  <c:v>FY1964</c:v>
                </c:pt>
                <c:pt idx="6">
                  <c:v>FY1965</c:v>
                </c:pt>
                <c:pt idx="7">
                  <c:v>FY1966</c:v>
                </c:pt>
                <c:pt idx="8">
                  <c:v>FY1967</c:v>
                </c:pt>
                <c:pt idx="9">
                  <c:v>FY1968</c:v>
                </c:pt>
                <c:pt idx="10">
                  <c:v>FY1969</c:v>
                </c:pt>
                <c:pt idx="11">
                  <c:v>FY1970</c:v>
                </c:pt>
                <c:pt idx="12">
                  <c:v>FY1971</c:v>
                </c:pt>
                <c:pt idx="13">
                  <c:v>FY1972</c:v>
                </c:pt>
                <c:pt idx="14">
                  <c:v>FY1973</c:v>
                </c:pt>
                <c:pt idx="15">
                  <c:v>FY1974</c:v>
                </c:pt>
                <c:pt idx="16">
                  <c:v>FY1975</c:v>
                </c:pt>
                <c:pt idx="17">
                  <c:v>FY1976</c:v>
                </c:pt>
                <c:pt idx="18">
                  <c:v>FY1977</c:v>
                </c:pt>
                <c:pt idx="19">
                  <c:v>FY1978</c:v>
                </c:pt>
                <c:pt idx="20">
                  <c:v>FY1979</c:v>
                </c:pt>
                <c:pt idx="21">
                  <c:v>FY1980</c:v>
                </c:pt>
                <c:pt idx="22">
                  <c:v>FY1981</c:v>
                </c:pt>
                <c:pt idx="23">
                  <c:v>FY1982</c:v>
                </c:pt>
                <c:pt idx="24">
                  <c:v>FY1983</c:v>
                </c:pt>
                <c:pt idx="25">
                  <c:v>FY1984</c:v>
                </c:pt>
                <c:pt idx="26">
                  <c:v>FY1985</c:v>
                </c:pt>
                <c:pt idx="27">
                  <c:v>FY1986</c:v>
                </c:pt>
                <c:pt idx="28">
                  <c:v>FY1987</c:v>
                </c:pt>
                <c:pt idx="29">
                  <c:v>FY1988</c:v>
                </c:pt>
                <c:pt idx="30">
                  <c:v>FY1989</c:v>
                </c:pt>
                <c:pt idx="31">
                  <c:v>FY1990</c:v>
                </c:pt>
                <c:pt idx="32">
                  <c:v>FY1991</c:v>
                </c:pt>
                <c:pt idx="33">
                  <c:v>FY1992</c:v>
                </c:pt>
                <c:pt idx="34">
                  <c:v>FY1993</c:v>
                </c:pt>
                <c:pt idx="35">
                  <c:v>FY1994</c:v>
                </c:pt>
                <c:pt idx="36">
                  <c:v>FY1995</c:v>
                </c:pt>
                <c:pt idx="37">
                  <c:v>FY1996</c:v>
                </c:pt>
                <c:pt idx="38">
                  <c:v>FY1997</c:v>
                </c:pt>
                <c:pt idx="39">
                  <c:v>FY1998</c:v>
                </c:pt>
                <c:pt idx="40">
                  <c:v>FY1999</c:v>
                </c:pt>
                <c:pt idx="41">
                  <c:v>FY2000</c:v>
                </c:pt>
                <c:pt idx="42">
                  <c:v>FY2001</c:v>
                </c:pt>
                <c:pt idx="43">
                  <c:v>FY2002</c:v>
                </c:pt>
                <c:pt idx="44">
                  <c:v>FY2003</c:v>
                </c:pt>
                <c:pt idx="45">
                  <c:v>FY2004</c:v>
                </c:pt>
                <c:pt idx="46">
                  <c:v>FY2005</c:v>
                </c:pt>
                <c:pt idx="47">
                  <c:v>FY2006</c:v>
                </c:pt>
                <c:pt idx="48">
                  <c:v>FY2007</c:v>
                </c:pt>
                <c:pt idx="49">
                  <c:v>FY2008</c:v>
                </c:pt>
                <c:pt idx="50">
                  <c:v>FY2009</c:v>
                </c:pt>
                <c:pt idx="51">
                  <c:v>FY2010</c:v>
                </c:pt>
                <c:pt idx="52">
                  <c:v>FY2011</c:v>
                </c:pt>
                <c:pt idx="53">
                  <c:v>FY2012</c:v>
                </c:pt>
                <c:pt idx="54">
                  <c:v>FY2013</c:v>
                </c:pt>
                <c:pt idx="55">
                  <c:v>FY2014</c:v>
                </c:pt>
                <c:pt idx="56">
                  <c:v>FY2015</c:v>
                </c:pt>
                <c:pt idx="57">
                  <c:v>FY2016</c:v>
                </c:pt>
                <c:pt idx="58">
                  <c:v>FY2017</c:v>
                </c:pt>
                <c:pt idx="59">
                  <c:v>FY2018</c:v>
                </c:pt>
                <c:pt idx="60">
                  <c:v>FY2019</c:v>
                </c:pt>
                <c:pt idx="61">
                  <c:v>FY2020</c:v>
                </c:pt>
                <c:pt idx="62">
                  <c:v>FY2021</c:v>
                </c:pt>
                <c:pt idx="63">
                  <c:v>FY2022</c:v>
                </c:pt>
                <c:pt idx="64">
                  <c:v>FY2023</c:v>
                </c:pt>
              </c:strCache>
            </c:strRef>
          </c:cat>
          <c:val>
            <c:numRef>
              <c:f>'Smoothed Data'!$AF$3:$AF$67</c:f>
            </c:numRef>
          </c:val>
          <c:smooth val="0"/>
          <c:extLst>
            <c:ext xmlns:c16="http://schemas.microsoft.com/office/drawing/2014/chart" uri="{C3380CC4-5D6E-409C-BE32-E72D297353CC}">
              <c16:uniqueId val="{00000007-FA17-416C-95E6-6CB7CD5D511E}"/>
            </c:ext>
          </c:extLst>
        </c:ser>
        <c:ser>
          <c:idx val="34"/>
          <c:order val="34"/>
          <c:tx>
            <c:strRef>
              <c:f>'Smoothed Data'!$AJ$2</c:f>
              <c:strCache>
                <c:ptCount val="1"/>
                <c:pt idx="0">
                  <c:v>Real UGF Spending Smoothed (m=4)</c:v>
                </c:pt>
              </c:strCache>
            </c:strRef>
          </c:tx>
          <c:spPr>
            <a:ln w="28575" cap="rnd">
              <a:solidFill>
                <a:schemeClr val="accent5">
                  <a:lumMod val="50000"/>
                </a:schemeClr>
              </a:solidFill>
              <a:round/>
            </a:ln>
            <a:effectLst/>
          </c:spPr>
          <c:marker>
            <c:symbol val="circle"/>
            <c:size val="5"/>
            <c:spPr>
              <a:solidFill>
                <a:schemeClr val="accent5">
                  <a:lumMod val="50000"/>
                </a:schemeClr>
              </a:solidFill>
              <a:ln w="9525">
                <a:solidFill>
                  <a:schemeClr val="accent5">
                    <a:lumMod val="50000"/>
                  </a:schemeClr>
                </a:solidFill>
              </a:ln>
              <a:effectLst/>
            </c:spPr>
          </c:marker>
          <c:cat>
            <c:strRef>
              <c:f>'Smoothed Data'!$A$3:$A$67</c:f>
              <c:strCache>
                <c:ptCount val="65"/>
                <c:pt idx="0">
                  <c:v>FY1959</c:v>
                </c:pt>
                <c:pt idx="1">
                  <c:v>FY1960</c:v>
                </c:pt>
                <c:pt idx="2">
                  <c:v>FY1961</c:v>
                </c:pt>
                <c:pt idx="3">
                  <c:v>FY1962</c:v>
                </c:pt>
                <c:pt idx="4">
                  <c:v>FY1963</c:v>
                </c:pt>
                <c:pt idx="5">
                  <c:v>FY1964</c:v>
                </c:pt>
                <c:pt idx="6">
                  <c:v>FY1965</c:v>
                </c:pt>
                <c:pt idx="7">
                  <c:v>FY1966</c:v>
                </c:pt>
                <c:pt idx="8">
                  <c:v>FY1967</c:v>
                </c:pt>
                <c:pt idx="9">
                  <c:v>FY1968</c:v>
                </c:pt>
                <c:pt idx="10">
                  <c:v>FY1969</c:v>
                </c:pt>
                <c:pt idx="11">
                  <c:v>FY1970</c:v>
                </c:pt>
                <c:pt idx="12">
                  <c:v>FY1971</c:v>
                </c:pt>
                <c:pt idx="13">
                  <c:v>FY1972</c:v>
                </c:pt>
                <c:pt idx="14">
                  <c:v>FY1973</c:v>
                </c:pt>
                <c:pt idx="15">
                  <c:v>FY1974</c:v>
                </c:pt>
                <c:pt idx="16">
                  <c:v>FY1975</c:v>
                </c:pt>
                <c:pt idx="17">
                  <c:v>FY1976</c:v>
                </c:pt>
                <c:pt idx="18">
                  <c:v>FY1977</c:v>
                </c:pt>
                <c:pt idx="19">
                  <c:v>FY1978</c:v>
                </c:pt>
                <c:pt idx="20">
                  <c:v>FY1979</c:v>
                </c:pt>
                <c:pt idx="21">
                  <c:v>FY1980</c:v>
                </c:pt>
                <c:pt idx="22">
                  <c:v>FY1981</c:v>
                </c:pt>
                <c:pt idx="23">
                  <c:v>FY1982</c:v>
                </c:pt>
                <c:pt idx="24">
                  <c:v>FY1983</c:v>
                </c:pt>
                <c:pt idx="25">
                  <c:v>FY1984</c:v>
                </c:pt>
                <c:pt idx="26">
                  <c:v>FY1985</c:v>
                </c:pt>
                <c:pt idx="27">
                  <c:v>FY1986</c:v>
                </c:pt>
                <c:pt idx="28">
                  <c:v>FY1987</c:v>
                </c:pt>
                <c:pt idx="29">
                  <c:v>FY1988</c:v>
                </c:pt>
                <c:pt idx="30">
                  <c:v>FY1989</c:v>
                </c:pt>
                <c:pt idx="31">
                  <c:v>FY1990</c:v>
                </c:pt>
                <c:pt idx="32">
                  <c:v>FY1991</c:v>
                </c:pt>
                <c:pt idx="33">
                  <c:v>FY1992</c:v>
                </c:pt>
                <c:pt idx="34">
                  <c:v>FY1993</c:v>
                </c:pt>
                <c:pt idx="35">
                  <c:v>FY1994</c:v>
                </c:pt>
                <c:pt idx="36">
                  <c:v>FY1995</c:v>
                </c:pt>
                <c:pt idx="37">
                  <c:v>FY1996</c:v>
                </c:pt>
                <c:pt idx="38">
                  <c:v>FY1997</c:v>
                </c:pt>
                <c:pt idx="39">
                  <c:v>FY1998</c:v>
                </c:pt>
                <c:pt idx="40">
                  <c:v>FY1999</c:v>
                </c:pt>
                <c:pt idx="41">
                  <c:v>FY2000</c:v>
                </c:pt>
                <c:pt idx="42">
                  <c:v>FY2001</c:v>
                </c:pt>
                <c:pt idx="43">
                  <c:v>FY2002</c:v>
                </c:pt>
                <c:pt idx="44">
                  <c:v>FY2003</c:v>
                </c:pt>
                <c:pt idx="45">
                  <c:v>FY2004</c:v>
                </c:pt>
                <c:pt idx="46">
                  <c:v>FY2005</c:v>
                </c:pt>
                <c:pt idx="47">
                  <c:v>FY2006</c:v>
                </c:pt>
                <c:pt idx="48">
                  <c:v>FY2007</c:v>
                </c:pt>
                <c:pt idx="49">
                  <c:v>FY2008</c:v>
                </c:pt>
                <c:pt idx="50">
                  <c:v>FY2009</c:v>
                </c:pt>
                <c:pt idx="51">
                  <c:v>FY2010</c:v>
                </c:pt>
                <c:pt idx="52">
                  <c:v>FY2011</c:v>
                </c:pt>
                <c:pt idx="53">
                  <c:v>FY2012</c:v>
                </c:pt>
                <c:pt idx="54">
                  <c:v>FY2013</c:v>
                </c:pt>
                <c:pt idx="55">
                  <c:v>FY2014</c:v>
                </c:pt>
                <c:pt idx="56">
                  <c:v>FY2015</c:v>
                </c:pt>
                <c:pt idx="57">
                  <c:v>FY2016</c:v>
                </c:pt>
                <c:pt idx="58">
                  <c:v>FY2017</c:v>
                </c:pt>
                <c:pt idx="59">
                  <c:v>FY2018</c:v>
                </c:pt>
                <c:pt idx="60">
                  <c:v>FY2019</c:v>
                </c:pt>
                <c:pt idx="61">
                  <c:v>FY2020</c:v>
                </c:pt>
                <c:pt idx="62">
                  <c:v>FY2021</c:v>
                </c:pt>
                <c:pt idx="63">
                  <c:v>FY2022</c:v>
                </c:pt>
                <c:pt idx="64">
                  <c:v>FY2023</c:v>
                </c:pt>
              </c:strCache>
            </c:strRef>
          </c:cat>
          <c:val>
            <c:numRef>
              <c:f>'Smoothed Data'!$AJ$3:$AJ$67</c:f>
            </c:numRef>
          </c:val>
          <c:smooth val="0"/>
          <c:extLst>
            <c:ext xmlns:c16="http://schemas.microsoft.com/office/drawing/2014/chart" uri="{C3380CC4-5D6E-409C-BE32-E72D297353CC}">
              <c16:uniqueId val="{00000008-FA17-416C-95E6-6CB7CD5D511E}"/>
            </c:ext>
          </c:extLst>
        </c:ser>
        <c:ser>
          <c:idx val="38"/>
          <c:order val="38"/>
          <c:tx>
            <c:strRef>
              <c:f>'Smoothed Data'!$AN$2</c:f>
              <c:strCache>
                <c:ptCount val="1"/>
                <c:pt idx="0">
                  <c:v>Real Per Capita UGF Spending Smoothed (m=4)</c:v>
                </c:pt>
              </c:strCache>
            </c:strRef>
          </c:tx>
          <c:spPr>
            <a:ln w="28575" cap="rnd">
              <a:solidFill>
                <a:schemeClr val="accent3">
                  <a:lumMod val="70000"/>
                  <a:lumOff val="30000"/>
                </a:schemeClr>
              </a:solidFill>
              <a:round/>
            </a:ln>
            <a:effectLst/>
          </c:spPr>
          <c:marker>
            <c:symbol val="circle"/>
            <c:size val="5"/>
            <c:spPr>
              <a:solidFill>
                <a:schemeClr val="accent3">
                  <a:lumMod val="70000"/>
                  <a:lumOff val="30000"/>
                </a:schemeClr>
              </a:solidFill>
              <a:ln w="9525">
                <a:solidFill>
                  <a:schemeClr val="accent3">
                    <a:lumMod val="70000"/>
                    <a:lumOff val="30000"/>
                  </a:schemeClr>
                </a:solidFill>
              </a:ln>
              <a:effectLst/>
            </c:spPr>
          </c:marker>
          <c:cat>
            <c:strRef>
              <c:f>'Smoothed Data'!$A$3:$A$67</c:f>
              <c:strCache>
                <c:ptCount val="65"/>
                <c:pt idx="0">
                  <c:v>FY1959</c:v>
                </c:pt>
                <c:pt idx="1">
                  <c:v>FY1960</c:v>
                </c:pt>
                <c:pt idx="2">
                  <c:v>FY1961</c:v>
                </c:pt>
                <c:pt idx="3">
                  <c:v>FY1962</c:v>
                </c:pt>
                <c:pt idx="4">
                  <c:v>FY1963</c:v>
                </c:pt>
                <c:pt idx="5">
                  <c:v>FY1964</c:v>
                </c:pt>
                <c:pt idx="6">
                  <c:v>FY1965</c:v>
                </c:pt>
                <c:pt idx="7">
                  <c:v>FY1966</c:v>
                </c:pt>
                <c:pt idx="8">
                  <c:v>FY1967</c:v>
                </c:pt>
                <c:pt idx="9">
                  <c:v>FY1968</c:v>
                </c:pt>
                <c:pt idx="10">
                  <c:v>FY1969</c:v>
                </c:pt>
                <c:pt idx="11">
                  <c:v>FY1970</c:v>
                </c:pt>
                <c:pt idx="12">
                  <c:v>FY1971</c:v>
                </c:pt>
                <c:pt idx="13">
                  <c:v>FY1972</c:v>
                </c:pt>
                <c:pt idx="14">
                  <c:v>FY1973</c:v>
                </c:pt>
                <c:pt idx="15">
                  <c:v>FY1974</c:v>
                </c:pt>
                <c:pt idx="16">
                  <c:v>FY1975</c:v>
                </c:pt>
                <c:pt idx="17">
                  <c:v>FY1976</c:v>
                </c:pt>
                <c:pt idx="18">
                  <c:v>FY1977</c:v>
                </c:pt>
                <c:pt idx="19">
                  <c:v>FY1978</c:v>
                </c:pt>
                <c:pt idx="20">
                  <c:v>FY1979</c:v>
                </c:pt>
                <c:pt idx="21">
                  <c:v>FY1980</c:v>
                </c:pt>
                <c:pt idx="22">
                  <c:v>FY1981</c:v>
                </c:pt>
                <c:pt idx="23">
                  <c:v>FY1982</c:v>
                </c:pt>
                <c:pt idx="24">
                  <c:v>FY1983</c:v>
                </c:pt>
                <c:pt idx="25">
                  <c:v>FY1984</c:v>
                </c:pt>
                <c:pt idx="26">
                  <c:v>FY1985</c:v>
                </c:pt>
                <c:pt idx="27">
                  <c:v>FY1986</c:v>
                </c:pt>
                <c:pt idx="28">
                  <c:v>FY1987</c:v>
                </c:pt>
                <c:pt idx="29">
                  <c:v>FY1988</c:v>
                </c:pt>
                <c:pt idx="30">
                  <c:v>FY1989</c:v>
                </c:pt>
                <c:pt idx="31">
                  <c:v>FY1990</c:v>
                </c:pt>
                <c:pt idx="32">
                  <c:v>FY1991</c:v>
                </c:pt>
                <c:pt idx="33">
                  <c:v>FY1992</c:v>
                </c:pt>
                <c:pt idx="34">
                  <c:v>FY1993</c:v>
                </c:pt>
                <c:pt idx="35">
                  <c:v>FY1994</c:v>
                </c:pt>
                <c:pt idx="36">
                  <c:v>FY1995</c:v>
                </c:pt>
                <c:pt idx="37">
                  <c:v>FY1996</c:v>
                </c:pt>
                <c:pt idx="38">
                  <c:v>FY1997</c:v>
                </c:pt>
                <c:pt idx="39">
                  <c:v>FY1998</c:v>
                </c:pt>
                <c:pt idx="40">
                  <c:v>FY1999</c:v>
                </c:pt>
                <c:pt idx="41">
                  <c:v>FY2000</c:v>
                </c:pt>
                <c:pt idx="42">
                  <c:v>FY2001</c:v>
                </c:pt>
                <c:pt idx="43">
                  <c:v>FY2002</c:v>
                </c:pt>
                <c:pt idx="44">
                  <c:v>FY2003</c:v>
                </c:pt>
                <c:pt idx="45">
                  <c:v>FY2004</c:v>
                </c:pt>
                <c:pt idx="46">
                  <c:v>FY2005</c:v>
                </c:pt>
                <c:pt idx="47">
                  <c:v>FY2006</c:v>
                </c:pt>
                <c:pt idx="48">
                  <c:v>FY2007</c:v>
                </c:pt>
                <c:pt idx="49">
                  <c:v>FY2008</c:v>
                </c:pt>
                <c:pt idx="50">
                  <c:v>FY2009</c:v>
                </c:pt>
                <c:pt idx="51">
                  <c:v>FY2010</c:v>
                </c:pt>
                <c:pt idx="52">
                  <c:v>FY2011</c:v>
                </c:pt>
                <c:pt idx="53">
                  <c:v>FY2012</c:v>
                </c:pt>
                <c:pt idx="54">
                  <c:v>FY2013</c:v>
                </c:pt>
                <c:pt idx="55">
                  <c:v>FY2014</c:v>
                </c:pt>
                <c:pt idx="56">
                  <c:v>FY2015</c:v>
                </c:pt>
                <c:pt idx="57">
                  <c:v>FY2016</c:v>
                </c:pt>
                <c:pt idx="58">
                  <c:v>FY2017</c:v>
                </c:pt>
                <c:pt idx="59">
                  <c:v>FY2018</c:v>
                </c:pt>
                <c:pt idx="60">
                  <c:v>FY2019</c:v>
                </c:pt>
                <c:pt idx="61">
                  <c:v>FY2020</c:v>
                </c:pt>
                <c:pt idx="62">
                  <c:v>FY2021</c:v>
                </c:pt>
                <c:pt idx="63">
                  <c:v>FY2022</c:v>
                </c:pt>
                <c:pt idx="64">
                  <c:v>FY2023</c:v>
                </c:pt>
              </c:strCache>
            </c:strRef>
          </c:cat>
          <c:val>
            <c:numRef>
              <c:f>'Smoothed Data'!$AN$3:$AN$67</c:f>
            </c:numRef>
          </c:val>
          <c:smooth val="0"/>
          <c:extLst>
            <c:ext xmlns:c16="http://schemas.microsoft.com/office/drawing/2014/chart" uri="{C3380CC4-5D6E-409C-BE32-E72D297353CC}">
              <c16:uniqueId val="{00000009-FA17-416C-95E6-6CB7CD5D511E}"/>
            </c:ext>
          </c:extLst>
        </c:ser>
        <c:ser>
          <c:idx val="0"/>
          <c:order val="0"/>
          <c:tx>
            <c:v>Population</c:v>
          </c:tx>
          <c:spPr>
            <a:ln w="28575" cap="rnd">
              <a:solidFill>
                <a:srgbClr val="FFB612"/>
              </a:solidFill>
              <a:round/>
            </a:ln>
            <a:effectLst/>
          </c:spPr>
          <c:marker>
            <c:symbol val="none"/>
          </c:marker>
          <c:cat>
            <c:strRef>
              <c:f>'Smoothed Data'!$A$3:$A$67</c:f>
              <c:strCache>
                <c:ptCount val="65"/>
                <c:pt idx="0">
                  <c:v>FY1959</c:v>
                </c:pt>
                <c:pt idx="1">
                  <c:v>FY1960</c:v>
                </c:pt>
                <c:pt idx="2">
                  <c:v>FY1961</c:v>
                </c:pt>
                <c:pt idx="3">
                  <c:v>FY1962</c:v>
                </c:pt>
                <c:pt idx="4">
                  <c:v>FY1963</c:v>
                </c:pt>
                <c:pt idx="5">
                  <c:v>FY1964</c:v>
                </c:pt>
                <c:pt idx="6">
                  <c:v>FY1965</c:v>
                </c:pt>
                <c:pt idx="7">
                  <c:v>FY1966</c:v>
                </c:pt>
                <c:pt idx="8">
                  <c:v>FY1967</c:v>
                </c:pt>
                <c:pt idx="9">
                  <c:v>FY1968</c:v>
                </c:pt>
                <c:pt idx="10">
                  <c:v>FY1969</c:v>
                </c:pt>
                <c:pt idx="11">
                  <c:v>FY1970</c:v>
                </c:pt>
                <c:pt idx="12">
                  <c:v>FY1971</c:v>
                </c:pt>
                <c:pt idx="13">
                  <c:v>FY1972</c:v>
                </c:pt>
                <c:pt idx="14">
                  <c:v>FY1973</c:v>
                </c:pt>
                <c:pt idx="15">
                  <c:v>FY1974</c:v>
                </c:pt>
                <c:pt idx="16">
                  <c:v>FY1975</c:v>
                </c:pt>
                <c:pt idx="17">
                  <c:v>FY1976</c:v>
                </c:pt>
                <c:pt idx="18">
                  <c:v>FY1977</c:v>
                </c:pt>
                <c:pt idx="19">
                  <c:v>FY1978</c:v>
                </c:pt>
                <c:pt idx="20">
                  <c:v>FY1979</c:v>
                </c:pt>
                <c:pt idx="21">
                  <c:v>FY1980</c:v>
                </c:pt>
                <c:pt idx="22">
                  <c:v>FY1981</c:v>
                </c:pt>
                <c:pt idx="23">
                  <c:v>FY1982</c:v>
                </c:pt>
                <c:pt idx="24">
                  <c:v>FY1983</c:v>
                </c:pt>
                <c:pt idx="25">
                  <c:v>FY1984</c:v>
                </c:pt>
                <c:pt idx="26">
                  <c:v>FY1985</c:v>
                </c:pt>
                <c:pt idx="27">
                  <c:v>FY1986</c:v>
                </c:pt>
                <c:pt idx="28">
                  <c:v>FY1987</c:v>
                </c:pt>
                <c:pt idx="29">
                  <c:v>FY1988</c:v>
                </c:pt>
                <c:pt idx="30">
                  <c:v>FY1989</c:v>
                </c:pt>
                <c:pt idx="31">
                  <c:v>FY1990</c:v>
                </c:pt>
                <c:pt idx="32">
                  <c:v>FY1991</c:v>
                </c:pt>
                <c:pt idx="33">
                  <c:v>FY1992</c:v>
                </c:pt>
                <c:pt idx="34">
                  <c:v>FY1993</c:v>
                </c:pt>
                <c:pt idx="35">
                  <c:v>FY1994</c:v>
                </c:pt>
                <c:pt idx="36">
                  <c:v>FY1995</c:v>
                </c:pt>
                <c:pt idx="37">
                  <c:v>FY1996</c:v>
                </c:pt>
                <c:pt idx="38">
                  <c:v>FY1997</c:v>
                </c:pt>
                <c:pt idx="39">
                  <c:v>FY1998</c:v>
                </c:pt>
                <c:pt idx="40">
                  <c:v>FY1999</c:v>
                </c:pt>
                <c:pt idx="41">
                  <c:v>FY2000</c:v>
                </c:pt>
                <c:pt idx="42">
                  <c:v>FY2001</c:v>
                </c:pt>
                <c:pt idx="43">
                  <c:v>FY2002</c:v>
                </c:pt>
                <c:pt idx="44">
                  <c:v>FY2003</c:v>
                </c:pt>
                <c:pt idx="45">
                  <c:v>FY2004</c:v>
                </c:pt>
                <c:pt idx="46">
                  <c:v>FY2005</c:v>
                </c:pt>
                <c:pt idx="47">
                  <c:v>FY2006</c:v>
                </c:pt>
                <c:pt idx="48">
                  <c:v>FY2007</c:v>
                </c:pt>
                <c:pt idx="49">
                  <c:v>FY2008</c:v>
                </c:pt>
                <c:pt idx="50">
                  <c:v>FY2009</c:v>
                </c:pt>
                <c:pt idx="51">
                  <c:v>FY2010</c:v>
                </c:pt>
                <c:pt idx="52">
                  <c:v>FY2011</c:v>
                </c:pt>
                <c:pt idx="53">
                  <c:v>FY2012</c:v>
                </c:pt>
                <c:pt idx="54">
                  <c:v>FY2013</c:v>
                </c:pt>
                <c:pt idx="55">
                  <c:v>FY2014</c:v>
                </c:pt>
                <c:pt idx="56">
                  <c:v>FY2015</c:v>
                </c:pt>
                <c:pt idx="57">
                  <c:v>FY2016</c:v>
                </c:pt>
                <c:pt idx="58">
                  <c:v>FY2017</c:v>
                </c:pt>
                <c:pt idx="59">
                  <c:v>FY2018</c:v>
                </c:pt>
                <c:pt idx="60">
                  <c:v>FY2019</c:v>
                </c:pt>
                <c:pt idx="61">
                  <c:v>FY2020</c:v>
                </c:pt>
                <c:pt idx="62">
                  <c:v>FY2021</c:v>
                </c:pt>
                <c:pt idx="63">
                  <c:v>FY2022</c:v>
                </c:pt>
                <c:pt idx="64">
                  <c:v>FY2023</c:v>
                </c:pt>
              </c:strCache>
            </c:strRef>
          </c:cat>
          <c:val>
            <c:numRef>
              <c:f>'Smoothed Data'!$B$3:$B$67</c:f>
              <c:numCache>
                <c:formatCode>General</c:formatCode>
                <c:ptCount val="65"/>
                <c:pt idx="0">
                  <c:v>224000</c:v>
                </c:pt>
                <c:pt idx="1">
                  <c:v>230400</c:v>
                </c:pt>
                <c:pt idx="2">
                  <c:v>236700</c:v>
                </c:pt>
                <c:pt idx="3">
                  <c:v>242800</c:v>
                </c:pt>
                <c:pt idx="4">
                  <c:v>249900</c:v>
                </c:pt>
                <c:pt idx="5">
                  <c:v>253200</c:v>
                </c:pt>
                <c:pt idx="6">
                  <c:v>265200</c:v>
                </c:pt>
                <c:pt idx="7">
                  <c:v>271500</c:v>
                </c:pt>
                <c:pt idx="8">
                  <c:v>277900</c:v>
                </c:pt>
                <c:pt idx="9">
                  <c:v>284900</c:v>
                </c:pt>
                <c:pt idx="10">
                  <c:v>294600</c:v>
                </c:pt>
                <c:pt idx="11">
                  <c:v>308500</c:v>
                </c:pt>
                <c:pt idx="12">
                  <c:v>319600</c:v>
                </c:pt>
                <c:pt idx="13">
                  <c:v>329800</c:v>
                </c:pt>
                <c:pt idx="14">
                  <c:v>336400</c:v>
                </c:pt>
                <c:pt idx="15">
                  <c:v>348100</c:v>
                </c:pt>
                <c:pt idx="16">
                  <c:v>384100</c:v>
                </c:pt>
                <c:pt idx="17">
                  <c:v>409800</c:v>
                </c:pt>
                <c:pt idx="18">
                  <c:v>418000</c:v>
                </c:pt>
                <c:pt idx="19">
                  <c:v>411600</c:v>
                </c:pt>
                <c:pt idx="20">
                  <c:v>413700</c:v>
                </c:pt>
                <c:pt idx="21">
                  <c:v>419800</c:v>
                </c:pt>
                <c:pt idx="22">
                  <c:v>434300</c:v>
                </c:pt>
                <c:pt idx="23">
                  <c:v>464300</c:v>
                </c:pt>
                <c:pt idx="24">
                  <c:v>499100</c:v>
                </c:pt>
                <c:pt idx="25">
                  <c:v>524000</c:v>
                </c:pt>
                <c:pt idx="26">
                  <c:v>543900</c:v>
                </c:pt>
                <c:pt idx="27">
                  <c:v>550700</c:v>
                </c:pt>
                <c:pt idx="28">
                  <c:v>541300</c:v>
                </c:pt>
                <c:pt idx="29">
                  <c:v>535000</c:v>
                </c:pt>
                <c:pt idx="30">
                  <c:v>538900</c:v>
                </c:pt>
                <c:pt idx="31">
                  <c:v>553171</c:v>
                </c:pt>
                <c:pt idx="32">
                  <c:v>569054</c:v>
                </c:pt>
                <c:pt idx="33">
                  <c:v>586722</c:v>
                </c:pt>
                <c:pt idx="34">
                  <c:v>596906</c:v>
                </c:pt>
                <c:pt idx="35">
                  <c:v>600622</c:v>
                </c:pt>
                <c:pt idx="36">
                  <c:v>601581</c:v>
                </c:pt>
                <c:pt idx="37">
                  <c:v>605212</c:v>
                </c:pt>
                <c:pt idx="38">
                  <c:v>609655</c:v>
                </c:pt>
                <c:pt idx="39">
                  <c:v>617082</c:v>
                </c:pt>
                <c:pt idx="40">
                  <c:v>622000</c:v>
                </c:pt>
                <c:pt idx="41">
                  <c:v>628346</c:v>
                </c:pt>
                <c:pt idx="42">
                  <c:v>632716</c:v>
                </c:pt>
                <c:pt idx="43">
                  <c:v>641729</c:v>
                </c:pt>
                <c:pt idx="44">
                  <c:v>649466</c:v>
                </c:pt>
                <c:pt idx="45">
                  <c:v>659653</c:v>
                </c:pt>
                <c:pt idx="46">
                  <c:v>667146</c:v>
                </c:pt>
                <c:pt idx="47">
                  <c:v>674583</c:v>
                </c:pt>
                <c:pt idx="48">
                  <c:v>680169</c:v>
                </c:pt>
                <c:pt idx="49">
                  <c:v>686818</c:v>
                </c:pt>
                <c:pt idx="50">
                  <c:v>697828</c:v>
                </c:pt>
                <c:pt idx="51">
                  <c:v>714070</c:v>
                </c:pt>
                <c:pt idx="52">
                  <c:v>722909</c:v>
                </c:pt>
                <c:pt idx="53">
                  <c:v>731799</c:v>
                </c:pt>
                <c:pt idx="54">
                  <c:v>737708</c:v>
                </c:pt>
                <c:pt idx="55">
                  <c:v>738566</c:v>
                </c:pt>
                <c:pt idx="56">
                  <c:v>739657</c:v>
                </c:pt>
                <c:pt idx="57">
                  <c:v>742874</c:v>
                </c:pt>
                <c:pt idx="58">
                  <c:v>741509</c:v>
                </c:pt>
                <c:pt idx="59">
                  <c:v>738300</c:v>
                </c:pt>
                <c:pt idx="60">
                  <c:v>736012</c:v>
                </c:pt>
                <c:pt idx="61">
                  <c:v>733578</c:v>
                </c:pt>
                <c:pt idx="62">
                  <c:v>734323</c:v>
                </c:pt>
                <c:pt idx="63">
                  <c:v>732463</c:v>
                </c:pt>
                <c:pt idx="64">
                  <c:v>735299</c:v>
                </c:pt>
              </c:numCache>
            </c:numRef>
          </c:val>
          <c:smooth val="0"/>
          <c:extLst xmlns:c15="http://schemas.microsoft.com/office/drawing/2012/chart">
            <c:ext xmlns:c16="http://schemas.microsoft.com/office/drawing/2014/chart" uri="{C3380CC4-5D6E-409C-BE32-E72D297353CC}">
              <c16:uniqueId val="{0000000A-FA17-416C-95E6-6CB7CD5D511E}"/>
            </c:ext>
          </c:extLst>
        </c:ser>
        <c:dLbls>
          <c:showLegendKey val="0"/>
          <c:showVal val="0"/>
          <c:showCatName val="0"/>
          <c:showSerName val="0"/>
          <c:showPercent val="0"/>
          <c:showBubbleSize val="0"/>
        </c:dLbls>
        <c:smooth val="0"/>
        <c:axId val="872549264"/>
        <c:axId val="872549624"/>
        <c:extLst>
          <c:ext xmlns:c15="http://schemas.microsoft.com/office/drawing/2012/chart" uri="{02D57815-91ED-43cb-92C2-25804820EDAC}">
            <c15:filteredLineSeries>
              <c15:ser>
                <c:idx val="1"/>
                <c:order val="1"/>
                <c:tx>
                  <c:strRef>
                    <c:extLst>
                      <c:ext uri="{02D57815-91ED-43cb-92C2-25804820EDAC}">
                        <c15:formulaRef>
                          <c15:sqref>'Smoothed Data'!$C$2</c15:sqref>
                        </c15:formulaRef>
                      </c:ext>
                    </c:extLst>
                    <c:strCache>
                      <c:ptCount val="1"/>
                      <c:pt idx="0">
                        <c:v>Population Smoothed (m=3)</c:v>
                      </c:pt>
                    </c:strCache>
                  </c:strRef>
                </c:tx>
                <c:spPr>
                  <a:ln w="28575" cap="rnd">
                    <a:solidFill>
                      <a:schemeClr val="accent2"/>
                    </a:solidFill>
                    <a:round/>
                  </a:ln>
                  <a:effectLst/>
                </c:spPr>
                <c:marker>
                  <c:symbol val="none"/>
                </c:marker>
                <c:cat>
                  <c:strRef>
                    <c:extLst>
                      <c:ext uri="{02D57815-91ED-43cb-92C2-25804820EDAC}">
                        <c15:formulaRef>
                          <c15:sqref>'Smoothed Data'!$A$3:$A$67</c15:sqref>
                        </c15:formulaRef>
                      </c:ext>
                    </c:extLst>
                    <c:strCache>
                      <c:ptCount val="65"/>
                      <c:pt idx="0">
                        <c:v>FY1959</c:v>
                      </c:pt>
                      <c:pt idx="1">
                        <c:v>FY1960</c:v>
                      </c:pt>
                      <c:pt idx="2">
                        <c:v>FY1961</c:v>
                      </c:pt>
                      <c:pt idx="3">
                        <c:v>FY1962</c:v>
                      </c:pt>
                      <c:pt idx="4">
                        <c:v>FY1963</c:v>
                      </c:pt>
                      <c:pt idx="5">
                        <c:v>FY1964</c:v>
                      </c:pt>
                      <c:pt idx="6">
                        <c:v>FY1965</c:v>
                      </c:pt>
                      <c:pt idx="7">
                        <c:v>FY1966</c:v>
                      </c:pt>
                      <c:pt idx="8">
                        <c:v>FY1967</c:v>
                      </c:pt>
                      <c:pt idx="9">
                        <c:v>FY1968</c:v>
                      </c:pt>
                      <c:pt idx="10">
                        <c:v>FY1969</c:v>
                      </c:pt>
                      <c:pt idx="11">
                        <c:v>FY1970</c:v>
                      </c:pt>
                      <c:pt idx="12">
                        <c:v>FY1971</c:v>
                      </c:pt>
                      <c:pt idx="13">
                        <c:v>FY1972</c:v>
                      </c:pt>
                      <c:pt idx="14">
                        <c:v>FY1973</c:v>
                      </c:pt>
                      <c:pt idx="15">
                        <c:v>FY1974</c:v>
                      </c:pt>
                      <c:pt idx="16">
                        <c:v>FY1975</c:v>
                      </c:pt>
                      <c:pt idx="17">
                        <c:v>FY1976</c:v>
                      </c:pt>
                      <c:pt idx="18">
                        <c:v>FY1977</c:v>
                      </c:pt>
                      <c:pt idx="19">
                        <c:v>FY1978</c:v>
                      </c:pt>
                      <c:pt idx="20">
                        <c:v>FY1979</c:v>
                      </c:pt>
                      <c:pt idx="21">
                        <c:v>FY1980</c:v>
                      </c:pt>
                      <c:pt idx="22">
                        <c:v>FY1981</c:v>
                      </c:pt>
                      <c:pt idx="23">
                        <c:v>FY1982</c:v>
                      </c:pt>
                      <c:pt idx="24">
                        <c:v>FY1983</c:v>
                      </c:pt>
                      <c:pt idx="25">
                        <c:v>FY1984</c:v>
                      </c:pt>
                      <c:pt idx="26">
                        <c:v>FY1985</c:v>
                      </c:pt>
                      <c:pt idx="27">
                        <c:v>FY1986</c:v>
                      </c:pt>
                      <c:pt idx="28">
                        <c:v>FY1987</c:v>
                      </c:pt>
                      <c:pt idx="29">
                        <c:v>FY1988</c:v>
                      </c:pt>
                      <c:pt idx="30">
                        <c:v>FY1989</c:v>
                      </c:pt>
                      <c:pt idx="31">
                        <c:v>FY1990</c:v>
                      </c:pt>
                      <c:pt idx="32">
                        <c:v>FY1991</c:v>
                      </c:pt>
                      <c:pt idx="33">
                        <c:v>FY1992</c:v>
                      </c:pt>
                      <c:pt idx="34">
                        <c:v>FY1993</c:v>
                      </c:pt>
                      <c:pt idx="35">
                        <c:v>FY1994</c:v>
                      </c:pt>
                      <c:pt idx="36">
                        <c:v>FY1995</c:v>
                      </c:pt>
                      <c:pt idx="37">
                        <c:v>FY1996</c:v>
                      </c:pt>
                      <c:pt idx="38">
                        <c:v>FY1997</c:v>
                      </c:pt>
                      <c:pt idx="39">
                        <c:v>FY1998</c:v>
                      </c:pt>
                      <c:pt idx="40">
                        <c:v>FY1999</c:v>
                      </c:pt>
                      <c:pt idx="41">
                        <c:v>FY2000</c:v>
                      </c:pt>
                      <c:pt idx="42">
                        <c:v>FY2001</c:v>
                      </c:pt>
                      <c:pt idx="43">
                        <c:v>FY2002</c:v>
                      </c:pt>
                      <c:pt idx="44">
                        <c:v>FY2003</c:v>
                      </c:pt>
                      <c:pt idx="45">
                        <c:v>FY2004</c:v>
                      </c:pt>
                      <c:pt idx="46">
                        <c:v>FY2005</c:v>
                      </c:pt>
                      <c:pt idx="47">
                        <c:v>FY2006</c:v>
                      </c:pt>
                      <c:pt idx="48">
                        <c:v>FY2007</c:v>
                      </c:pt>
                      <c:pt idx="49">
                        <c:v>FY2008</c:v>
                      </c:pt>
                      <c:pt idx="50">
                        <c:v>FY2009</c:v>
                      </c:pt>
                      <c:pt idx="51">
                        <c:v>FY2010</c:v>
                      </c:pt>
                      <c:pt idx="52">
                        <c:v>FY2011</c:v>
                      </c:pt>
                      <c:pt idx="53">
                        <c:v>FY2012</c:v>
                      </c:pt>
                      <c:pt idx="54">
                        <c:v>FY2013</c:v>
                      </c:pt>
                      <c:pt idx="55">
                        <c:v>FY2014</c:v>
                      </c:pt>
                      <c:pt idx="56">
                        <c:v>FY2015</c:v>
                      </c:pt>
                      <c:pt idx="57">
                        <c:v>FY2016</c:v>
                      </c:pt>
                      <c:pt idx="58">
                        <c:v>FY2017</c:v>
                      </c:pt>
                      <c:pt idx="59">
                        <c:v>FY2018</c:v>
                      </c:pt>
                      <c:pt idx="60">
                        <c:v>FY2019</c:v>
                      </c:pt>
                      <c:pt idx="61">
                        <c:v>FY2020</c:v>
                      </c:pt>
                      <c:pt idx="62">
                        <c:v>FY2021</c:v>
                      </c:pt>
                      <c:pt idx="63">
                        <c:v>FY2022</c:v>
                      </c:pt>
                      <c:pt idx="64">
                        <c:v>FY2023</c:v>
                      </c:pt>
                    </c:strCache>
                  </c:strRef>
                </c:cat>
                <c:val>
                  <c:numRef>
                    <c:extLst>
                      <c:ext uri="{02D57815-91ED-43cb-92C2-25804820EDAC}">
                        <c15:formulaRef>
                          <c15:sqref>'Smoothed Data'!$C$3:$C$67</c15:sqref>
                        </c15:formulaRef>
                      </c:ext>
                    </c:extLst>
                    <c:numCache>
                      <c:formatCode>0</c:formatCode>
                      <c:ptCount val="65"/>
                      <c:pt idx="1">
                        <c:v>230366.66666666666</c:v>
                      </c:pt>
                      <c:pt idx="2">
                        <c:v>236633.33333333334</c:v>
                      </c:pt>
                      <c:pt idx="3">
                        <c:v>243133.33333333334</c:v>
                      </c:pt>
                      <c:pt idx="4">
                        <c:v>248633.33333333334</c:v>
                      </c:pt>
                      <c:pt idx="5">
                        <c:v>256100</c:v>
                      </c:pt>
                      <c:pt idx="6">
                        <c:v>263300</c:v>
                      </c:pt>
                      <c:pt idx="7">
                        <c:v>271533.33333333331</c:v>
                      </c:pt>
                      <c:pt idx="8">
                        <c:v>278100</c:v>
                      </c:pt>
                      <c:pt idx="9">
                        <c:v>285800</c:v>
                      </c:pt>
                      <c:pt idx="10">
                        <c:v>296000</c:v>
                      </c:pt>
                      <c:pt idx="11">
                        <c:v>307566.66666666669</c:v>
                      </c:pt>
                      <c:pt idx="12">
                        <c:v>319300</c:v>
                      </c:pt>
                      <c:pt idx="13">
                        <c:v>328600</c:v>
                      </c:pt>
                      <c:pt idx="14">
                        <c:v>338100</c:v>
                      </c:pt>
                      <c:pt idx="15">
                        <c:v>356200</c:v>
                      </c:pt>
                      <c:pt idx="16">
                        <c:v>380666.66666666669</c:v>
                      </c:pt>
                      <c:pt idx="17">
                        <c:v>403966.66666666669</c:v>
                      </c:pt>
                      <c:pt idx="18">
                        <c:v>413133.33333333331</c:v>
                      </c:pt>
                      <c:pt idx="19">
                        <c:v>414433.33333333331</c:v>
                      </c:pt>
                      <c:pt idx="20">
                        <c:v>415033.33333333331</c:v>
                      </c:pt>
                      <c:pt idx="21">
                        <c:v>422600</c:v>
                      </c:pt>
                      <c:pt idx="22">
                        <c:v>439466.66666666669</c:v>
                      </c:pt>
                      <c:pt idx="23">
                        <c:v>465900</c:v>
                      </c:pt>
                      <c:pt idx="24">
                        <c:v>495800</c:v>
                      </c:pt>
                      <c:pt idx="25">
                        <c:v>522333.33333333331</c:v>
                      </c:pt>
                      <c:pt idx="26">
                        <c:v>539533.33333333337</c:v>
                      </c:pt>
                      <c:pt idx="27">
                        <c:v>545300</c:v>
                      </c:pt>
                      <c:pt idx="28">
                        <c:v>542333.33333333337</c:v>
                      </c:pt>
                      <c:pt idx="29">
                        <c:v>538400</c:v>
                      </c:pt>
                      <c:pt idx="30">
                        <c:v>542357</c:v>
                      </c:pt>
                      <c:pt idx="31">
                        <c:v>553708.33333333337</c:v>
                      </c:pt>
                      <c:pt idx="32">
                        <c:v>569649</c:v>
                      </c:pt>
                      <c:pt idx="33">
                        <c:v>584227.33333333337</c:v>
                      </c:pt>
                      <c:pt idx="34">
                        <c:v>594750</c:v>
                      </c:pt>
                      <c:pt idx="35">
                        <c:v>599703</c:v>
                      </c:pt>
                      <c:pt idx="36">
                        <c:v>602471.66666666663</c:v>
                      </c:pt>
                      <c:pt idx="37">
                        <c:v>605482.66666666663</c:v>
                      </c:pt>
                      <c:pt idx="38">
                        <c:v>610649.66666666663</c:v>
                      </c:pt>
                      <c:pt idx="39">
                        <c:v>616245.66666666663</c:v>
                      </c:pt>
                      <c:pt idx="40">
                        <c:v>622476</c:v>
                      </c:pt>
                      <c:pt idx="41">
                        <c:v>627687.33333333337</c:v>
                      </c:pt>
                      <c:pt idx="42">
                        <c:v>634263.66666666663</c:v>
                      </c:pt>
                      <c:pt idx="43">
                        <c:v>641303.66666666663</c:v>
                      </c:pt>
                      <c:pt idx="44">
                        <c:v>650282.66666666663</c:v>
                      </c:pt>
                      <c:pt idx="45">
                        <c:v>658755</c:v>
                      </c:pt>
                      <c:pt idx="46">
                        <c:v>667127.33333333337</c:v>
                      </c:pt>
                      <c:pt idx="47">
                        <c:v>673966</c:v>
                      </c:pt>
                      <c:pt idx="48">
                        <c:v>680523.33333333337</c:v>
                      </c:pt>
                      <c:pt idx="49">
                        <c:v>688271.66666666663</c:v>
                      </c:pt>
                      <c:pt idx="50">
                        <c:v>699572</c:v>
                      </c:pt>
                      <c:pt idx="51">
                        <c:v>711602.33333333337</c:v>
                      </c:pt>
                      <c:pt idx="52">
                        <c:v>722926</c:v>
                      </c:pt>
                      <c:pt idx="53">
                        <c:v>730805.33333333337</c:v>
                      </c:pt>
                      <c:pt idx="54">
                        <c:v>736024.33333333337</c:v>
                      </c:pt>
                      <c:pt idx="55">
                        <c:v>738643.66666666663</c:v>
                      </c:pt>
                      <c:pt idx="56">
                        <c:v>740365.66666666663</c:v>
                      </c:pt>
                      <c:pt idx="57">
                        <c:v>741346.66666666663</c:v>
                      </c:pt>
                      <c:pt idx="58">
                        <c:v>740894.33333333337</c:v>
                      </c:pt>
                      <c:pt idx="59">
                        <c:v>738607</c:v>
                      </c:pt>
                      <c:pt idx="60">
                        <c:v>735963.33333333337</c:v>
                      </c:pt>
                      <c:pt idx="61">
                        <c:v>734637.66666666663</c:v>
                      </c:pt>
                      <c:pt idx="62">
                        <c:v>733454.66666666663</c:v>
                      </c:pt>
                      <c:pt idx="63">
                        <c:v>734028.33333333337</c:v>
                      </c:pt>
                    </c:numCache>
                  </c:numRef>
                </c:val>
                <c:smooth val="0"/>
                <c:extLst>
                  <c:ext xmlns:c16="http://schemas.microsoft.com/office/drawing/2014/chart" uri="{C3380CC4-5D6E-409C-BE32-E72D297353CC}">
                    <c16:uniqueId val="{0000000B-FA17-416C-95E6-6CB7CD5D511E}"/>
                  </c:ext>
                </c:extLst>
              </c15:ser>
            </c15:filteredLineSeries>
            <c15:filteredLineSeries>
              <c15:ser>
                <c:idx val="3"/>
                <c:order val="3"/>
                <c:tx>
                  <c:strRef>
                    <c:extLst xmlns:c15="http://schemas.microsoft.com/office/drawing/2012/chart">
                      <c:ext xmlns:c15="http://schemas.microsoft.com/office/drawing/2012/chart" uri="{02D57815-91ED-43cb-92C2-25804820EDAC}">
                        <c15:formulaRef>
                          <c15:sqref>'Smoothed Data'!$E$2</c15:sqref>
                        </c15:formulaRef>
                      </c:ext>
                    </c:extLst>
                    <c:strCache>
                      <c:ptCount val="1"/>
                      <c:pt idx="0">
                        <c:v>Population Centered Smoothed</c:v>
                      </c:pt>
                    </c:strCache>
                  </c:strRef>
                </c:tx>
                <c:spPr>
                  <a:ln w="28575" cap="rnd">
                    <a:solidFill>
                      <a:schemeClr val="accent4"/>
                    </a:solidFill>
                    <a:round/>
                  </a:ln>
                  <a:effectLst/>
                </c:spPr>
                <c:marker>
                  <c:symbol val="none"/>
                </c:marker>
                <c:cat>
                  <c:strRef>
                    <c:extLst xmlns:c15="http://schemas.microsoft.com/office/drawing/2012/chart">
                      <c:ext xmlns:c15="http://schemas.microsoft.com/office/drawing/2012/chart" uri="{02D57815-91ED-43cb-92C2-25804820EDAC}">
                        <c15:formulaRef>
                          <c15:sqref>'Smoothed Data'!$A$3:$A$67</c15:sqref>
                        </c15:formulaRef>
                      </c:ext>
                    </c:extLst>
                    <c:strCache>
                      <c:ptCount val="65"/>
                      <c:pt idx="0">
                        <c:v>FY1959</c:v>
                      </c:pt>
                      <c:pt idx="1">
                        <c:v>FY1960</c:v>
                      </c:pt>
                      <c:pt idx="2">
                        <c:v>FY1961</c:v>
                      </c:pt>
                      <c:pt idx="3">
                        <c:v>FY1962</c:v>
                      </c:pt>
                      <c:pt idx="4">
                        <c:v>FY1963</c:v>
                      </c:pt>
                      <c:pt idx="5">
                        <c:v>FY1964</c:v>
                      </c:pt>
                      <c:pt idx="6">
                        <c:v>FY1965</c:v>
                      </c:pt>
                      <c:pt idx="7">
                        <c:v>FY1966</c:v>
                      </c:pt>
                      <c:pt idx="8">
                        <c:v>FY1967</c:v>
                      </c:pt>
                      <c:pt idx="9">
                        <c:v>FY1968</c:v>
                      </c:pt>
                      <c:pt idx="10">
                        <c:v>FY1969</c:v>
                      </c:pt>
                      <c:pt idx="11">
                        <c:v>FY1970</c:v>
                      </c:pt>
                      <c:pt idx="12">
                        <c:v>FY1971</c:v>
                      </c:pt>
                      <c:pt idx="13">
                        <c:v>FY1972</c:v>
                      </c:pt>
                      <c:pt idx="14">
                        <c:v>FY1973</c:v>
                      </c:pt>
                      <c:pt idx="15">
                        <c:v>FY1974</c:v>
                      </c:pt>
                      <c:pt idx="16">
                        <c:v>FY1975</c:v>
                      </c:pt>
                      <c:pt idx="17">
                        <c:v>FY1976</c:v>
                      </c:pt>
                      <c:pt idx="18">
                        <c:v>FY1977</c:v>
                      </c:pt>
                      <c:pt idx="19">
                        <c:v>FY1978</c:v>
                      </c:pt>
                      <c:pt idx="20">
                        <c:v>FY1979</c:v>
                      </c:pt>
                      <c:pt idx="21">
                        <c:v>FY1980</c:v>
                      </c:pt>
                      <c:pt idx="22">
                        <c:v>FY1981</c:v>
                      </c:pt>
                      <c:pt idx="23">
                        <c:v>FY1982</c:v>
                      </c:pt>
                      <c:pt idx="24">
                        <c:v>FY1983</c:v>
                      </c:pt>
                      <c:pt idx="25">
                        <c:v>FY1984</c:v>
                      </c:pt>
                      <c:pt idx="26">
                        <c:v>FY1985</c:v>
                      </c:pt>
                      <c:pt idx="27">
                        <c:v>FY1986</c:v>
                      </c:pt>
                      <c:pt idx="28">
                        <c:v>FY1987</c:v>
                      </c:pt>
                      <c:pt idx="29">
                        <c:v>FY1988</c:v>
                      </c:pt>
                      <c:pt idx="30">
                        <c:v>FY1989</c:v>
                      </c:pt>
                      <c:pt idx="31">
                        <c:v>FY1990</c:v>
                      </c:pt>
                      <c:pt idx="32">
                        <c:v>FY1991</c:v>
                      </c:pt>
                      <c:pt idx="33">
                        <c:v>FY1992</c:v>
                      </c:pt>
                      <c:pt idx="34">
                        <c:v>FY1993</c:v>
                      </c:pt>
                      <c:pt idx="35">
                        <c:v>FY1994</c:v>
                      </c:pt>
                      <c:pt idx="36">
                        <c:v>FY1995</c:v>
                      </c:pt>
                      <c:pt idx="37">
                        <c:v>FY1996</c:v>
                      </c:pt>
                      <c:pt idx="38">
                        <c:v>FY1997</c:v>
                      </c:pt>
                      <c:pt idx="39">
                        <c:v>FY1998</c:v>
                      </c:pt>
                      <c:pt idx="40">
                        <c:v>FY1999</c:v>
                      </c:pt>
                      <c:pt idx="41">
                        <c:v>FY2000</c:v>
                      </c:pt>
                      <c:pt idx="42">
                        <c:v>FY2001</c:v>
                      </c:pt>
                      <c:pt idx="43">
                        <c:v>FY2002</c:v>
                      </c:pt>
                      <c:pt idx="44">
                        <c:v>FY2003</c:v>
                      </c:pt>
                      <c:pt idx="45">
                        <c:v>FY2004</c:v>
                      </c:pt>
                      <c:pt idx="46">
                        <c:v>FY2005</c:v>
                      </c:pt>
                      <c:pt idx="47">
                        <c:v>FY2006</c:v>
                      </c:pt>
                      <c:pt idx="48">
                        <c:v>FY2007</c:v>
                      </c:pt>
                      <c:pt idx="49">
                        <c:v>FY2008</c:v>
                      </c:pt>
                      <c:pt idx="50">
                        <c:v>FY2009</c:v>
                      </c:pt>
                      <c:pt idx="51">
                        <c:v>FY2010</c:v>
                      </c:pt>
                      <c:pt idx="52">
                        <c:v>FY2011</c:v>
                      </c:pt>
                      <c:pt idx="53">
                        <c:v>FY2012</c:v>
                      </c:pt>
                      <c:pt idx="54">
                        <c:v>FY2013</c:v>
                      </c:pt>
                      <c:pt idx="55">
                        <c:v>FY2014</c:v>
                      </c:pt>
                      <c:pt idx="56">
                        <c:v>FY2015</c:v>
                      </c:pt>
                      <c:pt idx="57">
                        <c:v>FY2016</c:v>
                      </c:pt>
                      <c:pt idx="58">
                        <c:v>FY2017</c:v>
                      </c:pt>
                      <c:pt idx="59">
                        <c:v>FY2018</c:v>
                      </c:pt>
                      <c:pt idx="60">
                        <c:v>FY2019</c:v>
                      </c:pt>
                      <c:pt idx="61">
                        <c:v>FY2020</c:v>
                      </c:pt>
                      <c:pt idx="62">
                        <c:v>FY2021</c:v>
                      </c:pt>
                      <c:pt idx="63">
                        <c:v>FY2022</c:v>
                      </c:pt>
                      <c:pt idx="64">
                        <c:v>FY2023</c:v>
                      </c:pt>
                    </c:strCache>
                  </c:strRef>
                </c:cat>
                <c:val>
                  <c:numRef>
                    <c:extLst xmlns:c15="http://schemas.microsoft.com/office/drawing/2012/chart">
                      <c:ext xmlns:c15="http://schemas.microsoft.com/office/drawing/2012/chart" uri="{02D57815-91ED-43cb-92C2-25804820EDAC}">
                        <c15:formulaRef>
                          <c15:sqref>'Smoothed Data'!$E$3:$E$67</c15:sqref>
                        </c15:formulaRef>
                      </c:ext>
                    </c:extLst>
                    <c:numCache>
                      <c:formatCode>General</c:formatCode>
                      <c:ptCount val="65"/>
                      <c:pt idx="2" formatCode="0">
                        <c:v>236712.5</c:v>
                      </c:pt>
                      <c:pt idx="3" formatCode="0">
                        <c:v>242800</c:v>
                      </c:pt>
                      <c:pt idx="4" formatCode="0">
                        <c:v>249212.5</c:v>
                      </c:pt>
                      <c:pt idx="5" formatCode="0">
                        <c:v>256362.5</c:v>
                      </c:pt>
                      <c:pt idx="6" formatCode="0">
                        <c:v>263450</c:v>
                      </c:pt>
                      <c:pt idx="7" formatCode="0">
                        <c:v>270912.5</c:v>
                      </c:pt>
                      <c:pt idx="8" formatCode="0">
                        <c:v>278550</c:v>
                      </c:pt>
                      <c:pt idx="9" formatCode="0">
                        <c:v>286850</c:v>
                      </c:pt>
                      <c:pt idx="10" formatCode="0">
                        <c:v>296687.5</c:v>
                      </c:pt>
                      <c:pt idx="11" formatCode="0">
                        <c:v>307512.5</c:v>
                      </c:pt>
                      <c:pt idx="12" formatCode="0">
                        <c:v>318350</c:v>
                      </c:pt>
                      <c:pt idx="13" formatCode="0">
                        <c:v>328525</c:v>
                      </c:pt>
                      <c:pt idx="14" formatCode="0">
                        <c:v>341537.5</c:v>
                      </c:pt>
                      <c:pt idx="15" formatCode="0">
                        <c:v>359600</c:v>
                      </c:pt>
                      <c:pt idx="16" formatCode="0">
                        <c:v>379800</c:v>
                      </c:pt>
                      <c:pt idx="17" formatCode="0">
                        <c:v>397937.5</c:v>
                      </c:pt>
                      <c:pt idx="18" formatCode="0">
                        <c:v>409575</c:v>
                      </c:pt>
                      <c:pt idx="19" formatCode="0">
                        <c:v>414525</c:v>
                      </c:pt>
                      <c:pt idx="20" formatCode="0">
                        <c:v>417812.5</c:v>
                      </c:pt>
                      <c:pt idx="21" formatCode="0">
                        <c:v>426437.5</c:v>
                      </c:pt>
                      <c:pt idx="22" formatCode="0">
                        <c:v>443700</c:v>
                      </c:pt>
                      <c:pt idx="23" formatCode="0">
                        <c:v>467400</c:v>
                      </c:pt>
                      <c:pt idx="24" formatCode="0">
                        <c:v>494125</c:v>
                      </c:pt>
                      <c:pt idx="25" formatCode="0">
                        <c:v>518625</c:v>
                      </c:pt>
                      <c:pt idx="26" formatCode="0">
                        <c:v>534700</c:v>
                      </c:pt>
                      <c:pt idx="27" formatCode="0">
                        <c:v>541350</c:v>
                      </c:pt>
                      <c:pt idx="28" formatCode="0">
                        <c:v>542100</c:v>
                      </c:pt>
                      <c:pt idx="29" formatCode="0">
                        <c:v>541783.875</c:v>
                      </c:pt>
                      <c:pt idx="30" formatCode="0">
                        <c:v>545562</c:v>
                      </c:pt>
                      <c:pt idx="31" formatCode="0">
                        <c:v>555496.5</c:v>
                      </c:pt>
                      <c:pt idx="32" formatCode="0">
                        <c:v>569212.5</c:v>
                      </c:pt>
                      <c:pt idx="33" formatCode="0">
                        <c:v>582394.625</c:v>
                      </c:pt>
                      <c:pt idx="34" formatCode="0">
                        <c:v>592391.875</c:v>
                      </c:pt>
                      <c:pt idx="35" formatCode="0">
                        <c:v>598769</c:v>
                      </c:pt>
                      <c:pt idx="36" formatCode="0">
                        <c:v>602673.875</c:v>
                      </c:pt>
                      <c:pt idx="37" formatCode="0">
                        <c:v>606325</c:v>
                      </c:pt>
                      <c:pt idx="38" formatCode="0">
                        <c:v>610934.875</c:v>
                      </c:pt>
                      <c:pt idx="39" formatCode="0">
                        <c:v>616379</c:v>
                      </c:pt>
                      <c:pt idx="40" formatCode="0">
                        <c:v>622153.375</c:v>
                      </c:pt>
                      <c:pt idx="41" formatCode="0">
                        <c:v>628116.875</c:v>
                      </c:pt>
                      <c:pt idx="42" formatCode="0">
                        <c:v>634631</c:v>
                      </c:pt>
                      <c:pt idx="43" formatCode="0">
                        <c:v>641977.625</c:v>
                      </c:pt>
                      <c:pt idx="44" formatCode="0">
                        <c:v>650194.75</c:v>
                      </c:pt>
                      <c:pt idx="45" formatCode="0">
                        <c:v>658605.25</c:v>
                      </c:pt>
                      <c:pt idx="46" formatCode="0">
                        <c:v>666549.875</c:v>
                      </c:pt>
                      <c:pt idx="47" formatCode="0">
                        <c:v>673783.375</c:v>
                      </c:pt>
                      <c:pt idx="48" formatCode="0">
                        <c:v>681014.25</c:v>
                      </c:pt>
                      <c:pt idx="49" formatCode="0">
                        <c:v>689785.375</c:v>
                      </c:pt>
                      <c:pt idx="50" formatCode="0">
                        <c:v>700063.75</c:v>
                      </c:pt>
                      <c:pt idx="51" formatCode="0">
                        <c:v>711028.875</c:v>
                      </c:pt>
                      <c:pt idx="52" formatCode="0">
                        <c:v>721636.5</c:v>
                      </c:pt>
                      <c:pt idx="53" formatCode="0">
                        <c:v>729683.5</c:v>
                      </c:pt>
                      <c:pt idx="54" formatCode="0">
                        <c:v>734839</c:v>
                      </c:pt>
                      <c:pt idx="55" formatCode="0">
                        <c:v>738316.875</c:v>
                      </c:pt>
                      <c:pt idx="56" formatCode="0">
                        <c:v>740176.375</c:v>
                      </c:pt>
                      <c:pt idx="57" formatCode="0">
                        <c:v>740618.25</c:v>
                      </c:pt>
                      <c:pt idx="58" formatCode="0">
                        <c:v>740129.375</c:v>
                      </c:pt>
                      <c:pt idx="59" formatCode="0">
                        <c:v>738511.75</c:v>
                      </c:pt>
                      <c:pt idx="60" formatCode="0">
                        <c:v>736451.5</c:v>
                      </c:pt>
                      <c:pt idx="61" formatCode="0">
                        <c:v>734823.625</c:v>
                      </c:pt>
                      <c:pt idx="62" formatCode="0">
                        <c:v>734004.875</c:v>
                      </c:pt>
                    </c:numCache>
                  </c:numRef>
                </c:val>
                <c:smooth val="0"/>
                <c:extLst xmlns:c15="http://schemas.microsoft.com/office/drawing/2012/chart">
                  <c:ext xmlns:c16="http://schemas.microsoft.com/office/drawing/2014/chart" uri="{C3380CC4-5D6E-409C-BE32-E72D297353CC}">
                    <c16:uniqueId val="{0000000C-FA17-416C-95E6-6CB7CD5D511E}"/>
                  </c:ext>
                </c:extLst>
              </c15:ser>
            </c15:filteredLineSeries>
            <c15:filteredLineSeries>
              <c15:ser>
                <c:idx val="4"/>
                <c:order val="4"/>
                <c:tx>
                  <c:strRef>
                    <c:extLst xmlns:c15="http://schemas.microsoft.com/office/drawing/2012/chart">
                      <c:ext xmlns:c15="http://schemas.microsoft.com/office/drawing/2012/chart" uri="{02D57815-91ED-43cb-92C2-25804820EDAC}">
                        <c15:formulaRef>
                          <c15:sqref>'Smoothed Data'!$F$2</c15:sqref>
                        </c15:formulaRef>
                      </c:ext>
                    </c:extLst>
                    <c:strCache>
                      <c:ptCount val="1"/>
                      <c:pt idx="0">
                        <c:v>Total UGF Revenue Raw Data</c:v>
                      </c:pt>
                    </c:strCache>
                  </c:strRef>
                </c:tx>
                <c:spPr>
                  <a:ln w="28575" cap="rnd">
                    <a:solidFill>
                      <a:schemeClr val="accent5"/>
                    </a:solidFill>
                    <a:round/>
                  </a:ln>
                  <a:effectLst/>
                </c:spPr>
                <c:marker>
                  <c:symbol val="none"/>
                </c:marker>
                <c:cat>
                  <c:strRef>
                    <c:extLst xmlns:c15="http://schemas.microsoft.com/office/drawing/2012/chart">
                      <c:ext xmlns:c15="http://schemas.microsoft.com/office/drawing/2012/chart" uri="{02D57815-91ED-43cb-92C2-25804820EDAC}">
                        <c15:formulaRef>
                          <c15:sqref>'Smoothed Data'!$A$3:$A$67</c15:sqref>
                        </c15:formulaRef>
                      </c:ext>
                    </c:extLst>
                    <c:strCache>
                      <c:ptCount val="65"/>
                      <c:pt idx="0">
                        <c:v>FY1959</c:v>
                      </c:pt>
                      <c:pt idx="1">
                        <c:v>FY1960</c:v>
                      </c:pt>
                      <c:pt idx="2">
                        <c:v>FY1961</c:v>
                      </c:pt>
                      <c:pt idx="3">
                        <c:v>FY1962</c:v>
                      </c:pt>
                      <c:pt idx="4">
                        <c:v>FY1963</c:v>
                      </c:pt>
                      <c:pt idx="5">
                        <c:v>FY1964</c:v>
                      </c:pt>
                      <c:pt idx="6">
                        <c:v>FY1965</c:v>
                      </c:pt>
                      <c:pt idx="7">
                        <c:v>FY1966</c:v>
                      </c:pt>
                      <c:pt idx="8">
                        <c:v>FY1967</c:v>
                      </c:pt>
                      <c:pt idx="9">
                        <c:v>FY1968</c:v>
                      </c:pt>
                      <c:pt idx="10">
                        <c:v>FY1969</c:v>
                      </c:pt>
                      <c:pt idx="11">
                        <c:v>FY1970</c:v>
                      </c:pt>
                      <c:pt idx="12">
                        <c:v>FY1971</c:v>
                      </c:pt>
                      <c:pt idx="13">
                        <c:v>FY1972</c:v>
                      </c:pt>
                      <c:pt idx="14">
                        <c:v>FY1973</c:v>
                      </c:pt>
                      <c:pt idx="15">
                        <c:v>FY1974</c:v>
                      </c:pt>
                      <c:pt idx="16">
                        <c:v>FY1975</c:v>
                      </c:pt>
                      <c:pt idx="17">
                        <c:v>FY1976</c:v>
                      </c:pt>
                      <c:pt idx="18">
                        <c:v>FY1977</c:v>
                      </c:pt>
                      <c:pt idx="19">
                        <c:v>FY1978</c:v>
                      </c:pt>
                      <c:pt idx="20">
                        <c:v>FY1979</c:v>
                      </c:pt>
                      <c:pt idx="21">
                        <c:v>FY1980</c:v>
                      </c:pt>
                      <c:pt idx="22">
                        <c:v>FY1981</c:v>
                      </c:pt>
                      <c:pt idx="23">
                        <c:v>FY1982</c:v>
                      </c:pt>
                      <c:pt idx="24">
                        <c:v>FY1983</c:v>
                      </c:pt>
                      <c:pt idx="25">
                        <c:v>FY1984</c:v>
                      </c:pt>
                      <c:pt idx="26">
                        <c:v>FY1985</c:v>
                      </c:pt>
                      <c:pt idx="27">
                        <c:v>FY1986</c:v>
                      </c:pt>
                      <c:pt idx="28">
                        <c:v>FY1987</c:v>
                      </c:pt>
                      <c:pt idx="29">
                        <c:v>FY1988</c:v>
                      </c:pt>
                      <c:pt idx="30">
                        <c:v>FY1989</c:v>
                      </c:pt>
                      <c:pt idx="31">
                        <c:v>FY1990</c:v>
                      </c:pt>
                      <c:pt idx="32">
                        <c:v>FY1991</c:v>
                      </c:pt>
                      <c:pt idx="33">
                        <c:v>FY1992</c:v>
                      </c:pt>
                      <c:pt idx="34">
                        <c:v>FY1993</c:v>
                      </c:pt>
                      <c:pt idx="35">
                        <c:v>FY1994</c:v>
                      </c:pt>
                      <c:pt idx="36">
                        <c:v>FY1995</c:v>
                      </c:pt>
                      <c:pt idx="37">
                        <c:v>FY1996</c:v>
                      </c:pt>
                      <c:pt idx="38">
                        <c:v>FY1997</c:v>
                      </c:pt>
                      <c:pt idx="39">
                        <c:v>FY1998</c:v>
                      </c:pt>
                      <c:pt idx="40">
                        <c:v>FY1999</c:v>
                      </c:pt>
                      <c:pt idx="41">
                        <c:v>FY2000</c:v>
                      </c:pt>
                      <c:pt idx="42">
                        <c:v>FY2001</c:v>
                      </c:pt>
                      <c:pt idx="43">
                        <c:v>FY2002</c:v>
                      </c:pt>
                      <c:pt idx="44">
                        <c:v>FY2003</c:v>
                      </c:pt>
                      <c:pt idx="45">
                        <c:v>FY2004</c:v>
                      </c:pt>
                      <c:pt idx="46">
                        <c:v>FY2005</c:v>
                      </c:pt>
                      <c:pt idx="47">
                        <c:v>FY2006</c:v>
                      </c:pt>
                      <c:pt idx="48">
                        <c:v>FY2007</c:v>
                      </c:pt>
                      <c:pt idx="49">
                        <c:v>FY2008</c:v>
                      </c:pt>
                      <c:pt idx="50">
                        <c:v>FY2009</c:v>
                      </c:pt>
                      <c:pt idx="51">
                        <c:v>FY2010</c:v>
                      </c:pt>
                      <c:pt idx="52">
                        <c:v>FY2011</c:v>
                      </c:pt>
                      <c:pt idx="53">
                        <c:v>FY2012</c:v>
                      </c:pt>
                      <c:pt idx="54">
                        <c:v>FY2013</c:v>
                      </c:pt>
                      <c:pt idx="55">
                        <c:v>FY2014</c:v>
                      </c:pt>
                      <c:pt idx="56">
                        <c:v>FY2015</c:v>
                      </c:pt>
                      <c:pt idx="57">
                        <c:v>FY2016</c:v>
                      </c:pt>
                      <c:pt idx="58">
                        <c:v>FY2017</c:v>
                      </c:pt>
                      <c:pt idx="59">
                        <c:v>FY2018</c:v>
                      </c:pt>
                      <c:pt idx="60">
                        <c:v>FY2019</c:v>
                      </c:pt>
                      <c:pt idx="61">
                        <c:v>FY2020</c:v>
                      </c:pt>
                      <c:pt idx="62">
                        <c:v>FY2021</c:v>
                      </c:pt>
                      <c:pt idx="63">
                        <c:v>FY2022</c:v>
                      </c:pt>
                      <c:pt idx="64">
                        <c:v>FY2023</c:v>
                      </c:pt>
                    </c:strCache>
                  </c:strRef>
                </c:cat>
                <c:val>
                  <c:numRef>
                    <c:extLst xmlns:c15="http://schemas.microsoft.com/office/drawing/2012/chart">
                      <c:ext xmlns:c15="http://schemas.microsoft.com/office/drawing/2012/chart" uri="{02D57815-91ED-43cb-92C2-25804820EDAC}">
                        <c15:formulaRef>
                          <c15:sqref>'Smoothed Data'!$F$3:$F$67</c15:sqref>
                        </c15:formulaRef>
                      </c:ext>
                    </c:extLst>
                    <c:numCache>
                      <c:formatCode>0.00</c:formatCode>
                      <c:ptCount val="65"/>
                      <c:pt idx="0">
                        <c:v>25.400000000000002</c:v>
                      </c:pt>
                      <c:pt idx="1">
                        <c:v>48</c:v>
                      </c:pt>
                      <c:pt idx="2">
                        <c:v>40.5</c:v>
                      </c:pt>
                      <c:pt idx="3">
                        <c:v>68.900000000000006</c:v>
                      </c:pt>
                      <c:pt idx="4">
                        <c:v>71.599999999999994</c:v>
                      </c:pt>
                      <c:pt idx="5">
                        <c:v>67</c:v>
                      </c:pt>
                      <c:pt idx="6">
                        <c:v>83</c:v>
                      </c:pt>
                      <c:pt idx="7">
                        <c:v>86.5</c:v>
                      </c:pt>
                      <c:pt idx="8">
                        <c:v>86.6</c:v>
                      </c:pt>
                      <c:pt idx="9">
                        <c:v>112.7</c:v>
                      </c:pt>
                      <c:pt idx="10">
                        <c:v>112.4</c:v>
                      </c:pt>
                      <c:pt idx="11">
                        <c:v>1067.3</c:v>
                      </c:pt>
                      <c:pt idx="12">
                        <c:v>220.4</c:v>
                      </c:pt>
                      <c:pt idx="13">
                        <c:v>219.20000000000002</c:v>
                      </c:pt>
                      <c:pt idx="14">
                        <c:v>208.20000000000002</c:v>
                      </c:pt>
                      <c:pt idx="15">
                        <c:v>254.89999999999998</c:v>
                      </c:pt>
                      <c:pt idx="16">
                        <c:v>333.4</c:v>
                      </c:pt>
                      <c:pt idx="17">
                        <c:v>709.8</c:v>
                      </c:pt>
                      <c:pt idx="18">
                        <c:v>874.3</c:v>
                      </c:pt>
                      <c:pt idx="19">
                        <c:v>764.90000000000009</c:v>
                      </c:pt>
                      <c:pt idx="20">
                        <c:v>1133</c:v>
                      </c:pt>
                      <c:pt idx="21">
                        <c:v>2501.1999999999998</c:v>
                      </c:pt>
                      <c:pt idx="22">
                        <c:v>3718</c:v>
                      </c:pt>
                      <c:pt idx="23">
                        <c:v>4108.4000000000005</c:v>
                      </c:pt>
                      <c:pt idx="24">
                        <c:v>3631.0000000000005</c:v>
                      </c:pt>
                      <c:pt idx="25">
                        <c:v>3390.1</c:v>
                      </c:pt>
                      <c:pt idx="26">
                        <c:v>3574.6967000000004</c:v>
                      </c:pt>
                      <c:pt idx="27">
                        <c:v>3292.7739999999999</c:v>
                      </c:pt>
                      <c:pt idx="28">
                        <c:v>2102.8250000000003</c:v>
                      </c:pt>
                      <c:pt idx="29">
                        <c:v>2696.7830000000004</c:v>
                      </c:pt>
                      <c:pt idx="30">
                        <c:v>2610.576</c:v>
                      </c:pt>
                      <c:pt idx="31">
                        <c:v>2967.1750000000002</c:v>
                      </c:pt>
                      <c:pt idx="32">
                        <c:v>3474.0840000000003</c:v>
                      </c:pt>
                      <c:pt idx="33">
                        <c:v>2952.09</c:v>
                      </c:pt>
                      <c:pt idx="34">
                        <c:v>2840.241</c:v>
                      </c:pt>
                      <c:pt idx="35">
                        <c:v>2184.39</c:v>
                      </c:pt>
                      <c:pt idx="36">
                        <c:v>2638.4949999999999</c:v>
                      </c:pt>
                      <c:pt idx="37">
                        <c:v>3196.5420000000004</c:v>
                      </c:pt>
                      <c:pt idx="38">
                        <c:v>3031.0752000000002</c:v>
                      </c:pt>
                      <c:pt idx="39">
                        <c:v>2572.2809999999999</c:v>
                      </c:pt>
                      <c:pt idx="40">
                        <c:v>2244.8109999999997</c:v>
                      </c:pt>
                      <c:pt idx="41">
                        <c:v>3192.4810000000007</c:v>
                      </c:pt>
                      <c:pt idx="42">
                        <c:v>3454.451</c:v>
                      </c:pt>
                      <c:pt idx="43">
                        <c:v>2780.6010000000001</c:v>
                      </c:pt>
                      <c:pt idx="44">
                        <c:v>2872.7060000000001</c:v>
                      </c:pt>
                      <c:pt idx="45">
                        <c:v>3036.2579999999998</c:v>
                      </c:pt>
                      <c:pt idx="46">
                        <c:v>3769.7460000000001</c:v>
                      </c:pt>
                      <c:pt idx="47">
                        <c:v>4732.3999999999996</c:v>
                      </c:pt>
                      <c:pt idx="48">
                        <c:v>5809.5</c:v>
                      </c:pt>
                      <c:pt idx="49">
                        <c:v>11738.549000000001</c:v>
                      </c:pt>
                      <c:pt idx="50">
                        <c:v>7124.2</c:v>
                      </c:pt>
                      <c:pt idx="51">
                        <c:v>6406.1</c:v>
                      </c:pt>
                      <c:pt idx="52">
                        <c:v>8552.2999999999993</c:v>
                      </c:pt>
                      <c:pt idx="53">
                        <c:v>10339.799999999999</c:v>
                      </c:pt>
                      <c:pt idx="54">
                        <c:v>7588.9</c:v>
                      </c:pt>
                      <c:pt idx="55">
                        <c:v>6029</c:v>
                      </c:pt>
                      <c:pt idx="56">
                        <c:v>3562.4</c:v>
                      </c:pt>
                      <c:pt idx="57">
                        <c:v>2922.2</c:v>
                      </c:pt>
                      <c:pt idx="58">
                        <c:v>2087.15</c:v>
                      </c:pt>
                      <c:pt idx="59">
                        <c:v>3163.7</c:v>
                      </c:pt>
                      <c:pt idx="60">
                        <c:v>5365.1</c:v>
                      </c:pt>
                      <c:pt idx="61">
                        <c:v>4567.3</c:v>
                      </c:pt>
                      <c:pt idx="62">
                        <c:v>4753.3999999999996</c:v>
                      </c:pt>
                      <c:pt idx="63">
                        <c:v>6957.5</c:v>
                      </c:pt>
                      <c:pt idx="64">
                        <c:v>8315</c:v>
                      </c:pt>
                    </c:numCache>
                  </c:numRef>
                </c:val>
                <c:smooth val="0"/>
                <c:extLst xmlns:c15="http://schemas.microsoft.com/office/drawing/2012/chart">
                  <c:ext xmlns:c16="http://schemas.microsoft.com/office/drawing/2014/chart" uri="{C3380CC4-5D6E-409C-BE32-E72D297353CC}">
                    <c16:uniqueId val="{0000000D-FA17-416C-95E6-6CB7CD5D511E}"/>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'Smoothed Data'!$G$2</c15:sqref>
                        </c15:formulaRef>
                      </c:ext>
                    </c:extLst>
                    <c:strCache>
                      <c:ptCount val="1"/>
                      <c:pt idx="0">
                        <c:v>Total UGF Revenue Smoothed (m=3)</c:v>
                      </c:pt>
                    </c:strCache>
                  </c:strRef>
                </c:tx>
                <c:spPr>
                  <a:ln w="28575" cap="rnd">
                    <a:solidFill>
                      <a:schemeClr val="accent6"/>
                    </a:solidFill>
                    <a:round/>
                  </a:ln>
                  <a:effectLst/>
                </c:spPr>
                <c:marker>
                  <c:symbol val="none"/>
                </c:marker>
                <c:cat>
                  <c:strRef>
                    <c:extLst xmlns:c15="http://schemas.microsoft.com/office/drawing/2012/chart">
                      <c:ext xmlns:c15="http://schemas.microsoft.com/office/drawing/2012/chart" uri="{02D57815-91ED-43cb-92C2-25804820EDAC}">
                        <c15:formulaRef>
                          <c15:sqref>'Smoothed Data'!$A$3:$A$67</c15:sqref>
                        </c15:formulaRef>
                      </c:ext>
                    </c:extLst>
                    <c:strCache>
                      <c:ptCount val="65"/>
                      <c:pt idx="0">
                        <c:v>FY1959</c:v>
                      </c:pt>
                      <c:pt idx="1">
                        <c:v>FY1960</c:v>
                      </c:pt>
                      <c:pt idx="2">
                        <c:v>FY1961</c:v>
                      </c:pt>
                      <c:pt idx="3">
                        <c:v>FY1962</c:v>
                      </c:pt>
                      <c:pt idx="4">
                        <c:v>FY1963</c:v>
                      </c:pt>
                      <c:pt idx="5">
                        <c:v>FY1964</c:v>
                      </c:pt>
                      <c:pt idx="6">
                        <c:v>FY1965</c:v>
                      </c:pt>
                      <c:pt idx="7">
                        <c:v>FY1966</c:v>
                      </c:pt>
                      <c:pt idx="8">
                        <c:v>FY1967</c:v>
                      </c:pt>
                      <c:pt idx="9">
                        <c:v>FY1968</c:v>
                      </c:pt>
                      <c:pt idx="10">
                        <c:v>FY1969</c:v>
                      </c:pt>
                      <c:pt idx="11">
                        <c:v>FY1970</c:v>
                      </c:pt>
                      <c:pt idx="12">
                        <c:v>FY1971</c:v>
                      </c:pt>
                      <c:pt idx="13">
                        <c:v>FY1972</c:v>
                      </c:pt>
                      <c:pt idx="14">
                        <c:v>FY1973</c:v>
                      </c:pt>
                      <c:pt idx="15">
                        <c:v>FY1974</c:v>
                      </c:pt>
                      <c:pt idx="16">
                        <c:v>FY1975</c:v>
                      </c:pt>
                      <c:pt idx="17">
                        <c:v>FY1976</c:v>
                      </c:pt>
                      <c:pt idx="18">
                        <c:v>FY1977</c:v>
                      </c:pt>
                      <c:pt idx="19">
                        <c:v>FY1978</c:v>
                      </c:pt>
                      <c:pt idx="20">
                        <c:v>FY1979</c:v>
                      </c:pt>
                      <c:pt idx="21">
                        <c:v>FY1980</c:v>
                      </c:pt>
                      <c:pt idx="22">
                        <c:v>FY1981</c:v>
                      </c:pt>
                      <c:pt idx="23">
                        <c:v>FY1982</c:v>
                      </c:pt>
                      <c:pt idx="24">
                        <c:v>FY1983</c:v>
                      </c:pt>
                      <c:pt idx="25">
                        <c:v>FY1984</c:v>
                      </c:pt>
                      <c:pt idx="26">
                        <c:v>FY1985</c:v>
                      </c:pt>
                      <c:pt idx="27">
                        <c:v>FY1986</c:v>
                      </c:pt>
                      <c:pt idx="28">
                        <c:v>FY1987</c:v>
                      </c:pt>
                      <c:pt idx="29">
                        <c:v>FY1988</c:v>
                      </c:pt>
                      <c:pt idx="30">
                        <c:v>FY1989</c:v>
                      </c:pt>
                      <c:pt idx="31">
                        <c:v>FY1990</c:v>
                      </c:pt>
                      <c:pt idx="32">
                        <c:v>FY1991</c:v>
                      </c:pt>
                      <c:pt idx="33">
                        <c:v>FY1992</c:v>
                      </c:pt>
                      <c:pt idx="34">
                        <c:v>FY1993</c:v>
                      </c:pt>
                      <c:pt idx="35">
                        <c:v>FY1994</c:v>
                      </c:pt>
                      <c:pt idx="36">
                        <c:v>FY1995</c:v>
                      </c:pt>
                      <c:pt idx="37">
                        <c:v>FY1996</c:v>
                      </c:pt>
                      <c:pt idx="38">
                        <c:v>FY1997</c:v>
                      </c:pt>
                      <c:pt idx="39">
                        <c:v>FY1998</c:v>
                      </c:pt>
                      <c:pt idx="40">
                        <c:v>FY1999</c:v>
                      </c:pt>
                      <c:pt idx="41">
                        <c:v>FY2000</c:v>
                      </c:pt>
                      <c:pt idx="42">
                        <c:v>FY2001</c:v>
                      </c:pt>
                      <c:pt idx="43">
                        <c:v>FY2002</c:v>
                      </c:pt>
                      <c:pt idx="44">
                        <c:v>FY2003</c:v>
                      </c:pt>
                      <c:pt idx="45">
                        <c:v>FY2004</c:v>
                      </c:pt>
                      <c:pt idx="46">
                        <c:v>FY2005</c:v>
                      </c:pt>
                      <c:pt idx="47">
                        <c:v>FY2006</c:v>
                      </c:pt>
                      <c:pt idx="48">
                        <c:v>FY2007</c:v>
                      </c:pt>
                      <c:pt idx="49">
                        <c:v>FY2008</c:v>
                      </c:pt>
                      <c:pt idx="50">
                        <c:v>FY2009</c:v>
                      </c:pt>
                      <c:pt idx="51">
                        <c:v>FY2010</c:v>
                      </c:pt>
                      <c:pt idx="52">
                        <c:v>FY2011</c:v>
                      </c:pt>
                      <c:pt idx="53">
                        <c:v>FY2012</c:v>
                      </c:pt>
                      <c:pt idx="54">
                        <c:v>FY2013</c:v>
                      </c:pt>
                      <c:pt idx="55">
                        <c:v>FY2014</c:v>
                      </c:pt>
                      <c:pt idx="56">
                        <c:v>FY2015</c:v>
                      </c:pt>
                      <c:pt idx="57">
                        <c:v>FY2016</c:v>
                      </c:pt>
                      <c:pt idx="58">
                        <c:v>FY2017</c:v>
                      </c:pt>
                      <c:pt idx="59">
                        <c:v>FY2018</c:v>
                      </c:pt>
                      <c:pt idx="60">
                        <c:v>FY2019</c:v>
                      </c:pt>
                      <c:pt idx="61">
                        <c:v>FY2020</c:v>
                      </c:pt>
                      <c:pt idx="62">
                        <c:v>FY2021</c:v>
                      </c:pt>
                      <c:pt idx="63">
                        <c:v>FY2022</c:v>
                      </c:pt>
                      <c:pt idx="64">
                        <c:v>FY2023</c:v>
                      </c:pt>
                    </c:strCache>
                  </c:strRef>
                </c:cat>
                <c:val>
                  <c:numRef>
                    <c:extLst xmlns:c15="http://schemas.microsoft.com/office/drawing/2012/chart">
                      <c:ext xmlns:c15="http://schemas.microsoft.com/office/drawing/2012/chart" uri="{02D57815-91ED-43cb-92C2-25804820EDAC}">
                        <c15:formulaRef>
                          <c15:sqref>'Smoothed Data'!$G$3:$G$67</c15:sqref>
                        </c15:formulaRef>
                      </c:ext>
                    </c:extLst>
                    <c:numCache>
                      <c:formatCode>0.00</c:formatCode>
                      <c:ptCount val="65"/>
                      <c:pt idx="1">
                        <c:v>37.966666666666669</c:v>
                      </c:pt>
                      <c:pt idx="2">
                        <c:v>52.466666666666669</c:v>
                      </c:pt>
                      <c:pt idx="3">
                        <c:v>60.333333333333336</c:v>
                      </c:pt>
                      <c:pt idx="4">
                        <c:v>69.166666666666671</c:v>
                      </c:pt>
                      <c:pt idx="5">
                        <c:v>73.86666666666666</c:v>
                      </c:pt>
                      <c:pt idx="6">
                        <c:v>78.833333333333329</c:v>
                      </c:pt>
                      <c:pt idx="7">
                        <c:v>85.366666666666674</c:v>
                      </c:pt>
                      <c:pt idx="8">
                        <c:v>95.266666666666666</c:v>
                      </c:pt>
                      <c:pt idx="9">
                        <c:v>103.90000000000002</c:v>
                      </c:pt>
                      <c:pt idx="10">
                        <c:v>430.8</c:v>
                      </c:pt>
                      <c:pt idx="11">
                        <c:v>466.70000000000005</c:v>
                      </c:pt>
                      <c:pt idx="12">
                        <c:v>502.3</c:v>
                      </c:pt>
                      <c:pt idx="13">
                        <c:v>215.93333333333337</c:v>
                      </c:pt>
                      <c:pt idx="14">
                        <c:v>227.43333333333331</c:v>
                      </c:pt>
                      <c:pt idx="15">
                        <c:v>265.5</c:v>
                      </c:pt>
                      <c:pt idx="16">
                        <c:v>432.7</c:v>
                      </c:pt>
                      <c:pt idx="17">
                        <c:v>639.16666666666663</c:v>
                      </c:pt>
                      <c:pt idx="18">
                        <c:v>783</c:v>
                      </c:pt>
                      <c:pt idx="19">
                        <c:v>924.06666666666661</c:v>
                      </c:pt>
                      <c:pt idx="20">
                        <c:v>1466.3666666666668</c:v>
                      </c:pt>
                      <c:pt idx="21">
                        <c:v>2450.7333333333331</c:v>
                      </c:pt>
                      <c:pt idx="22">
                        <c:v>3442.5333333333333</c:v>
                      </c:pt>
                      <c:pt idx="23">
                        <c:v>3819.1333333333337</c:v>
                      </c:pt>
                      <c:pt idx="24">
                        <c:v>3709.8333333333339</c:v>
                      </c:pt>
                      <c:pt idx="25">
                        <c:v>3531.9322333333334</c:v>
                      </c:pt>
                      <c:pt idx="26">
                        <c:v>3419.1902333333333</c:v>
                      </c:pt>
                      <c:pt idx="27">
                        <c:v>2990.098566666667</c:v>
                      </c:pt>
                      <c:pt idx="28">
                        <c:v>2697.4606666666668</c:v>
                      </c:pt>
                      <c:pt idx="29">
                        <c:v>2470.0613333333336</c:v>
                      </c:pt>
                      <c:pt idx="30">
                        <c:v>2758.1779999999999</c:v>
                      </c:pt>
                      <c:pt idx="31">
                        <c:v>3017.2783333333336</c:v>
                      </c:pt>
                      <c:pt idx="32">
                        <c:v>3131.1163333333334</c:v>
                      </c:pt>
                      <c:pt idx="33">
                        <c:v>3088.8050000000003</c:v>
                      </c:pt>
                      <c:pt idx="34">
                        <c:v>2658.9069999999997</c:v>
                      </c:pt>
                      <c:pt idx="35">
                        <c:v>2554.3753333333329</c:v>
                      </c:pt>
                      <c:pt idx="36">
                        <c:v>2673.1423333333337</c:v>
                      </c:pt>
                      <c:pt idx="37">
                        <c:v>2955.3707333333332</c:v>
                      </c:pt>
                      <c:pt idx="38">
                        <c:v>2933.2993999999999</c:v>
                      </c:pt>
                      <c:pt idx="39">
                        <c:v>2616.0557333333331</c:v>
                      </c:pt>
                      <c:pt idx="40">
                        <c:v>2669.8576666666668</c:v>
                      </c:pt>
                      <c:pt idx="41">
                        <c:v>2963.9143333333336</c:v>
                      </c:pt>
                      <c:pt idx="42">
                        <c:v>3142.5110000000004</c:v>
                      </c:pt>
                      <c:pt idx="43">
                        <c:v>3035.9193333333333</c:v>
                      </c:pt>
                      <c:pt idx="44">
                        <c:v>2896.521666666667</c:v>
                      </c:pt>
                      <c:pt idx="45">
                        <c:v>3226.2366666666662</c:v>
                      </c:pt>
                      <c:pt idx="46">
                        <c:v>3846.1346666666664</c:v>
                      </c:pt>
                      <c:pt idx="47">
                        <c:v>4770.5486666666666</c:v>
                      </c:pt>
                      <c:pt idx="48">
                        <c:v>7426.8163333333332</c:v>
                      </c:pt>
                      <c:pt idx="49">
                        <c:v>8224.0830000000005</c:v>
                      </c:pt>
                      <c:pt idx="50">
                        <c:v>8422.9496666666673</c:v>
                      </c:pt>
                      <c:pt idx="51">
                        <c:v>7360.8666666666659</c:v>
                      </c:pt>
                      <c:pt idx="52">
                        <c:v>8432.7333333333318</c:v>
                      </c:pt>
                      <c:pt idx="53">
                        <c:v>8827</c:v>
                      </c:pt>
                      <c:pt idx="54">
                        <c:v>7985.8999999999987</c:v>
                      </c:pt>
                      <c:pt idx="55">
                        <c:v>5726.7666666666664</c:v>
                      </c:pt>
                      <c:pt idx="56">
                        <c:v>4171.2</c:v>
                      </c:pt>
                      <c:pt idx="57">
                        <c:v>2857.25</c:v>
                      </c:pt>
                      <c:pt idx="58">
                        <c:v>2724.35</c:v>
                      </c:pt>
                      <c:pt idx="59">
                        <c:v>3538.65</c:v>
                      </c:pt>
                      <c:pt idx="60">
                        <c:v>4365.3666666666659</c:v>
                      </c:pt>
                      <c:pt idx="61">
                        <c:v>4895.2666666666673</c:v>
                      </c:pt>
                      <c:pt idx="62">
                        <c:v>5426.0666666666666</c:v>
                      </c:pt>
                      <c:pt idx="63">
                        <c:v>6675.3</c:v>
                      </c:pt>
                    </c:numCache>
                  </c:numRef>
                </c:val>
                <c:smooth val="0"/>
                <c:extLst xmlns:c15="http://schemas.microsoft.com/office/drawing/2012/chart">
                  <c:ext xmlns:c16="http://schemas.microsoft.com/office/drawing/2014/chart" uri="{C3380CC4-5D6E-409C-BE32-E72D297353CC}">
                    <c16:uniqueId val="{0000000E-FA17-416C-95E6-6CB7CD5D511E}"/>
                  </c:ext>
                </c:extLst>
              </c15:ser>
            </c15:filteredLineSeries>
            <c15:filteredLineSeries>
              <c15:ser>
                <c:idx val="7"/>
                <c:order val="7"/>
                <c:tx>
                  <c:strRef>
                    <c:extLst xmlns:c15="http://schemas.microsoft.com/office/drawing/2012/chart">
                      <c:ext xmlns:c15="http://schemas.microsoft.com/office/drawing/2012/chart" uri="{02D57815-91ED-43cb-92C2-25804820EDAC}">
                        <c15:formulaRef>
                          <c15:sqref>'Smoothed Data'!$I$2</c15:sqref>
                        </c15:formulaRef>
                      </c:ext>
                    </c:extLst>
                    <c:strCache>
                      <c:ptCount val="1"/>
                      <c:pt idx="0">
                        <c:v>Total UGF Revenue Centered Smoothed</c:v>
                      </c:pt>
                    </c:strCache>
                  </c:strRef>
                </c:tx>
                <c:spPr>
                  <a:ln w="28575" cap="rnd">
                    <a:solidFill>
                      <a:schemeClr val="accent2">
                        <a:lumMod val="60000"/>
                      </a:schemeClr>
                    </a:solidFill>
                    <a:round/>
                  </a:ln>
                  <a:effectLst/>
                </c:spPr>
                <c:marker>
                  <c:symbol val="none"/>
                </c:marker>
                <c:cat>
                  <c:strRef>
                    <c:extLst xmlns:c15="http://schemas.microsoft.com/office/drawing/2012/chart">
                      <c:ext xmlns:c15="http://schemas.microsoft.com/office/drawing/2012/chart" uri="{02D57815-91ED-43cb-92C2-25804820EDAC}">
                        <c15:formulaRef>
                          <c15:sqref>'Smoothed Data'!$A$3:$A$67</c15:sqref>
                        </c15:formulaRef>
                      </c:ext>
                    </c:extLst>
                    <c:strCache>
                      <c:ptCount val="65"/>
                      <c:pt idx="0">
                        <c:v>FY1959</c:v>
                      </c:pt>
                      <c:pt idx="1">
                        <c:v>FY1960</c:v>
                      </c:pt>
                      <c:pt idx="2">
                        <c:v>FY1961</c:v>
                      </c:pt>
                      <c:pt idx="3">
                        <c:v>FY1962</c:v>
                      </c:pt>
                      <c:pt idx="4">
                        <c:v>FY1963</c:v>
                      </c:pt>
                      <c:pt idx="5">
                        <c:v>FY1964</c:v>
                      </c:pt>
                      <c:pt idx="6">
                        <c:v>FY1965</c:v>
                      </c:pt>
                      <c:pt idx="7">
                        <c:v>FY1966</c:v>
                      </c:pt>
                      <c:pt idx="8">
                        <c:v>FY1967</c:v>
                      </c:pt>
                      <c:pt idx="9">
                        <c:v>FY1968</c:v>
                      </c:pt>
                      <c:pt idx="10">
                        <c:v>FY1969</c:v>
                      </c:pt>
                      <c:pt idx="11">
                        <c:v>FY1970</c:v>
                      </c:pt>
                      <c:pt idx="12">
                        <c:v>FY1971</c:v>
                      </c:pt>
                      <c:pt idx="13">
                        <c:v>FY1972</c:v>
                      </c:pt>
                      <c:pt idx="14">
                        <c:v>FY1973</c:v>
                      </c:pt>
                      <c:pt idx="15">
                        <c:v>FY1974</c:v>
                      </c:pt>
                      <c:pt idx="16">
                        <c:v>FY1975</c:v>
                      </c:pt>
                      <c:pt idx="17">
                        <c:v>FY1976</c:v>
                      </c:pt>
                      <c:pt idx="18">
                        <c:v>FY1977</c:v>
                      </c:pt>
                      <c:pt idx="19">
                        <c:v>FY1978</c:v>
                      </c:pt>
                      <c:pt idx="20">
                        <c:v>FY1979</c:v>
                      </c:pt>
                      <c:pt idx="21">
                        <c:v>FY1980</c:v>
                      </c:pt>
                      <c:pt idx="22">
                        <c:v>FY1981</c:v>
                      </c:pt>
                      <c:pt idx="23">
                        <c:v>FY1982</c:v>
                      </c:pt>
                      <c:pt idx="24">
                        <c:v>FY1983</c:v>
                      </c:pt>
                      <c:pt idx="25">
                        <c:v>FY1984</c:v>
                      </c:pt>
                      <c:pt idx="26">
                        <c:v>FY1985</c:v>
                      </c:pt>
                      <c:pt idx="27">
                        <c:v>FY1986</c:v>
                      </c:pt>
                      <c:pt idx="28">
                        <c:v>FY1987</c:v>
                      </c:pt>
                      <c:pt idx="29">
                        <c:v>FY1988</c:v>
                      </c:pt>
                      <c:pt idx="30">
                        <c:v>FY1989</c:v>
                      </c:pt>
                      <c:pt idx="31">
                        <c:v>FY1990</c:v>
                      </c:pt>
                      <c:pt idx="32">
                        <c:v>FY1991</c:v>
                      </c:pt>
                      <c:pt idx="33">
                        <c:v>FY1992</c:v>
                      </c:pt>
                      <c:pt idx="34">
                        <c:v>FY1993</c:v>
                      </c:pt>
                      <c:pt idx="35">
                        <c:v>FY1994</c:v>
                      </c:pt>
                      <c:pt idx="36">
                        <c:v>FY1995</c:v>
                      </c:pt>
                      <c:pt idx="37">
                        <c:v>FY1996</c:v>
                      </c:pt>
                      <c:pt idx="38">
                        <c:v>FY1997</c:v>
                      </c:pt>
                      <c:pt idx="39">
                        <c:v>FY1998</c:v>
                      </c:pt>
                      <c:pt idx="40">
                        <c:v>FY1999</c:v>
                      </c:pt>
                      <c:pt idx="41">
                        <c:v>FY2000</c:v>
                      </c:pt>
                      <c:pt idx="42">
                        <c:v>FY2001</c:v>
                      </c:pt>
                      <c:pt idx="43">
                        <c:v>FY2002</c:v>
                      </c:pt>
                      <c:pt idx="44">
                        <c:v>FY2003</c:v>
                      </c:pt>
                      <c:pt idx="45">
                        <c:v>FY2004</c:v>
                      </c:pt>
                      <c:pt idx="46">
                        <c:v>FY2005</c:v>
                      </c:pt>
                      <c:pt idx="47">
                        <c:v>FY2006</c:v>
                      </c:pt>
                      <c:pt idx="48">
                        <c:v>FY2007</c:v>
                      </c:pt>
                      <c:pt idx="49">
                        <c:v>FY2008</c:v>
                      </c:pt>
                      <c:pt idx="50">
                        <c:v>FY2009</c:v>
                      </c:pt>
                      <c:pt idx="51">
                        <c:v>FY2010</c:v>
                      </c:pt>
                      <c:pt idx="52">
                        <c:v>FY2011</c:v>
                      </c:pt>
                      <c:pt idx="53">
                        <c:v>FY2012</c:v>
                      </c:pt>
                      <c:pt idx="54">
                        <c:v>FY2013</c:v>
                      </c:pt>
                      <c:pt idx="55">
                        <c:v>FY2014</c:v>
                      </c:pt>
                      <c:pt idx="56">
                        <c:v>FY2015</c:v>
                      </c:pt>
                      <c:pt idx="57">
                        <c:v>FY2016</c:v>
                      </c:pt>
                      <c:pt idx="58">
                        <c:v>FY2017</c:v>
                      </c:pt>
                      <c:pt idx="59">
                        <c:v>FY2018</c:v>
                      </c:pt>
                      <c:pt idx="60">
                        <c:v>FY2019</c:v>
                      </c:pt>
                      <c:pt idx="61">
                        <c:v>FY2020</c:v>
                      </c:pt>
                      <c:pt idx="62">
                        <c:v>FY2021</c:v>
                      </c:pt>
                      <c:pt idx="63">
                        <c:v>FY2022</c:v>
                      </c:pt>
                      <c:pt idx="64">
                        <c:v>FY2023</c:v>
                      </c:pt>
                    </c:strCache>
                  </c:strRef>
                </c:cat>
                <c:val>
                  <c:numRef>
                    <c:extLst xmlns:c15="http://schemas.microsoft.com/office/drawing/2012/chart">
                      <c:ext xmlns:c15="http://schemas.microsoft.com/office/drawing/2012/chart" uri="{02D57815-91ED-43cb-92C2-25804820EDAC}">
                        <c15:formulaRef>
                          <c15:sqref>'Smoothed Data'!$I$3:$I$67</c15:sqref>
                        </c15:formulaRef>
                      </c:ext>
                    </c:extLst>
                    <c:numCache>
                      <c:formatCode>General</c:formatCode>
                      <c:ptCount val="65"/>
                      <c:pt idx="2" formatCode="0.00">
                        <c:v>51.475000000000001</c:v>
                      </c:pt>
                      <c:pt idx="3" formatCode="0.00">
                        <c:v>59.625</c:v>
                      </c:pt>
                      <c:pt idx="4" formatCode="0.00">
                        <c:v>67.3125</c:v>
                      </c:pt>
                      <c:pt idx="5" formatCode="0.00">
                        <c:v>74.825000000000003</c:v>
                      </c:pt>
                      <c:pt idx="6" formatCode="0.00">
                        <c:v>78.900000000000006</c:v>
                      </c:pt>
                      <c:pt idx="7" formatCode="0.00">
                        <c:v>86.487500000000011</c:v>
                      </c:pt>
                      <c:pt idx="8" formatCode="0.00">
                        <c:v>95.875</c:v>
                      </c:pt>
                      <c:pt idx="9" formatCode="0.00">
                        <c:v>222.15</c:v>
                      </c:pt>
                      <c:pt idx="10" formatCode="0.00">
                        <c:v>361.47500000000002</c:v>
                      </c:pt>
                      <c:pt idx="11" formatCode="0.00">
                        <c:v>391.51250000000005</c:v>
                      </c:pt>
                      <c:pt idx="12" formatCode="0.00">
                        <c:v>416.80000000000007</c:v>
                      </c:pt>
                      <c:pt idx="13" formatCode="0.00">
                        <c:v>327.22500000000002</c:v>
                      </c:pt>
                      <c:pt idx="14" formatCode="0.00">
                        <c:v>239.8</c:v>
                      </c:pt>
                      <c:pt idx="15" formatCode="0.00">
                        <c:v>315.25</c:v>
                      </c:pt>
                      <c:pt idx="16" formatCode="0.00">
                        <c:v>459.83749999999998</c:v>
                      </c:pt>
                      <c:pt idx="17" formatCode="0.00">
                        <c:v>606.84999999999991</c:v>
                      </c:pt>
                      <c:pt idx="18" formatCode="0.00">
                        <c:v>770.55</c:v>
                      </c:pt>
                      <c:pt idx="19" formatCode="0.00">
                        <c:v>1094.425</c:v>
                      </c:pt>
                      <c:pt idx="20" formatCode="0.00">
                        <c:v>1673.8125</c:v>
                      </c:pt>
                      <c:pt idx="21" formatCode="0.00">
                        <c:v>2447.2125000000001</c:v>
                      </c:pt>
                      <c:pt idx="22" formatCode="0.00">
                        <c:v>3177.4</c:v>
                      </c:pt>
                      <c:pt idx="23" formatCode="0.00">
                        <c:v>3600.7625000000003</c:v>
                      </c:pt>
                      <c:pt idx="24" formatCode="0.00">
                        <c:v>3693.9620875000005</c:v>
                      </c:pt>
                      <c:pt idx="25" formatCode="0.00">
                        <c:v>3574.0959250000005</c:v>
                      </c:pt>
                      <c:pt idx="26" formatCode="0.00">
                        <c:v>3281.1208000000001</c:v>
                      </c:pt>
                      <c:pt idx="27" formatCode="0.00">
                        <c:v>3003.4343000000003</c:v>
                      </c:pt>
                      <c:pt idx="28" formatCode="0.00">
                        <c:v>2796.2545875000005</c:v>
                      </c:pt>
                      <c:pt idx="29" formatCode="0.00">
                        <c:v>2635.0396250000003</c:v>
                      </c:pt>
                      <c:pt idx="30" formatCode="0.00">
                        <c:v>2765.7471249999999</c:v>
                      </c:pt>
                      <c:pt idx="31" formatCode="0.00">
                        <c:v>2969.0678750000002</c:v>
                      </c:pt>
                      <c:pt idx="32" formatCode="0.00">
                        <c:v>3029.6893749999999</c:v>
                      </c:pt>
                      <c:pt idx="33" formatCode="0.00">
                        <c:v>2960.5493750000001</c:v>
                      </c:pt>
                      <c:pt idx="34" formatCode="0.00">
                        <c:v>2758.2526250000001</c:v>
                      </c:pt>
                      <c:pt idx="35" formatCode="0.00">
                        <c:v>2684.3604999999998</c:v>
                      </c:pt>
                      <c:pt idx="36" formatCode="0.00">
                        <c:v>2738.7712750000001</c:v>
                      </c:pt>
                      <c:pt idx="37" formatCode="0.00">
                        <c:v>2811.1119250000002</c:v>
                      </c:pt>
                      <c:pt idx="38" formatCode="0.00">
                        <c:v>2810.3877999999995</c:v>
                      </c:pt>
                      <c:pt idx="39" formatCode="0.00">
                        <c:v>2760.6696750000001</c:v>
                      </c:pt>
                      <c:pt idx="40" formatCode="0.00">
                        <c:v>2813.0840250000001</c:v>
                      </c:pt>
                      <c:pt idx="41" formatCode="0.00">
                        <c:v>2892.0460000000003</c:v>
                      </c:pt>
                      <c:pt idx="42" formatCode="0.00">
                        <c:v>2996.5728750000003</c:v>
                      </c:pt>
                      <c:pt idx="43" formatCode="0.00">
                        <c:v>3055.5318750000001</c:v>
                      </c:pt>
                      <c:pt idx="44" formatCode="0.00">
                        <c:v>3075.4158750000001</c:v>
                      </c:pt>
                      <c:pt idx="45" formatCode="0.00">
                        <c:v>3358.8026250000003</c:v>
                      </c:pt>
                      <c:pt idx="46" formatCode="0.00">
                        <c:v>3969.8767499999994</c:v>
                      </c:pt>
                      <c:pt idx="47" formatCode="0.00">
                        <c:v>5424.7623750000002</c:v>
                      </c:pt>
                      <c:pt idx="48" formatCode="0.00">
                        <c:v>6931.8554999999997</c:v>
                      </c:pt>
                      <c:pt idx="49" formatCode="0.00">
                        <c:v>7560.3747500000009</c:v>
                      </c:pt>
                      <c:pt idx="50" formatCode="0.00">
                        <c:v>8112.4372500000009</c:v>
                      </c:pt>
                      <c:pt idx="51" formatCode="0.00">
                        <c:v>8280.4436249999999</c:v>
                      </c:pt>
                      <c:pt idx="52" formatCode="0.00">
                        <c:v>8163.6875</c:v>
                      </c:pt>
                      <c:pt idx="53" formatCode="0.00">
                        <c:v>8174.6374999999998</c:v>
                      </c:pt>
                      <c:pt idx="54" formatCode="0.00">
                        <c:v>7503.7624999999998</c:v>
                      </c:pt>
                      <c:pt idx="55" formatCode="0.00">
                        <c:v>5952.8249999999998</c:v>
                      </c:pt>
                      <c:pt idx="56" formatCode="0.00">
                        <c:v>4337.90625</c:v>
                      </c:pt>
                      <c:pt idx="57" formatCode="0.00">
                        <c:v>3292.0249999999996</c:v>
                      </c:pt>
                      <c:pt idx="58" formatCode="0.00">
                        <c:v>3159.2000000000003</c:v>
                      </c:pt>
                      <c:pt idx="59" formatCode="0.00">
                        <c:v>3590.1750000000002</c:v>
                      </c:pt>
                      <c:pt idx="60" formatCode="0.00">
                        <c:v>4129.09375</c:v>
                      </c:pt>
                      <c:pt idx="61" formatCode="0.00">
                        <c:v>4936.6000000000004</c:v>
                      </c:pt>
                      <c:pt idx="62" formatCode="0.00">
                        <c:v>5779.5625</c:v>
                      </c:pt>
                    </c:numCache>
                  </c:numRef>
                </c:val>
                <c:smooth val="0"/>
                <c:extLst xmlns:c15="http://schemas.microsoft.com/office/drawing/2012/chart">
                  <c:ext xmlns:c16="http://schemas.microsoft.com/office/drawing/2014/chart" uri="{C3380CC4-5D6E-409C-BE32-E72D297353CC}">
                    <c16:uniqueId val="{0000000F-FA17-416C-95E6-6CB7CD5D511E}"/>
                  </c:ext>
                </c:extLst>
              </c15:ser>
            </c15:filteredLineSeries>
            <c15:filteredLineSeries>
              <c15:ser>
                <c:idx val="8"/>
                <c:order val="8"/>
                <c:tx>
                  <c:strRef>
                    <c:extLst xmlns:c15="http://schemas.microsoft.com/office/drawing/2012/chart">
                      <c:ext xmlns:c15="http://schemas.microsoft.com/office/drawing/2012/chart" uri="{02D57815-91ED-43cb-92C2-25804820EDAC}">
                        <c15:formulaRef>
                          <c15:sqref>'Smoothed Data'!$J$2</c15:sqref>
                        </c15:formulaRef>
                      </c:ext>
                    </c:extLst>
                    <c:strCache>
                      <c:ptCount val="1"/>
                      <c:pt idx="0">
                        <c:v>UGF Revenue Less POMV Raw Data</c:v>
                      </c:pt>
                    </c:strCache>
                  </c:strRef>
                </c:tx>
                <c:spPr>
                  <a:ln w="28575" cap="rnd">
                    <a:solidFill>
                      <a:schemeClr val="accent3">
                        <a:lumMod val="60000"/>
                      </a:schemeClr>
                    </a:solidFill>
                    <a:round/>
                  </a:ln>
                  <a:effectLst/>
                </c:spPr>
                <c:marker>
                  <c:symbol val="none"/>
                </c:marker>
                <c:cat>
                  <c:strRef>
                    <c:extLst xmlns:c15="http://schemas.microsoft.com/office/drawing/2012/chart">
                      <c:ext xmlns:c15="http://schemas.microsoft.com/office/drawing/2012/chart" uri="{02D57815-91ED-43cb-92C2-25804820EDAC}">
                        <c15:formulaRef>
                          <c15:sqref>'Smoothed Data'!$A$3:$A$67</c15:sqref>
                        </c15:formulaRef>
                      </c:ext>
                    </c:extLst>
                    <c:strCache>
                      <c:ptCount val="65"/>
                      <c:pt idx="0">
                        <c:v>FY1959</c:v>
                      </c:pt>
                      <c:pt idx="1">
                        <c:v>FY1960</c:v>
                      </c:pt>
                      <c:pt idx="2">
                        <c:v>FY1961</c:v>
                      </c:pt>
                      <c:pt idx="3">
                        <c:v>FY1962</c:v>
                      </c:pt>
                      <c:pt idx="4">
                        <c:v>FY1963</c:v>
                      </c:pt>
                      <c:pt idx="5">
                        <c:v>FY1964</c:v>
                      </c:pt>
                      <c:pt idx="6">
                        <c:v>FY1965</c:v>
                      </c:pt>
                      <c:pt idx="7">
                        <c:v>FY1966</c:v>
                      </c:pt>
                      <c:pt idx="8">
                        <c:v>FY1967</c:v>
                      </c:pt>
                      <c:pt idx="9">
                        <c:v>FY1968</c:v>
                      </c:pt>
                      <c:pt idx="10">
                        <c:v>FY1969</c:v>
                      </c:pt>
                      <c:pt idx="11">
                        <c:v>FY1970</c:v>
                      </c:pt>
                      <c:pt idx="12">
                        <c:v>FY1971</c:v>
                      </c:pt>
                      <c:pt idx="13">
                        <c:v>FY1972</c:v>
                      </c:pt>
                      <c:pt idx="14">
                        <c:v>FY1973</c:v>
                      </c:pt>
                      <c:pt idx="15">
                        <c:v>FY1974</c:v>
                      </c:pt>
                      <c:pt idx="16">
                        <c:v>FY1975</c:v>
                      </c:pt>
                      <c:pt idx="17">
                        <c:v>FY1976</c:v>
                      </c:pt>
                      <c:pt idx="18">
                        <c:v>FY1977</c:v>
                      </c:pt>
                      <c:pt idx="19">
                        <c:v>FY1978</c:v>
                      </c:pt>
                      <c:pt idx="20">
                        <c:v>FY1979</c:v>
                      </c:pt>
                      <c:pt idx="21">
                        <c:v>FY1980</c:v>
                      </c:pt>
                      <c:pt idx="22">
                        <c:v>FY1981</c:v>
                      </c:pt>
                      <c:pt idx="23">
                        <c:v>FY1982</c:v>
                      </c:pt>
                      <c:pt idx="24">
                        <c:v>FY1983</c:v>
                      </c:pt>
                      <c:pt idx="25">
                        <c:v>FY1984</c:v>
                      </c:pt>
                      <c:pt idx="26">
                        <c:v>FY1985</c:v>
                      </c:pt>
                      <c:pt idx="27">
                        <c:v>FY1986</c:v>
                      </c:pt>
                      <c:pt idx="28">
                        <c:v>FY1987</c:v>
                      </c:pt>
                      <c:pt idx="29">
                        <c:v>FY1988</c:v>
                      </c:pt>
                      <c:pt idx="30">
                        <c:v>FY1989</c:v>
                      </c:pt>
                      <c:pt idx="31">
                        <c:v>FY1990</c:v>
                      </c:pt>
                      <c:pt idx="32">
                        <c:v>FY1991</c:v>
                      </c:pt>
                      <c:pt idx="33">
                        <c:v>FY1992</c:v>
                      </c:pt>
                      <c:pt idx="34">
                        <c:v>FY1993</c:v>
                      </c:pt>
                      <c:pt idx="35">
                        <c:v>FY1994</c:v>
                      </c:pt>
                      <c:pt idx="36">
                        <c:v>FY1995</c:v>
                      </c:pt>
                      <c:pt idx="37">
                        <c:v>FY1996</c:v>
                      </c:pt>
                      <c:pt idx="38">
                        <c:v>FY1997</c:v>
                      </c:pt>
                      <c:pt idx="39">
                        <c:v>FY1998</c:v>
                      </c:pt>
                      <c:pt idx="40">
                        <c:v>FY1999</c:v>
                      </c:pt>
                      <c:pt idx="41">
                        <c:v>FY2000</c:v>
                      </c:pt>
                      <c:pt idx="42">
                        <c:v>FY2001</c:v>
                      </c:pt>
                      <c:pt idx="43">
                        <c:v>FY2002</c:v>
                      </c:pt>
                      <c:pt idx="44">
                        <c:v>FY2003</c:v>
                      </c:pt>
                      <c:pt idx="45">
                        <c:v>FY2004</c:v>
                      </c:pt>
                      <c:pt idx="46">
                        <c:v>FY2005</c:v>
                      </c:pt>
                      <c:pt idx="47">
                        <c:v>FY2006</c:v>
                      </c:pt>
                      <c:pt idx="48">
                        <c:v>FY2007</c:v>
                      </c:pt>
                      <c:pt idx="49">
                        <c:v>FY2008</c:v>
                      </c:pt>
                      <c:pt idx="50">
                        <c:v>FY2009</c:v>
                      </c:pt>
                      <c:pt idx="51">
                        <c:v>FY2010</c:v>
                      </c:pt>
                      <c:pt idx="52">
                        <c:v>FY2011</c:v>
                      </c:pt>
                      <c:pt idx="53">
                        <c:v>FY2012</c:v>
                      </c:pt>
                      <c:pt idx="54">
                        <c:v>FY2013</c:v>
                      </c:pt>
                      <c:pt idx="55">
                        <c:v>FY2014</c:v>
                      </c:pt>
                      <c:pt idx="56">
                        <c:v>FY2015</c:v>
                      </c:pt>
                      <c:pt idx="57">
                        <c:v>FY2016</c:v>
                      </c:pt>
                      <c:pt idx="58">
                        <c:v>FY2017</c:v>
                      </c:pt>
                      <c:pt idx="59">
                        <c:v>FY2018</c:v>
                      </c:pt>
                      <c:pt idx="60">
                        <c:v>FY2019</c:v>
                      </c:pt>
                      <c:pt idx="61">
                        <c:v>FY2020</c:v>
                      </c:pt>
                      <c:pt idx="62">
                        <c:v>FY2021</c:v>
                      </c:pt>
                      <c:pt idx="63">
                        <c:v>FY2022</c:v>
                      </c:pt>
                      <c:pt idx="64">
                        <c:v>FY2023</c:v>
                      </c:pt>
                    </c:strCache>
                  </c:strRef>
                </c:cat>
                <c:val>
                  <c:numRef>
                    <c:extLst xmlns:c15="http://schemas.microsoft.com/office/drawing/2012/chart">
                      <c:ext xmlns:c15="http://schemas.microsoft.com/office/drawing/2012/chart" uri="{02D57815-91ED-43cb-92C2-25804820EDAC}">
                        <c15:formulaRef>
                          <c15:sqref>'Smoothed Data'!$J$3:$J$67</c15:sqref>
                        </c15:formulaRef>
                      </c:ext>
                    </c:extLst>
                    <c:numCache>
                      <c:formatCode>0.00</c:formatCode>
                      <c:ptCount val="65"/>
                      <c:pt idx="0">
                        <c:v>25.400000000000002</c:v>
                      </c:pt>
                      <c:pt idx="1">
                        <c:v>48</c:v>
                      </c:pt>
                      <c:pt idx="2">
                        <c:v>40.5</c:v>
                      </c:pt>
                      <c:pt idx="3">
                        <c:v>68.900000000000006</c:v>
                      </c:pt>
                      <c:pt idx="4">
                        <c:v>71.599999999999994</c:v>
                      </c:pt>
                      <c:pt idx="5">
                        <c:v>67</c:v>
                      </c:pt>
                      <c:pt idx="6">
                        <c:v>83</c:v>
                      </c:pt>
                      <c:pt idx="7">
                        <c:v>86.5</c:v>
                      </c:pt>
                      <c:pt idx="8">
                        <c:v>86.6</c:v>
                      </c:pt>
                      <c:pt idx="9">
                        <c:v>112.7</c:v>
                      </c:pt>
                      <c:pt idx="10">
                        <c:v>112.4</c:v>
                      </c:pt>
                      <c:pt idx="11">
                        <c:v>1067.3</c:v>
                      </c:pt>
                      <c:pt idx="12">
                        <c:v>220.4</c:v>
                      </c:pt>
                      <c:pt idx="13">
                        <c:v>219.20000000000002</c:v>
                      </c:pt>
                      <c:pt idx="14">
                        <c:v>208.20000000000002</c:v>
                      </c:pt>
                      <c:pt idx="15">
                        <c:v>254.89999999999998</c:v>
                      </c:pt>
                      <c:pt idx="16">
                        <c:v>333.4</c:v>
                      </c:pt>
                      <c:pt idx="17">
                        <c:v>709.8</c:v>
                      </c:pt>
                      <c:pt idx="18">
                        <c:v>874.3</c:v>
                      </c:pt>
                      <c:pt idx="19">
                        <c:v>764.90000000000009</c:v>
                      </c:pt>
                      <c:pt idx="20">
                        <c:v>1133</c:v>
                      </c:pt>
                      <c:pt idx="21">
                        <c:v>2501.1999999999998</c:v>
                      </c:pt>
                      <c:pt idx="22">
                        <c:v>3718</c:v>
                      </c:pt>
                      <c:pt idx="23">
                        <c:v>4108.4000000000005</c:v>
                      </c:pt>
                      <c:pt idx="24">
                        <c:v>3631.0000000000005</c:v>
                      </c:pt>
                      <c:pt idx="25">
                        <c:v>3390.1</c:v>
                      </c:pt>
                      <c:pt idx="26">
                        <c:v>3574.6967000000004</c:v>
                      </c:pt>
                      <c:pt idx="27">
                        <c:v>3292.7739999999999</c:v>
                      </c:pt>
                      <c:pt idx="28">
                        <c:v>2102.8250000000003</c:v>
                      </c:pt>
                      <c:pt idx="29">
                        <c:v>2696.7830000000004</c:v>
                      </c:pt>
                      <c:pt idx="30">
                        <c:v>2610.576</c:v>
                      </c:pt>
                      <c:pt idx="31">
                        <c:v>2967.1750000000002</c:v>
                      </c:pt>
                      <c:pt idx="32">
                        <c:v>3474.0840000000003</c:v>
                      </c:pt>
                      <c:pt idx="33">
                        <c:v>2952.09</c:v>
                      </c:pt>
                      <c:pt idx="34">
                        <c:v>2840.241</c:v>
                      </c:pt>
                      <c:pt idx="35">
                        <c:v>2184.39</c:v>
                      </c:pt>
                      <c:pt idx="36">
                        <c:v>2638.4949999999999</c:v>
                      </c:pt>
                      <c:pt idx="37">
                        <c:v>3196.5420000000004</c:v>
                      </c:pt>
                      <c:pt idx="38">
                        <c:v>3031.0752000000002</c:v>
                      </c:pt>
                      <c:pt idx="39">
                        <c:v>2572.2809999999999</c:v>
                      </c:pt>
                      <c:pt idx="40">
                        <c:v>2244.8109999999997</c:v>
                      </c:pt>
                      <c:pt idx="41">
                        <c:v>3192.4810000000007</c:v>
                      </c:pt>
                      <c:pt idx="42">
                        <c:v>3454.451</c:v>
                      </c:pt>
                      <c:pt idx="43">
                        <c:v>2780.6010000000001</c:v>
                      </c:pt>
                      <c:pt idx="44">
                        <c:v>2872.7060000000001</c:v>
                      </c:pt>
                      <c:pt idx="45">
                        <c:v>3036.2579999999998</c:v>
                      </c:pt>
                      <c:pt idx="46">
                        <c:v>3769.7460000000001</c:v>
                      </c:pt>
                      <c:pt idx="47">
                        <c:v>4732.3999999999996</c:v>
                      </c:pt>
                      <c:pt idx="48">
                        <c:v>5809.5</c:v>
                      </c:pt>
                      <c:pt idx="49">
                        <c:v>11738.549000000001</c:v>
                      </c:pt>
                      <c:pt idx="50">
                        <c:v>7124.2</c:v>
                      </c:pt>
                      <c:pt idx="51">
                        <c:v>6406.1</c:v>
                      </c:pt>
                      <c:pt idx="52">
                        <c:v>8552.2999999999993</c:v>
                      </c:pt>
                      <c:pt idx="53">
                        <c:v>7617.1999999999989</c:v>
                      </c:pt>
                      <c:pt idx="54">
                        <c:v>4655.7999999999993</c:v>
                      </c:pt>
                      <c:pt idx="55">
                        <c:v>2937.5</c:v>
                      </c:pt>
                      <c:pt idx="56">
                        <c:v>493.09999999999991</c:v>
                      </c:pt>
                      <c:pt idx="57">
                        <c:v>-438.40000000000009</c:v>
                      </c:pt>
                      <c:pt idx="58">
                        <c:v>-1513.85</c:v>
                      </c:pt>
                      <c:pt idx="59">
                        <c:v>-648.30000000000018</c:v>
                      </c:pt>
                      <c:pt idx="60">
                        <c:v>1337.1000000000004</c:v>
                      </c:pt>
                      <c:pt idx="61">
                        <c:v>295.30000000000018</c:v>
                      </c:pt>
                      <c:pt idx="62">
                        <c:v>386.39999999999964</c:v>
                      </c:pt>
                      <c:pt idx="63">
                        <c:v>2499.5</c:v>
                      </c:pt>
                      <c:pt idx="64">
                        <c:v>3772</c:v>
                      </c:pt>
                    </c:numCache>
                  </c:numRef>
                </c:val>
                <c:smooth val="0"/>
                <c:extLst xmlns:c15="http://schemas.microsoft.com/office/drawing/2012/chart">
                  <c:ext xmlns:c16="http://schemas.microsoft.com/office/drawing/2014/chart" uri="{C3380CC4-5D6E-409C-BE32-E72D297353CC}">
                    <c16:uniqueId val="{00000010-FA17-416C-95E6-6CB7CD5D511E}"/>
                  </c:ext>
                </c:extLst>
              </c15:ser>
            </c15:filteredLineSeries>
            <c15:filteredLineSeries>
              <c15:ser>
                <c:idx val="9"/>
                <c:order val="9"/>
                <c:tx>
                  <c:strRef>
                    <c:extLst xmlns:c15="http://schemas.microsoft.com/office/drawing/2012/chart">
                      <c:ext xmlns:c15="http://schemas.microsoft.com/office/drawing/2012/chart" uri="{02D57815-91ED-43cb-92C2-25804820EDAC}">
                        <c15:formulaRef>
                          <c15:sqref>'Smoothed Data'!$K$2</c15:sqref>
                        </c15:formulaRef>
                      </c:ext>
                    </c:extLst>
                    <c:strCache>
                      <c:ptCount val="1"/>
                      <c:pt idx="0">
                        <c:v>UGF Revenue Less POMV Smoothed (m=3)</c:v>
                      </c:pt>
                    </c:strCache>
                  </c:strRef>
                </c:tx>
                <c:spPr>
                  <a:ln w="28575" cap="rnd">
                    <a:solidFill>
                      <a:schemeClr val="accent4">
                        <a:lumMod val="60000"/>
                      </a:schemeClr>
                    </a:solidFill>
                    <a:round/>
                  </a:ln>
                  <a:effectLst/>
                </c:spPr>
                <c:marker>
                  <c:symbol val="none"/>
                </c:marker>
                <c:cat>
                  <c:strRef>
                    <c:extLst xmlns:c15="http://schemas.microsoft.com/office/drawing/2012/chart">
                      <c:ext xmlns:c15="http://schemas.microsoft.com/office/drawing/2012/chart" uri="{02D57815-91ED-43cb-92C2-25804820EDAC}">
                        <c15:formulaRef>
                          <c15:sqref>'Smoothed Data'!$A$3:$A$67</c15:sqref>
                        </c15:formulaRef>
                      </c:ext>
                    </c:extLst>
                    <c:strCache>
                      <c:ptCount val="65"/>
                      <c:pt idx="0">
                        <c:v>FY1959</c:v>
                      </c:pt>
                      <c:pt idx="1">
                        <c:v>FY1960</c:v>
                      </c:pt>
                      <c:pt idx="2">
                        <c:v>FY1961</c:v>
                      </c:pt>
                      <c:pt idx="3">
                        <c:v>FY1962</c:v>
                      </c:pt>
                      <c:pt idx="4">
                        <c:v>FY1963</c:v>
                      </c:pt>
                      <c:pt idx="5">
                        <c:v>FY1964</c:v>
                      </c:pt>
                      <c:pt idx="6">
                        <c:v>FY1965</c:v>
                      </c:pt>
                      <c:pt idx="7">
                        <c:v>FY1966</c:v>
                      </c:pt>
                      <c:pt idx="8">
                        <c:v>FY1967</c:v>
                      </c:pt>
                      <c:pt idx="9">
                        <c:v>FY1968</c:v>
                      </c:pt>
                      <c:pt idx="10">
                        <c:v>FY1969</c:v>
                      </c:pt>
                      <c:pt idx="11">
                        <c:v>FY1970</c:v>
                      </c:pt>
                      <c:pt idx="12">
                        <c:v>FY1971</c:v>
                      </c:pt>
                      <c:pt idx="13">
                        <c:v>FY1972</c:v>
                      </c:pt>
                      <c:pt idx="14">
                        <c:v>FY1973</c:v>
                      </c:pt>
                      <c:pt idx="15">
                        <c:v>FY1974</c:v>
                      </c:pt>
                      <c:pt idx="16">
                        <c:v>FY1975</c:v>
                      </c:pt>
                      <c:pt idx="17">
                        <c:v>FY1976</c:v>
                      </c:pt>
                      <c:pt idx="18">
                        <c:v>FY1977</c:v>
                      </c:pt>
                      <c:pt idx="19">
                        <c:v>FY1978</c:v>
                      </c:pt>
                      <c:pt idx="20">
                        <c:v>FY1979</c:v>
                      </c:pt>
                      <c:pt idx="21">
                        <c:v>FY1980</c:v>
                      </c:pt>
                      <c:pt idx="22">
                        <c:v>FY1981</c:v>
                      </c:pt>
                      <c:pt idx="23">
                        <c:v>FY1982</c:v>
                      </c:pt>
                      <c:pt idx="24">
                        <c:v>FY1983</c:v>
                      </c:pt>
                      <c:pt idx="25">
                        <c:v>FY1984</c:v>
                      </c:pt>
                      <c:pt idx="26">
                        <c:v>FY1985</c:v>
                      </c:pt>
                      <c:pt idx="27">
                        <c:v>FY1986</c:v>
                      </c:pt>
                      <c:pt idx="28">
                        <c:v>FY1987</c:v>
                      </c:pt>
                      <c:pt idx="29">
                        <c:v>FY1988</c:v>
                      </c:pt>
                      <c:pt idx="30">
                        <c:v>FY1989</c:v>
                      </c:pt>
                      <c:pt idx="31">
                        <c:v>FY1990</c:v>
                      </c:pt>
                      <c:pt idx="32">
                        <c:v>FY1991</c:v>
                      </c:pt>
                      <c:pt idx="33">
                        <c:v>FY1992</c:v>
                      </c:pt>
                      <c:pt idx="34">
                        <c:v>FY1993</c:v>
                      </c:pt>
                      <c:pt idx="35">
                        <c:v>FY1994</c:v>
                      </c:pt>
                      <c:pt idx="36">
                        <c:v>FY1995</c:v>
                      </c:pt>
                      <c:pt idx="37">
                        <c:v>FY1996</c:v>
                      </c:pt>
                      <c:pt idx="38">
                        <c:v>FY1997</c:v>
                      </c:pt>
                      <c:pt idx="39">
                        <c:v>FY1998</c:v>
                      </c:pt>
                      <c:pt idx="40">
                        <c:v>FY1999</c:v>
                      </c:pt>
                      <c:pt idx="41">
                        <c:v>FY2000</c:v>
                      </c:pt>
                      <c:pt idx="42">
                        <c:v>FY2001</c:v>
                      </c:pt>
                      <c:pt idx="43">
                        <c:v>FY2002</c:v>
                      </c:pt>
                      <c:pt idx="44">
                        <c:v>FY2003</c:v>
                      </c:pt>
                      <c:pt idx="45">
                        <c:v>FY2004</c:v>
                      </c:pt>
                      <c:pt idx="46">
                        <c:v>FY2005</c:v>
                      </c:pt>
                      <c:pt idx="47">
                        <c:v>FY2006</c:v>
                      </c:pt>
                      <c:pt idx="48">
                        <c:v>FY2007</c:v>
                      </c:pt>
                      <c:pt idx="49">
                        <c:v>FY2008</c:v>
                      </c:pt>
                      <c:pt idx="50">
                        <c:v>FY2009</c:v>
                      </c:pt>
                      <c:pt idx="51">
                        <c:v>FY2010</c:v>
                      </c:pt>
                      <c:pt idx="52">
                        <c:v>FY2011</c:v>
                      </c:pt>
                      <c:pt idx="53">
                        <c:v>FY2012</c:v>
                      </c:pt>
                      <c:pt idx="54">
                        <c:v>FY2013</c:v>
                      </c:pt>
                      <c:pt idx="55">
                        <c:v>FY2014</c:v>
                      </c:pt>
                      <c:pt idx="56">
                        <c:v>FY2015</c:v>
                      </c:pt>
                      <c:pt idx="57">
                        <c:v>FY2016</c:v>
                      </c:pt>
                      <c:pt idx="58">
                        <c:v>FY2017</c:v>
                      </c:pt>
                      <c:pt idx="59">
                        <c:v>FY2018</c:v>
                      </c:pt>
                      <c:pt idx="60">
                        <c:v>FY2019</c:v>
                      </c:pt>
                      <c:pt idx="61">
                        <c:v>FY2020</c:v>
                      </c:pt>
                      <c:pt idx="62">
                        <c:v>FY2021</c:v>
                      </c:pt>
                      <c:pt idx="63">
                        <c:v>FY2022</c:v>
                      </c:pt>
                      <c:pt idx="64">
                        <c:v>FY2023</c:v>
                      </c:pt>
                    </c:strCache>
                  </c:strRef>
                </c:cat>
                <c:val>
                  <c:numRef>
                    <c:extLst xmlns:c15="http://schemas.microsoft.com/office/drawing/2012/chart">
                      <c:ext xmlns:c15="http://schemas.microsoft.com/office/drawing/2012/chart" uri="{02D57815-91ED-43cb-92C2-25804820EDAC}">
                        <c15:formulaRef>
                          <c15:sqref>'Smoothed Data'!$K$3:$K$67</c15:sqref>
                        </c15:formulaRef>
                      </c:ext>
                    </c:extLst>
                    <c:numCache>
                      <c:formatCode>0.00</c:formatCode>
                      <c:ptCount val="65"/>
                      <c:pt idx="1">
                        <c:v>37.966666666666669</c:v>
                      </c:pt>
                      <c:pt idx="2">
                        <c:v>52.466666666666669</c:v>
                      </c:pt>
                      <c:pt idx="3">
                        <c:v>60.333333333333336</c:v>
                      </c:pt>
                      <c:pt idx="4">
                        <c:v>69.166666666666671</c:v>
                      </c:pt>
                      <c:pt idx="5">
                        <c:v>73.86666666666666</c:v>
                      </c:pt>
                      <c:pt idx="6">
                        <c:v>78.833333333333329</c:v>
                      </c:pt>
                      <c:pt idx="7">
                        <c:v>85.366666666666674</c:v>
                      </c:pt>
                      <c:pt idx="8">
                        <c:v>95.266666666666666</c:v>
                      </c:pt>
                      <c:pt idx="9">
                        <c:v>103.90000000000002</c:v>
                      </c:pt>
                      <c:pt idx="10">
                        <c:v>430.8</c:v>
                      </c:pt>
                      <c:pt idx="11">
                        <c:v>466.70000000000005</c:v>
                      </c:pt>
                      <c:pt idx="12">
                        <c:v>502.3</c:v>
                      </c:pt>
                      <c:pt idx="13">
                        <c:v>215.93333333333337</c:v>
                      </c:pt>
                      <c:pt idx="14">
                        <c:v>227.43333333333331</c:v>
                      </c:pt>
                      <c:pt idx="15">
                        <c:v>265.5</c:v>
                      </c:pt>
                      <c:pt idx="16">
                        <c:v>432.7</c:v>
                      </c:pt>
                      <c:pt idx="17">
                        <c:v>639.16666666666663</c:v>
                      </c:pt>
                      <c:pt idx="18">
                        <c:v>783</c:v>
                      </c:pt>
                      <c:pt idx="19">
                        <c:v>924.06666666666661</c:v>
                      </c:pt>
                      <c:pt idx="20">
                        <c:v>1466.3666666666668</c:v>
                      </c:pt>
                      <c:pt idx="21">
                        <c:v>2450.7333333333331</c:v>
                      </c:pt>
                      <c:pt idx="22">
                        <c:v>3442.5333333333333</c:v>
                      </c:pt>
                      <c:pt idx="23">
                        <c:v>3819.1333333333337</c:v>
                      </c:pt>
                      <c:pt idx="24">
                        <c:v>3709.8333333333339</c:v>
                      </c:pt>
                      <c:pt idx="25">
                        <c:v>3531.9322333333334</c:v>
                      </c:pt>
                      <c:pt idx="26">
                        <c:v>3419.1902333333333</c:v>
                      </c:pt>
                      <c:pt idx="27">
                        <c:v>2990.098566666667</c:v>
                      </c:pt>
                      <c:pt idx="28">
                        <c:v>2697.4606666666668</c:v>
                      </c:pt>
                      <c:pt idx="29">
                        <c:v>2470.0613333333336</c:v>
                      </c:pt>
                      <c:pt idx="30">
                        <c:v>2758.1779999999999</c:v>
                      </c:pt>
                      <c:pt idx="31">
                        <c:v>3017.2783333333336</c:v>
                      </c:pt>
                      <c:pt idx="32">
                        <c:v>3131.1163333333334</c:v>
                      </c:pt>
                      <c:pt idx="33">
                        <c:v>3088.8050000000003</c:v>
                      </c:pt>
                      <c:pt idx="34">
                        <c:v>2658.9069999999997</c:v>
                      </c:pt>
                      <c:pt idx="35">
                        <c:v>2554.3753333333329</c:v>
                      </c:pt>
                      <c:pt idx="36">
                        <c:v>2673.1423333333337</c:v>
                      </c:pt>
                      <c:pt idx="37">
                        <c:v>2955.3707333333332</c:v>
                      </c:pt>
                      <c:pt idx="38">
                        <c:v>2933.2993999999999</c:v>
                      </c:pt>
                      <c:pt idx="39">
                        <c:v>2616.0557333333331</c:v>
                      </c:pt>
                      <c:pt idx="40">
                        <c:v>2669.8576666666668</c:v>
                      </c:pt>
                      <c:pt idx="41">
                        <c:v>2963.9143333333336</c:v>
                      </c:pt>
                      <c:pt idx="42">
                        <c:v>3142.5110000000004</c:v>
                      </c:pt>
                      <c:pt idx="43">
                        <c:v>3035.9193333333333</c:v>
                      </c:pt>
                      <c:pt idx="44">
                        <c:v>2896.521666666667</c:v>
                      </c:pt>
                      <c:pt idx="45">
                        <c:v>3226.2366666666662</c:v>
                      </c:pt>
                      <c:pt idx="46">
                        <c:v>3846.1346666666664</c:v>
                      </c:pt>
                      <c:pt idx="47">
                        <c:v>4770.5486666666666</c:v>
                      </c:pt>
                      <c:pt idx="48">
                        <c:v>7426.8163333333332</c:v>
                      </c:pt>
                      <c:pt idx="49">
                        <c:v>8224.0830000000005</c:v>
                      </c:pt>
                      <c:pt idx="50">
                        <c:v>8422.9496666666673</c:v>
                      </c:pt>
                      <c:pt idx="51">
                        <c:v>7360.8666666666659</c:v>
                      </c:pt>
                      <c:pt idx="52">
                        <c:v>7525.2</c:v>
                      </c:pt>
                      <c:pt idx="53">
                        <c:v>6941.7666666666655</c:v>
                      </c:pt>
                      <c:pt idx="54">
                        <c:v>5070.1666666666661</c:v>
                      </c:pt>
                      <c:pt idx="55">
                        <c:v>2695.4666666666667</c:v>
                      </c:pt>
                      <c:pt idx="56">
                        <c:v>997.4</c:v>
                      </c:pt>
                      <c:pt idx="57">
                        <c:v>-486.38333333333338</c:v>
                      </c:pt>
                      <c:pt idx="58">
                        <c:v>-866.85</c:v>
                      </c:pt>
                      <c:pt idx="59">
                        <c:v>-275.01666666666659</c:v>
                      </c:pt>
                      <c:pt idx="60">
                        <c:v>328.03333333333347</c:v>
                      </c:pt>
                      <c:pt idx="61">
                        <c:v>672.93333333333339</c:v>
                      </c:pt>
                      <c:pt idx="62">
                        <c:v>1060.3999999999999</c:v>
                      </c:pt>
                      <c:pt idx="63">
                        <c:v>2219.2999999999997</c:v>
                      </c:pt>
                    </c:numCache>
                  </c:numRef>
                </c:val>
                <c:smooth val="0"/>
                <c:extLst xmlns:c15="http://schemas.microsoft.com/office/drawing/2012/chart">
                  <c:ext xmlns:c16="http://schemas.microsoft.com/office/drawing/2014/chart" uri="{C3380CC4-5D6E-409C-BE32-E72D297353CC}">
                    <c16:uniqueId val="{00000011-FA17-416C-95E6-6CB7CD5D511E}"/>
                  </c:ext>
                </c:extLst>
              </c15:ser>
            </c15:filteredLineSeries>
            <c15:filteredLineSeries>
              <c15:ser>
                <c:idx val="11"/>
                <c:order val="11"/>
                <c:tx>
                  <c:strRef>
                    <c:extLst xmlns:c15="http://schemas.microsoft.com/office/drawing/2012/chart">
                      <c:ext xmlns:c15="http://schemas.microsoft.com/office/drawing/2012/chart" uri="{02D57815-91ED-43cb-92C2-25804820EDAC}">
                        <c15:formulaRef>
                          <c15:sqref>'Smoothed Data'!$M$2</c15:sqref>
                        </c15:formulaRef>
                      </c:ext>
                    </c:extLst>
                    <c:strCache>
                      <c:ptCount val="1"/>
                      <c:pt idx="0">
                        <c:v>UGF Revenue Less POMV Centered Smoothed</c:v>
                      </c:pt>
                    </c:strCache>
                  </c:strRef>
                </c:tx>
                <c:spPr>
                  <a:ln w="28575" cap="rnd">
                    <a:solidFill>
                      <a:schemeClr val="accent6">
                        <a:lumMod val="60000"/>
                      </a:schemeClr>
                    </a:solidFill>
                    <a:round/>
                  </a:ln>
                  <a:effectLst/>
                </c:spPr>
                <c:marker>
                  <c:symbol val="none"/>
                </c:marker>
                <c:cat>
                  <c:strRef>
                    <c:extLst xmlns:c15="http://schemas.microsoft.com/office/drawing/2012/chart">
                      <c:ext xmlns:c15="http://schemas.microsoft.com/office/drawing/2012/chart" uri="{02D57815-91ED-43cb-92C2-25804820EDAC}">
                        <c15:formulaRef>
                          <c15:sqref>'Smoothed Data'!$A$3:$A$67</c15:sqref>
                        </c15:formulaRef>
                      </c:ext>
                    </c:extLst>
                    <c:strCache>
                      <c:ptCount val="65"/>
                      <c:pt idx="0">
                        <c:v>FY1959</c:v>
                      </c:pt>
                      <c:pt idx="1">
                        <c:v>FY1960</c:v>
                      </c:pt>
                      <c:pt idx="2">
                        <c:v>FY1961</c:v>
                      </c:pt>
                      <c:pt idx="3">
                        <c:v>FY1962</c:v>
                      </c:pt>
                      <c:pt idx="4">
                        <c:v>FY1963</c:v>
                      </c:pt>
                      <c:pt idx="5">
                        <c:v>FY1964</c:v>
                      </c:pt>
                      <c:pt idx="6">
                        <c:v>FY1965</c:v>
                      </c:pt>
                      <c:pt idx="7">
                        <c:v>FY1966</c:v>
                      </c:pt>
                      <c:pt idx="8">
                        <c:v>FY1967</c:v>
                      </c:pt>
                      <c:pt idx="9">
                        <c:v>FY1968</c:v>
                      </c:pt>
                      <c:pt idx="10">
                        <c:v>FY1969</c:v>
                      </c:pt>
                      <c:pt idx="11">
                        <c:v>FY1970</c:v>
                      </c:pt>
                      <c:pt idx="12">
                        <c:v>FY1971</c:v>
                      </c:pt>
                      <c:pt idx="13">
                        <c:v>FY1972</c:v>
                      </c:pt>
                      <c:pt idx="14">
                        <c:v>FY1973</c:v>
                      </c:pt>
                      <c:pt idx="15">
                        <c:v>FY1974</c:v>
                      </c:pt>
                      <c:pt idx="16">
                        <c:v>FY1975</c:v>
                      </c:pt>
                      <c:pt idx="17">
                        <c:v>FY1976</c:v>
                      </c:pt>
                      <c:pt idx="18">
                        <c:v>FY1977</c:v>
                      </c:pt>
                      <c:pt idx="19">
                        <c:v>FY1978</c:v>
                      </c:pt>
                      <c:pt idx="20">
                        <c:v>FY1979</c:v>
                      </c:pt>
                      <c:pt idx="21">
                        <c:v>FY1980</c:v>
                      </c:pt>
                      <c:pt idx="22">
                        <c:v>FY1981</c:v>
                      </c:pt>
                      <c:pt idx="23">
                        <c:v>FY1982</c:v>
                      </c:pt>
                      <c:pt idx="24">
                        <c:v>FY1983</c:v>
                      </c:pt>
                      <c:pt idx="25">
                        <c:v>FY1984</c:v>
                      </c:pt>
                      <c:pt idx="26">
                        <c:v>FY1985</c:v>
                      </c:pt>
                      <c:pt idx="27">
                        <c:v>FY1986</c:v>
                      </c:pt>
                      <c:pt idx="28">
                        <c:v>FY1987</c:v>
                      </c:pt>
                      <c:pt idx="29">
                        <c:v>FY1988</c:v>
                      </c:pt>
                      <c:pt idx="30">
                        <c:v>FY1989</c:v>
                      </c:pt>
                      <c:pt idx="31">
                        <c:v>FY1990</c:v>
                      </c:pt>
                      <c:pt idx="32">
                        <c:v>FY1991</c:v>
                      </c:pt>
                      <c:pt idx="33">
                        <c:v>FY1992</c:v>
                      </c:pt>
                      <c:pt idx="34">
                        <c:v>FY1993</c:v>
                      </c:pt>
                      <c:pt idx="35">
                        <c:v>FY1994</c:v>
                      </c:pt>
                      <c:pt idx="36">
                        <c:v>FY1995</c:v>
                      </c:pt>
                      <c:pt idx="37">
                        <c:v>FY1996</c:v>
                      </c:pt>
                      <c:pt idx="38">
                        <c:v>FY1997</c:v>
                      </c:pt>
                      <c:pt idx="39">
                        <c:v>FY1998</c:v>
                      </c:pt>
                      <c:pt idx="40">
                        <c:v>FY1999</c:v>
                      </c:pt>
                      <c:pt idx="41">
                        <c:v>FY2000</c:v>
                      </c:pt>
                      <c:pt idx="42">
                        <c:v>FY2001</c:v>
                      </c:pt>
                      <c:pt idx="43">
                        <c:v>FY2002</c:v>
                      </c:pt>
                      <c:pt idx="44">
                        <c:v>FY2003</c:v>
                      </c:pt>
                      <c:pt idx="45">
                        <c:v>FY2004</c:v>
                      </c:pt>
                      <c:pt idx="46">
                        <c:v>FY2005</c:v>
                      </c:pt>
                      <c:pt idx="47">
                        <c:v>FY2006</c:v>
                      </c:pt>
                      <c:pt idx="48">
                        <c:v>FY2007</c:v>
                      </c:pt>
                      <c:pt idx="49">
                        <c:v>FY2008</c:v>
                      </c:pt>
                      <c:pt idx="50">
                        <c:v>FY2009</c:v>
                      </c:pt>
                      <c:pt idx="51">
                        <c:v>FY2010</c:v>
                      </c:pt>
                      <c:pt idx="52">
                        <c:v>FY2011</c:v>
                      </c:pt>
                      <c:pt idx="53">
                        <c:v>FY2012</c:v>
                      </c:pt>
                      <c:pt idx="54">
                        <c:v>FY2013</c:v>
                      </c:pt>
                      <c:pt idx="55">
                        <c:v>FY2014</c:v>
                      </c:pt>
                      <c:pt idx="56">
                        <c:v>FY2015</c:v>
                      </c:pt>
                      <c:pt idx="57">
                        <c:v>FY2016</c:v>
                      </c:pt>
                      <c:pt idx="58">
                        <c:v>FY2017</c:v>
                      </c:pt>
                      <c:pt idx="59">
                        <c:v>FY2018</c:v>
                      </c:pt>
                      <c:pt idx="60">
                        <c:v>FY2019</c:v>
                      </c:pt>
                      <c:pt idx="61">
                        <c:v>FY2020</c:v>
                      </c:pt>
                      <c:pt idx="62">
                        <c:v>FY2021</c:v>
                      </c:pt>
                      <c:pt idx="63">
                        <c:v>FY2022</c:v>
                      </c:pt>
                      <c:pt idx="64">
                        <c:v>FY2023</c:v>
                      </c:pt>
                    </c:strCache>
                  </c:strRef>
                </c:cat>
                <c:val>
                  <c:numRef>
                    <c:extLst xmlns:c15="http://schemas.microsoft.com/office/drawing/2012/chart">
                      <c:ext xmlns:c15="http://schemas.microsoft.com/office/drawing/2012/chart" uri="{02D57815-91ED-43cb-92C2-25804820EDAC}">
                        <c15:formulaRef>
                          <c15:sqref>'Smoothed Data'!$M$3:$M$67</c15:sqref>
                        </c15:formulaRef>
                      </c:ext>
                    </c:extLst>
                    <c:numCache>
                      <c:formatCode>General</c:formatCode>
                      <c:ptCount val="65"/>
                      <c:pt idx="2" formatCode="0.00">
                        <c:v>51.475000000000001</c:v>
                      </c:pt>
                      <c:pt idx="3" formatCode="0.00">
                        <c:v>59.625</c:v>
                      </c:pt>
                      <c:pt idx="4" formatCode="0.00">
                        <c:v>67.3125</c:v>
                      </c:pt>
                      <c:pt idx="5" formatCode="0.00">
                        <c:v>74.825000000000003</c:v>
                      </c:pt>
                      <c:pt idx="6" formatCode="0.00">
                        <c:v>78.900000000000006</c:v>
                      </c:pt>
                      <c:pt idx="7" formatCode="0.00">
                        <c:v>86.487500000000011</c:v>
                      </c:pt>
                      <c:pt idx="8" formatCode="0.00">
                        <c:v>95.875</c:v>
                      </c:pt>
                      <c:pt idx="9" formatCode="0.00">
                        <c:v>222.15</c:v>
                      </c:pt>
                      <c:pt idx="10" formatCode="0.00">
                        <c:v>361.47500000000002</c:v>
                      </c:pt>
                      <c:pt idx="11" formatCode="0.00">
                        <c:v>391.51250000000005</c:v>
                      </c:pt>
                      <c:pt idx="12" formatCode="0.00">
                        <c:v>416.80000000000007</c:v>
                      </c:pt>
                      <c:pt idx="13" formatCode="0.00">
                        <c:v>327.22500000000002</c:v>
                      </c:pt>
                      <c:pt idx="14" formatCode="0.00">
                        <c:v>239.8</c:v>
                      </c:pt>
                      <c:pt idx="15" formatCode="0.00">
                        <c:v>315.25</c:v>
                      </c:pt>
                      <c:pt idx="16" formatCode="0.00">
                        <c:v>459.83749999999998</c:v>
                      </c:pt>
                      <c:pt idx="17" formatCode="0.00">
                        <c:v>606.84999999999991</c:v>
                      </c:pt>
                      <c:pt idx="18" formatCode="0.00">
                        <c:v>770.55</c:v>
                      </c:pt>
                      <c:pt idx="19" formatCode="0.00">
                        <c:v>1094.425</c:v>
                      </c:pt>
                      <c:pt idx="20" formatCode="0.00">
                        <c:v>1673.8125</c:v>
                      </c:pt>
                      <c:pt idx="21" formatCode="0.00">
                        <c:v>2447.2125000000001</c:v>
                      </c:pt>
                      <c:pt idx="22" formatCode="0.00">
                        <c:v>3177.4</c:v>
                      </c:pt>
                      <c:pt idx="23" formatCode="0.00">
                        <c:v>3600.7625000000003</c:v>
                      </c:pt>
                      <c:pt idx="24" formatCode="0.00">
                        <c:v>3693.9620875000005</c:v>
                      </c:pt>
                      <c:pt idx="25" formatCode="0.00">
                        <c:v>3574.0959250000005</c:v>
                      </c:pt>
                      <c:pt idx="26" formatCode="0.00">
                        <c:v>3281.1208000000001</c:v>
                      </c:pt>
                      <c:pt idx="27" formatCode="0.00">
                        <c:v>3003.4343000000003</c:v>
                      </c:pt>
                      <c:pt idx="28" formatCode="0.00">
                        <c:v>2796.2545875000005</c:v>
                      </c:pt>
                      <c:pt idx="29" formatCode="0.00">
                        <c:v>2635.0396250000003</c:v>
                      </c:pt>
                      <c:pt idx="30" formatCode="0.00">
                        <c:v>2765.7471249999999</c:v>
                      </c:pt>
                      <c:pt idx="31" formatCode="0.00">
                        <c:v>2969.0678750000002</c:v>
                      </c:pt>
                      <c:pt idx="32" formatCode="0.00">
                        <c:v>3029.6893749999999</c:v>
                      </c:pt>
                      <c:pt idx="33" formatCode="0.00">
                        <c:v>2960.5493750000001</c:v>
                      </c:pt>
                      <c:pt idx="34" formatCode="0.00">
                        <c:v>2758.2526250000001</c:v>
                      </c:pt>
                      <c:pt idx="35" formatCode="0.00">
                        <c:v>2684.3604999999998</c:v>
                      </c:pt>
                      <c:pt idx="36" formatCode="0.00">
                        <c:v>2738.7712750000001</c:v>
                      </c:pt>
                      <c:pt idx="37" formatCode="0.00">
                        <c:v>2811.1119250000002</c:v>
                      </c:pt>
                      <c:pt idx="38" formatCode="0.00">
                        <c:v>2810.3877999999995</c:v>
                      </c:pt>
                      <c:pt idx="39" formatCode="0.00">
                        <c:v>2760.6696750000001</c:v>
                      </c:pt>
                      <c:pt idx="40" formatCode="0.00">
                        <c:v>2813.0840250000001</c:v>
                      </c:pt>
                      <c:pt idx="41" formatCode="0.00">
                        <c:v>2892.0460000000003</c:v>
                      </c:pt>
                      <c:pt idx="42" formatCode="0.00">
                        <c:v>2996.5728750000003</c:v>
                      </c:pt>
                      <c:pt idx="43" formatCode="0.00">
                        <c:v>3055.5318750000001</c:v>
                      </c:pt>
                      <c:pt idx="44" formatCode="0.00">
                        <c:v>3075.4158750000001</c:v>
                      </c:pt>
                      <c:pt idx="45" formatCode="0.00">
                        <c:v>3358.8026250000003</c:v>
                      </c:pt>
                      <c:pt idx="46" formatCode="0.00">
                        <c:v>3969.8767499999994</c:v>
                      </c:pt>
                      <c:pt idx="47" formatCode="0.00">
                        <c:v>5424.7623750000002</c:v>
                      </c:pt>
                      <c:pt idx="48" formatCode="0.00">
                        <c:v>6931.8554999999997</c:v>
                      </c:pt>
                      <c:pt idx="49" formatCode="0.00">
                        <c:v>7560.3747500000009</c:v>
                      </c:pt>
                      <c:pt idx="50" formatCode="0.00">
                        <c:v>8112.4372500000009</c:v>
                      </c:pt>
                      <c:pt idx="51" formatCode="0.00">
                        <c:v>7940.1186250000001</c:v>
                      </c:pt>
                      <c:pt idx="52" formatCode="0.00">
                        <c:v>7116.4</c:v>
                      </c:pt>
                      <c:pt idx="53" formatCode="0.00">
                        <c:v>6374.2749999999996</c:v>
                      </c:pt>
                      <c:pt idx="54" formatCode="0.00">
                        <c:v>4933.2999999999993</c:v>
                      </c:pt>
                      <c:pt idx="55" formatCode="0.00">
                        <c:v>2918.95</c:v>
                      </c:pt>
                      <c:pt idx="56" formatCode="0.00">
                        <c:v>1140.79375</c:v>
                      </c:pt>
                      <c:pt idx="57" formatCode="0.00">
                        <c:v>-78.637500000000045</c:v>
                      </c:pt>
                      <c:pt idx="58" formatCode="0.00">
                        <c:v>-421.36250000000001</c:v>
                      </c:pt>
                      <c:pt idx="59" formatCode="0.00">
                        <c:v>-224.14999999999992</c:v>
                      </c:pt>
                      <c:pt idx="60" formatCode="0.00">
                        <c:v>105.09375000000006</c:v>
                      </c:pt>
                      <c:pt idx="61" formatCode="0.00">
                        <c:v>736.1</c:v>
                      </c:pt>
                      <c:pt idx="62" formatCode="0.00">
                        <c:v>1433.9375</c:v>
                      </c:pt>
                    </c:numCache>
                  </c:numRef>
                </c:val>
                <c:smooth val="0"/>
                <c:extLst xmlns:c15="http://schemas.microsoft.com/office/drawing/2012/chart">
                  <c:ext xmlns:c16="http://schemas.microsoft.com/office/drawing/2014/chart" uri="{C3380CC4-5D6E-409C-BE32-E72D297353CC}">
                    <c16:uniqueId val="{00000012-FA17-416C-95E6-6CB7CD5D511E}"/>
                  </c:ext>
                </c:extLst>
              </c15:ser>
            </c15:filteredLineSeries>
            <c15:filteredLineSeries>
              <c15:ser>
                <c:idx val="12"/>
                <c:order val="12"/>
                <c:tx>
                  <c:strRef>
                    <c:extLst xmlns:c15="http://schemas.microsoft.com/office/drawing/2012/chart">
                      <c:ext xmlns:c15="http://schemas.microsoft.com/office/drawing/2012/chart" uri="{02D57815-91ED-43cb-92C2-25804820EDAC}">
                        <c15:formulaRef>
                          <c15:sqref>'Smoothed Data'!$N$2</c15:sqref>
                        </c15:formulaRef>
                      </c:ext>
                    </c:extLst>
                    <c:strCache>
                      <c:ptCount val="1"/>
                      <c:pt idx="0">
                        <c:v>Real Total UGF Revenue Raw Data</c:v>
                      </c:pt>
                    </c:strCache>
                  </c:strRef>
                </c:tx>
                <c:spPr>
                  <a:ln w="28575" cap="rnd">
                    <a:solidFill>
                      <a:schemeClr val="accent1">
                        <a:lumMod val="80000"/>
                        <a:lumOff val="20000"/>
                      </a:schemeClr>
                    </a:solidFill>
                    <a:round/>
                  </a:ln>
                  <a:effectLst/>
                </c:spPr>
                <c:marker>
                  <c:symbol val="none"/>
                </c:marker>
                <c:cat>
                  <c:strRef>
                    <c:extLst xmlns:c15="http://schemas.microsoft.com/office/drawing/2012/chart">
                      <c:ext xmlns:c15="http://schemas.microsoft.com/office/drawing/2012/chart" uri="{02D57815-91ED-43cb-92C2-25804820EDAC}">
                        <c15:formulaRef>
                          <c15:sqref>'Smoothed Data'!$A$3:$A$67</c15:sqref>
                        </c15:formulaRef>
                      </c:ext>
                    </c:extLst>
                    <c:strCache>
                      <c:ptCount val="65"/>
                      <c:pt idx="0">
                        <c:v>FY1959</c:v>
                      </c:pt>
                      <c:pt idx="1">
                        <c:v>FY1960</c:v>
                      </c:pt>
                      <c:pt idx="2">
                        <c:v>FY1961</c:v>
                      </c:pt>
                      <c:pt idx="3">
                        <c:v>FY1962</c:v>
                      </c:pt>
                      <c:pt idx="4">
                        <c:v>FY1963</c:v>
                      </c:pt>
                      <c:pt idx="5">
                        <c:v>FY1964</c:v>
                      </c:pt>
                      <c:pt idx="6">
                        <c:v>FY1965</c:v>
                      </c:pt>
                      <c:pt idx="7">
                        <c:v>FY1966</c:v>
                      </c:pt>
                      <c:pt idx="8">
                        <c:v>FY1967</c:v>
                      </c:pt>
                      <c:pt idx="9">
                        <c:v>FY1968</c:v>
                      </c:pt>
                      <c:pt idx="10">
                        <c:v>FY1969</c:v>
                      </c:pt>
                      <c:pt idx="11">
                        <c:v>FY1970</c:v>
                      </c:pt>
                      <c:pt idx="12">
                        <c:v>FY1971</c:v>
                      </c:pt>
                      <c:pt idx="13">
                        <c:v>FY1972</c:v>
                      </c:pt>
                      <c:pt idx="14">
                        <c:v>FY1973</c:v>
                      </c:pt>
                      <c:pt idx="15">
                        <c:v>FY1974</c:v>
                      </c:pt>
                      <c:pt idx="16">
                        <c:v>FY1975</c:v>
                      </c:pt>
                      <c:pt idx="17">
                        <c:v>FY1976</c:v>
                      </c:pt>
                      <c:pt idx="18">
                        <c:v>FY1977</c:v>
                      </c:pt>
                      <c:pt idx="19">
                        <c:v>FY1978</c:v>
                      </c:pt>
                      <c:pt idx="20">
                        <c:v>FY1979</c:v>
                      </c:pt>
                      <c:pt idx="21">
                        <c:v>FY1980</c:v>
                      </c:pt>
                      <c:pt idx="22">
                        <c:v>FY1981</c:v>
                      </c:pt>
                      <c:pt idx="23">
                        <c:v>FY1982</c:v>
                      </c:pt>
                      <c:pt idx="24">
                        <c:v>FY1983</c:v>
                      </c:pt>
                      <c:pt idx="25">
                        <c:v>FY1984</c:v>
                      </c:pt>
                      <c:pt idx="26">
                        <c:v>FY1985</c:v>
                      </c:pt>
                      <c:pt idx="27">
                        <c:v>FY1986</c:v>
                      </c:pt>
                      <c:pt idx="28">
                        <c:v>FY1987</c:v>
                      </c:pt>
                      <c:pt idx="29">
                        <c:v>FY1988</c:v>
                      </c:pt>
                      <c:pt idx="30">
                        <c:v>FY1989</c:v>
                      </c:pt>
                      <c:pt idx="31">
                        <c:v>FY1990</c:v>
                      </c:pt>
                      <c:pt idx="32">
                        <c:v>FY1991</c:v>
                      </c:pt>
                      <c:pt idx="33">
                        <c:v>FY1992</c:v>
                      </c:pt>
                      <c:pt idx="34">
                        <c:v>FY1993</c:v>
                      </c:pt>
                      <c:pt idx="35">
                        <c:v>FY1994</c:v>
                      </c:pt>
                      <c:pt idx="36">
                        <c:v>FY1995</c:v>
                      </c:pt>
                      <c:pt idx="37">
                        <c:v>FY1996</c:v>
                      </c:pt>
                      <c:pt idx="38">
                        <c:v>FY1997</c:v>
                      </c:pt>
                      <c:pt idx="39">
                        <c:v>FY1998</c:v>
                      </c:pt>
                      <c:pt idx="40">
                        <c:v>FY1999</c:v>
                      </c:pt>
                      <c:pt idx="41">
                        <c:v>FY2000</c:v>
                      </c:pt>
                      <c:pt idx="42">
                        <c:v>FY2001</c:v>
                      </c:pt>
                      <c:pt idx="43">
                        <c:v>FY2002</c:v>
                      </c:pt>
                      <c:pt idx="44">
                        <c:v>FY2003</c:v>
                      </c:pt>
                      <c:pt idx="45">
                        <c:v>FY2004</c:v>
                      </c:pt>
                      <c:pt idx="46">
                        <c:v>FY2005</c:v>
                      </c:pt>
                      <c:pt idx="47">
                        <c:v>FY2006</c:v>
                      </c:pt>
                      <c:pt idx="48">
                        <c:v>FY2007</c:v>
                      </c:pt>
                      <c:pt idx="49">
                        <c:v>FY2008</c:v>
                      </c:pt>
                      <c:pt idx="50">
                        <c:v>FY2009</c:v>
                      </c:pt>
                      <c:pt idx="51">
                        <c:v>FY2010</c:v>
                      </c:pt>
                      <c:pt idx="52">
                        <c:v>FY2011</c:v>
                      </c:pt>
                      <c:pt idx="53">
                        <c:v>FY2012</c:v>
                      </c:pt>
                      <c:pt idx="54">
                        <c:v>FY2013</c:v>
                      </c:pt>
                      <c:pt idx="55">
                        <c:v>FY2014</c:v>
                      </c:pt>
                      <c:pt idx="56">
                        <c:v>FY2015</c:v>
                      </c:pt>
                      <c:pt idx="57">
                        <c:v>FY2016</c:v>
                      </c:pt>
                      <c:pt idx="58">
                        <c:v>FY2017</c:v>
                      </c:pt>
                      <c:pt idx="59">
                        <c:v>FY2018</c:v>
                      </c:pt>
                      <c:pt idx="60">
                        <c:v>FY2019</c:v>
                      </c:pt>
                      <c:pt idx="61">
                        <c:v>FY2020</c:v>
                      </c:pt>
                      <c:pt idx="62">
                        <c:v>FY2021</c:v>
                      </c:pt>
                      <c:pt idx="63">
                        <c:v>FY2022</c:v>
                      </c:pt>
                      <c:pt idx="64">
                        <c:v>FY2023</c:v>
                      </c:pt>
                    </c:strCache>
                  </c:strRef>
                </c:cat>
                <c:val>
                  <c:numRef>
                    <c:extLst xmlns:c15="http://schemas.microsoft.com/office/drawing/2012/chart">
                      <c:ext xmlns:c15="http://schemas.microsoft.com/office/drawing/2012/chart" uri="{02D57815-91ED-43cb-92C2-25804820EDAC}">
                        <c15:formulaRef>
                          <c15:sqref>'Smoothed Data'!$N$3:$N$67</c15:sqref>
                        </c15:formulaRef>
                      </c:ext>
                    </c:extLst>
                    <c:numCache>
                      <c:formatCode>General</c:formatCode>
                      <c:ptCount val="65"/>
                      <c:pt idx="2" formatCode="0.00">
                        <c:v>278.43808695652172</c:v>
                      </c:pt>
                      <c:pt idx="3" formatCode="0.00">
                        <c:v>470.95830547550418</c:v>
                      </c:pt>
                      <c:pt idx="4" formatCode="0.00">
                        <c:v>488.00749425287358</c:v>
                      </c:pt>
                      <c:pt idx="5" formatCode="0.00">
                        <c:v>454.04559999999998</c:v>
                      </c:pt>
                      <c:pt idx="6" formatCode="0.00">
                        <c:v>557.69416430594902</c:v>
                      </c:pt>
                      <c:pt idx="7" formatCode="0.00">
                        <c:v>565.20005509641885</c:v>
                      </c:pt>
                      <c:pt idx="8" formatCode="0.00">
                        <c:v>552.16346236559127</c:v>
                      </c:pt>
                      <c:pt idx="9" formatCode="0.00">
                        <c:v>701.60334908136474</c:v>
                      </c:pt>
                      <c:pt idx="10" formatCode="0.00">
                        <c:v>673.23058585858575</c:v>
                      </c:pt>
                      <c:pt idx="11" formatCode="0.00">
                        <c:v>6159.3857031630168</c:v>
                      </c:pt>
                      <c:pt idx="12" formatCode="0.00">
                        <c:v>1235.844803782506</c:v>
                      </c:pt>
                      <c:pt idx="13" formatCode="0.00">
                        <c:v>1197.9633548387096</c:v>
                      </c:pt>
                      <c:pt idx="14" formatCode="0.00">
                        <c:v>1090.1223311258277</c:v>
                      </c:pt>
                      <c:pt idx="15" formatCode="0.00">
                        <c:v>1204.3669561752986</c:v>
                      </c:pt>
                      <c:pt idx="16" formatCode="0.00">
                        <c:v>1384.9120700525395</c:v>
                      </c:pt>
                      <c:pt idx="17" formatCode="0.00">
                        <c:v>2737.4966243902436</c:v>
                      </c:pt>
                      <c:pt idx="18" formatCode="0.00">
                        <c:v>3161.1809207317074</c:v>
                      </c:pt>
                      <c:pt idx="19" formatCode="0.00">
                        <c:v>2584.403150997151</c:v>
                      </c:pt>
                      <c:pt idx="20" formatCode="0.00">
                        <c:v>3463.0670618556705</c:v>
                      </c:pt>
                      <c:pt idx="21" formatCode="0.00">
                        <c:v>6938.6505918128651</c:v>
                      </c:pt>
                      <c:pt idx="22" formatCode="0.00">
                        <c:v>9543.9933333333338</c:v>
                      </c:pt>
                      <c:pt idx="23" formatCode="0.00">
                        <c:v>10004.755433264887</c:v>
                      </c:pt>
                      <c:pt idx="24" formatCode="0.00">
                        <c:v>8681.7502822580645</c:v>
                      </c:pt>
                      <c:pt idx="25" formatCode="0.00">
                        <c:v>7784.0371616650536</c:v>
                      </c:pt>
                      <c:pt idx="26" formatCode="0.00">
                        <c:v>8013.9429194669192</c:v>
                      </c:pt>
                      <c:pt idx="27" formatCode="0.00">
                        <c:v>7244.9580659740259</c:v>
                      </c:pt>
                      <c:pt idx="28" formatCode="0.00">
                        <c:v>4609.6567107208866</c:v>
                      </c:pt>
                      <c:pt idx="29" formatCode="0.00">
                        <c:v>5889.9131326335173</c:v>
                      </c:pt>
                      <c:pt idx="30" formatCode="0.00">
                        <c:v>5543.3957053536251</c:v>
                      </c:pt>
                      <c:pt idx="31" formatCode="0.00">
                        <c:v>5934.0497799325467</c:v>
                      </c:pt>
                      <c:pt idx="32" formatCode="0.00">
                        <c:v>6645.2502886451603</c:v>
                      </c:pt>
                      <c:pt idx="33" formatCode="0.00">
                        <c:v>5461.7809900156008</c:v>
                      </c:pt>
                      <c:pt idx="34" formatCode="0.00">
                        <c:v>5095.8478238124053</c:v>
                      </c:pt>
                      <c:pt idx="35" formatCode="0.00">
                        <c:v>3837.8599653333331</c:v>
                      </c:pt>
                      <c:pt idx="36" formatCode="0.00">
                        <c:v>4505.5388917206619</c:v>
                      </c:pt>
                      <c:pt idx="37" formatCode="0.00">
                        <c:v>5313.1142529502458</c:v>
                      </c:pt>
                      <c:pt idx="38" formatCode="0.00">
                        <c:v>4965.0184015027617</c:v>
                      </c:pt>
                      <c:pt idx="39" formatCode="0.00">
                        <c:v>4153.2619865759007</c:v>
                      </c:pt>
                      <c:pt idx="40" formatCode="0.00">
                        <c:v>3587.8856567924527</c:v>
                      </c:pt>
                      <c:pt idx="41" formatCode="0.00">
                        <c:v>5018.0131439893967</c:v>
                      </c:pt>
                      <c:pt idx="42" formatCode="0.00">
                        <c:v>5279.3448697680415</c:v>
                      </c:pt>
                      <c:pt idx="43" formatCode="0.00">
                        <c:v>4168.9329329203547</c:v>
                      </c:pt>
                      <c:pt idx="44" formatCode="0.00">
                        <c:v>4193.0547121723084</c:v>
                      </c:pt>
                      <c:pt idx="45" formatCode="0.00">
                        <c:v>4320.1197510737848</c:v>
                      </c:pt>
                      <c:pt idx="46" formatCode="0.00">
                        <c:v>5204.5315148311984</c:v>
                      </c:pt>
                      <c:pt idx="47" formatCode="0.00">
                        <c:v>6330.8995555555548</c:v>
                      </c:pt>
                      <c:pt idx="48" formatCode="0.00">
                        <c:v>7602.9932408945197</c:v>
                      </c:pt>
                      <c:pt idx="49" formatCode="0.00">
                        <c:v>14692.807591740238</c:v>
                      </c:pt>
                      <c:pt idx="50" formatCode="0.00">
                        <c:v>8812.660367990653</c:v>
                      </c:pt>
                      <c:pt idx="51" formatCode="0.00">
                        <c:v>7786.301637764931</c:v>
                      </c:pt>
                      <c:pt idx="52" formatCode="0.00">
                        <c:v>10070.660499337229</c:v>
                      </c:pt>
                      <c:pt idx="53" formatCode="0.00">
                        <c:v>11910.082181083546</c:v>
                      </c:pt>
                      <c:pt idx="54" formatCode="0.00">
                        <c:v>8475.3156506467149</c:v>
                      </c:pt>
                      <c:pt idx="55" formatCode="0.00">
                        <c:v>6626.3823915108533</c:v>
                      </c:pt>
                      <c:pt idx="56" formatCode="0.00">
                        <c:v>3895.4516926453025</c:v>
                      </c:pt>
                      <c:pt idx="57" formatCode="0.00">
                        <c:v>3181.8885075517605</c:v>
                      </c:pt>
                      <c:pt idx="58" formatCode="0.00">
                        <c:v>2261.7999214156152</c:v>
                      </c:pt>
                      <c:pt idx="59" formatCode="0.00">
                        <c:v>3327.0153432796114</c:v>
                      </c:pt>
                      <c:pt idx="60" formatCode="0.00">
                        <c:v>5564.8049589812663</c:v>
                      </c:pt>
                      <c:pt idx="61" formatCode="0.00">
                        <c:v>4790.1586642671118</c:v>
                      </c:pt>
                      <c:pt idx="62" formatCode="0.00">
                        <c:v>4753.3999999999996</c:v>
                      </c:pt>
                      <c:pt idx="63" formatCode="0.00">
                        <c:v>6787.8048780487816</c:v>
                      </c:pt>
                      <c:pt idx="64" formatCode="0.00">
                        <c:v>7914.336704342656</c:v>
                      </c:pt>
                    </c:numCache>
                  </c:numRef>
                </c:val>
                <c:smooth val="0"/>
                <c:extLst xmlns:c15="http://schemas.microsoft.com/office/drawing/2012/chart">
                  <c:ext xmlns:c16="http://schemas.microsoft.com/office/drawing/2014/chart" uri="{C3380CC4-5D6E-409C-BE32-E72D297353CC}">
                    <c16:uniqueId val="{00000013-FA17-416C-95E6-6CB7CD5D511E}"/>
                  </c:ext>
                </c:extLst>
              </c15:ser>
            </c15:filteredLineSeries>
            <c15:filteredLineSeries>
              <c15:ser>
                <c:idx val="13"/>
                <c:order val="13"/>
                <c:tx>
                  <c:v>Inflation Adjusted Revenue</c:v>
                </c:tx>
                <c:spPr>
                  <a:ln w="28575" cap="rnd">
                    <a:solidFill>
                      <a:srgbClr val="E24242"/>
                    </a:solidFill>
                    <a:round/>
                  </a:ln>
                  <a:effectLst/>
                </c:spPr>
                <c:marker>
                  <c:symbol val="none"/>
                </c:marker>
                <c:trendline>
                  <c:spPr>
                    <a:ln w="19050" cap="rnd">
                      <a:solidFill>
                        <a:srgbClr val="E24242"/>
                      </a:solidFill>
                      <a:prstDash val="sysDot"/>
                    </a:ln>
                    <a:effectLst/>
                  </c:spPr>
                  <c:trendlineType val="linear"/>
                  <c:dispRSqr val="0"/>
                  <c:dispEq val="1"/>
                  <c:trendlineLbl>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trendlineLbl>
                </c:trendline>
                <c:cat>
                  <c:strRef>
                    <c:extLst xmlns:c15="http://schemas.microsoft.com/office/drawing/2012/chart">
                      <c:ext xmlns:c15="http://schemas.microsoft.com/office/drawing/2012/chart" uri="{02D57815-91ED-43cb-92C2-25804820EDAC}">
                        <c15:formulaRef>
                          <c15:sqref>'Smoothed Data'!$A$3:$A$67</c15:sqref>
                        </c15:formulaRef>
                      </c:ext>
                    </c:extLst>
                    <c:strCache>
                      <c:ptCount val="65"/>
                      <c:pt idx="0">
                        <c:v>FY1959</c:v>
                      </c:pt>
                      <c:pt idx="1">
                        <c:v>FY1960</c:v>
                      </c:pt>
                      <c:pt idx="2">
                        <c:v>FY1961</c:v>
                      </c:pt>
                      <c:pt idx="3">
                        <c:v>FY1962</c:v>
                      </c:pt>
                      <c:pt idx="4">
                        <c:v>FY1963</c:v>
                      </c:pt>
                      <c:pt idx="5">
                        <c:v>FY1964</c:v>
                      </c:pt>
                      <c:pt idx="6">
                        <c:v>FY1965</c:v>
                      </c:pt>
                      <c:pt idx="7">
                        <c:v>FY1966</c:v>
                      </c:pt>
                      <c:pt idx="8">
                        <c:v>FY1967</c:v>
                      </c:pt>
                      <c:pt idx="9">
                        <c:v>FY1968</c:v>
                      </c:pt>
                      <c:pt idx="10">
                        <c:v>FY1969</c:v>
                      </c:pt>
                      <c:pt idx="11">
                        <c:v>FY1970</c:v>
                      </c:pt>
                      <c:pt idx="12">
                        <c:v>FY1971</c:v>
                      </c:pt>
                      <c:pt idx="13">
                        <c:v>FY1972</c:v>
                      </c:pt>
                      <c:pt idx="14">
                        <c:v>FY1973</c:v>
                      </c:pt>
                      <c:pt idx="15">
                        <c:v>FY1974</c:v>
                      </c:pt>
                      <c:pt idx="16">
                        <c:v>FY1975</c:v>
                      </c:pt>
                      <c:pt idx="17">
                        <c:v>FY1976</c:v>
                      </c:pt>
                      <c:pt idx="18">
                        <c:v>FY1977</c:v>
                      </c:pt>
                      <c:pt idx="19">
                        <c:v>FY1978</c:v>
                      </c:pt>
                      <c:pt idx="20">
                        <c:v>FY1979</c:v>
                      </c:pt>
                      <c:pt idx="21">
                        <c:v>FY1980</c:v>
                      </c:pt>
                      <c:pt idx="22">
                        <c:v>FY1981</c:v>
                      </c:pt>
                      <c:pt idx="23">
                        <c:v>FY1982</c:v>
                      </c:pt>
                      <c:pt idx="24">
                        <c:v>FY1983</c:v>
                      </c:pt>
                      <c:pt idx="25">
                        <c:v>FY1984</c:v>
                      </c:pt>
                      <c:pt idx="26">
                        <c:v>FY1985</c:v>
                      </c:pt>
                      <c:pt idx="27">
                        <c:v>FY1986</c:v>
                      </c:pt>
                      <c:pt idx="28">
                        <c:v>FY1987</c:v>
                      </c:pt>
                      <c:pt idx="29">
                        <c:v>FY1988</c:v>
                      </c:pt>
                      <c:pt idx="30">
                        <c:v>FY1989</c:v>
                      </c:pt>
                      <c:pt idx="31">
                        <c:v>FY1990</c:v>
                      </c:pt>
                      <c:pt idx="32">
                        <c:v>FY1991</c:v>
                      </c:pt>
                      <c:pt idx="33">
                        <c:v>FY1992</c:v>
                      </c:pt>
                      <c:pt idx="34">
                        <c:v>FY1993</c:v>
                      </c:pt>
                      <c:pt idx="35">
                        <c:v>FY1994</c:v>
                      </c:pt>
                      <c:pt idx="36">
                        <c:v>FY1995</c:v>
                      </c:pt>
                      <c:pt idx="37">
                        <c:v>FY1996</c:v>
                      </c:pt>
                      <c:pt idx="38">
                        <c:v>FY1997</c:v>
                      </c:pt>
                      <c:pt idx="39">
                        <c:v>FY1998</c:v>
                      </c:pt>
                      <c:pt idx="40">
                        <c:v>FY1999</c:v>
                      </c:pt>
                      <c:pt idx="41">
                        <c:v>FY2000</c:v>
                      </c:pt>
                      <c:pt idx="42">
                        <c:v>FY2001</c:v>
                      </c:pt>
                      <c:pt idx="43">
                        <c:v>FY2002</c:v>
                      </c:pt>
                      <c:pt idx="44">
                        <c:v>FY2003</c:v>
                      </c:pt>
                      <c:pt idx="45">
                        <c:v>FY2004</c:v>
                      </c:pt>
                      <c:pt idx="46">
                        <c:v>FY2005</c:v>
                      </c:pt>
                      <c:pt idx="47">
                        <c:v>FY2006</c:v>
                      </c:pt>
                      <c:pt idx="48">
                        <c:v>FY2007</c:v>
                      </c:pt>
                      <c:pt idx="49">
                        <c:v>FY2008</c:v>
                      </c:pt>
                      <c:pt idx="50">
                        <c:v>FY2009</c:v>
                      </c:pt>
                      <c:pt idx="51">
                        <c:v>FY2010</c:v>
                      </c:pt>
                      <c:pt idx="52">
                        <c:v>FY2011</c:v>
                      </c:pt>
                      <c:pt idx="53">
                        <c:v>FY2012</c:v>
                      </c:pt>
                      <c:pt idx="54">
                        <c:v>FY2013</c:v>
                      </c:pt>
                      <c:pt idx="55">
                        <c:v>FY2014</c:v>
                      </c:pt>
                      <c:pt idx="56">
                        <c:v>FY2015</c:v>
                      </c:pt>
                      <c:pt idx="57">
                        <c:v>FY2016</c:v>
                      </c:pt>
                      <c:pt idx="58">
                        <c:v>FY2017</c:v>
                      </c:pt>
                      <c:pt idx="59">
                        <c:v>FY2018</c:v>
                      </c:pt>
                      <c:pt idx="60">
                        <c:v>FY2019</c:v>
                      </c:pt>
                      <c:pt idx="61">
                        <c:v>FY2020</c:v>
                      </c:pt>
                      <c:pt idx="62">
                        <c:v>FY2021</c:v>
                      </c:pt>
                      <c:pt idx="63">
                        <c:v>FY2022</c:v>
                      </c:pt>
                      <c:pt idx="64">
                        <c:v>FY2023</c:v>
                      </c:pt>
                    </c:strCache>
                  </c:strRef>
                </c:cat>
                <c:val>
                  <c:numRef>
                    <c:extLst xmlns:c15="http://schemas.microsoft.com/office/drawing/2012/chart">
                      <c:ext xmlns:c15="http://schemas.microsoft.com/office/drawing/2012/chart" uri="{02D57815-91ED-43cb-92C2-25804820EDAC}">
                        <c15:formulaRef>
                          <c15:sqref>'Smoothed Data'!$O$3:$O$67</c15:sqref>
                        </c15:formulaRef>
                      </c:ext>
                    </c:extLst>
                    <c:numCache>
                      <c:formatCode>0.00</c:formatCode>
                      <c:ptCount val="65"/>
                      <c:pt idx="1">
                        <c:v>278.43808695652172</c:v>
                      </c:pt>
                      <c:pt idx="2">
                        <c:v>374.69819621601295</c:v>
                      </c:pt>
                      <c:pt idx="3">
                        <c:v>412.46796222829988</c:v>
                      </c:pt>
                      <c:pt idx="4">
                        <c:v>471.00379990945925</c:v>
                      </c:pt>
                      <c:pt idx="5">
                        <c:v>499.91575285294084</c:v>
                      </c:pt>
                      <c:pt idx="6">
                        <c:v>525.64660646745597</c:v>
                      </c:pt>
                      <c:pt idx="7">
                        <c:v>558.35256058931975</c:v>
                      </c:pt>
                      <c:pt idx="8">
                        <c:v>606.32228884779158</c:v>
                      </c:pt>
                      <c:pt idx="9">
                        <c:v>642.332465768514</c:v>
                      </c:pt>
                      <c:pt idx="10">
                        <c:v>2511.4065460343222</c:v>
                      </c:pt>
                      <c:pt idx="11">
                        <c:v>2689.4870309347029</c:v>
                      </c:pt>
                      <c:pt idx="12">
                        <c:v>2864.3979539280776</c:v>
                      </c:pt>
                      <c:pt idx="13">
                        <c:v>1174.6434965823478</c:v>
                      </c:pt>
                      <c:pt idx="14">
                        <c:v>1164.1508807132786</c:v>
                      </c:pt>
                      <c:pt idx="15">
                        <c:v>1226.4671191178886</c:v>
                      </c:pt>
                      <c:pt idx="16">
                        <c:v>1775.5918835393604</c:v>
                      </c:pt>
                      <c:pt idx="17">
                        <c:v>2427.8632050581637</c:v>
                      </c:pt>
                      <c:pt idx="18">
                        <c:v>2827.6935653730338</c:v>
                      </c:pt>
                      <c:pt idx="19">
                        <c:v>3069.5503778615093</c:v>
                      </c:pt>
                      <c:pt idx="20">
                        <c:v>4328.7069348885625</c:v>
                      </c:pt>
                      <c:pt idx="21">
                        <c:v>6648.5703290006231</c:v>
                      </c:pt>
                      <c:pt idx="22">
                        <c:v>8829.1331194703616</c:v>
                      </c:pt>
                      <c:pt idx="23">
                        <c:v>9410.1663496187612</c:v>
                      </c:pt>
                      <c:pt idx="24">
                        <c:v>8823.5142923960011</c:v>
                      </c:pt>
                      <c:pt idx="25">
                        <c:v>8159.9101211300122</c:v>
                      </c:pt>
                      <c:pt idx="26">
                        <c:v>7680.9793823686659</c:v>
                      </c:pt>
                      <c:pt idx="27">
                        <c:v>6622.8525653872775</c:v>
                      </c:pt>
                      <c:pt idx="28">
                        <c:v>5914.8426364428096</c:v>
                      </c:pt>
                      <c:pt idx="29">
                        <c:v>5347.6551829026766</c:v>
                      </c:pt>
                      <c:pt idx="30">
                        <c:v>5789.1195393065636</c:v>
                      </c:pt>
                      <c:pt idx="31">
                        <c:v>6040.8985913104434</c:v>
                      </c:pt>
                      <c:pt idx="32">
                        <c:v>6013.6936861977692</c:v>
                      </c:pt>
                      <c:pt idx="33">
                        <c:v>5734.2930341577221</c:v>
                      </c:pt>
                      <c:pt idx="34">
                        <c:v>4798.4962597204467</c:v>
                      </c:pt>
                      <c:pt idx="35">
                        <c:v>4479.7488936221334</c:v>
                      </c:pt>
                      <c:pt idx="36">
                        <c:v>4552.1710366680809</c:v>
                      </c:pt>
                      <c:pt idx="37">
                        <c:v>4927.8905153912237</c:v>
                      </c:pt>
                      <c:pt idx="38">
                        <c:v>4810.4648803429691</c:v>
                      </c:pt>
                      <c:pt idx="39">
                        <c:v>4235.3886816237055</c:v>
                      </c:pt>
                      <c:pt idx="40">
                        <c:v>4253.0535957859165</c:v>
                      </c:pt>
                      <c:pt idx="41">
                        <c:v>4628.4145568499634</c:v>
                      </c:pt>
                      <c:pt idx="42">
                        <c:v>4822.0969822259312</c:v>
                      </c:pt>
                      <c:pt idx="43">
                        <c:v>4547.1108382869015</c:v>
                      </c:pt>
                      <c:pt idx="44">
                        <c:v>4227.3691320554826</c:v>
                      </c:pt>
                      <c:pt idx="45">
                        <c:v>4572.5686593590972</c:v>
                      </c:pt>
                      <c:pt idx="46">
                        <c:v>5285.1836071535135</c:v>
                      </c:pt>
                      <c:pt idx="47">
                        <c:v>6379.4747704270912</c:v>
                      </c:pt>
                      <c:pt idx="48">
                        <c:v>9542.2334627301043</c:v>
                      </c:pt>
                      <c:pt idx="49">
                        <c:v>10369.487066875137</c:v>
                      </c:pt>
                      <c:pt idx="50">
                        <c:v>10430.589865831942</c:v>
                      </c:pt>
                      <c:pt idx="51">
                        <c:v>8889.8741683642711</c:v>
                      </c:pt>
                      <c:pt idx="52">
                        <c:v>9922.3481060619015</c:v>
                      </c:pt>
                      <c:pt idx="53">
                        <c:v>10152.019443689163</c:v>
                      </c:pt>
                      <c:pt idx="54">
                        <c:v>9003.9267410803714</c:v>
                      </c:pt>
                      <c:pt idx="55">
                        <c:v>6332.3832449342908</c:v>
                      </c:pt>
                      <c:pt idx="56">
                        <c:v>4567.907530569305</c:v>
                      </c:pt>
                      <c:pt idx="57">
                        <c:v>3113.0467072042261</c:v>
                      </c:pt>
                      <c:pt idx="58">
                        <c:v>2923.5679240823288</c:v>
                      </c:pt>
                      <c:pt idx="59">
                        <c:v>3717.8734078921643</c:v>
                      </c:pt>
                      <c:pt idx="60">
                        <c:v>4560.6596555093302</c:v>
                      </c:pt>
                      <c:pt idx="61">
                        <c:v>5036.1212077494592</c:v>
                      </c:pt>
                      <c:pt idx="62">
                        <c:v>5443.7878474386307</c:v>
                      </c:pt>
                      <c:pt idx="63">
                        <c:v>6485.1805274638127</c:v>
                      </c:pt>
                    </c:numCache>
                  </c:numRef>
                </c:val>
                <c:smooth val="0"/>
                <c:extLst xmlns:c15="http://schemas.microsoft.com/office/drawing/2012/chart">
                  <c:ext xmlns:c16="http://schemas.microsoft.com/office/drawing/2014/chart" uri="{C3380CC4-5D6E-409C-BE32-E72D297353CC}">
                    <c16:uniqueId val="{00000015-FA17-416C-95E6-6CB7CD5D511E}"/>
                  </c:ext>
                </c:extLst>
              </c15:ser>
            </c15:filteredLineSeries>
            <c15:filteredLineSeries>
              <c15:ser>
                <c:idx val="15"/>
                <c:order val="15"/>
                <c:tx>
                  <c:strRef>
                    <c:extLst xmlns:c15="http://schemas.microsoft.com/office/drawing/2012/chart">
                      <c:ext xmlns:c15="http://schemas.microsoft.com/office/drawing/2012/chart" uri="{02D57815-91ED-43cb-92C2-25804820EDAC}">
                        <c15:formulaRef>
                          <c15:sqref>'Smoothed Data'!$Q$2</c15:sqref>
                        </c15:formulaRef>
                      </c:ext>
                    </c:extLst>
                    <c:strCache>
                      <c:ptCount val="1"/>
                      <c:pt idx="0">
                        <c:v>Real Total UGF Revenue Centered Smoothed</c:v>
                      </c:pt>
                    </c:strCache>
                  </c:strRef>
                </c:tx>
                <c:spPr>
                  <a:ln w="28575" cap="rnd">
                    <a:solidFill>
                      <a:schemeClr val="accent4">
                        <a:lumMod val="80000"/>
                        <a:lumOff val="20000"/>
                      </a:schemeClr>
                    </a:solidFill>
                    <a:round/>
                  </a:ln>
                  <a:effectLst/>
                </c:spPr>
                <c:marker>
                  <c:symbol val="none"/>
                </c:marker>
                <c:cat>
                  <c:strRef>
                    <c:extLst xmlns:c15="http://schemas.microsoft.com/office/drawing/2012/chart">
                      <c:ext xmlns:c15="http://schemas.microsoft.com/office/drawing/2012/chart" uri="{02D57815-91ED-43cb-92C2-25804820EDAC}">
                        <c15:formulaRef>
                          <c15:sqref>'Smoothed Data'!$A$3:$A$67</c15:sqref>
                        </c15:formulaRef>
                      </c:ext>
                    </c:extLst>
                    <c:strCache>
                      <c:ptCount val="65"/>
                      <c:pt idx="0">
                        <c:v>FY1959</c:v>
                      </c:pt>
                      <c:pt idx="1">
                        <c:v>FY1960</c:v>
                      </c:pt>
                      <c:pt idx="2">
                        <c:v>FY1961</c:v>
                      </c:pt>
                      <c:pt idx="3">
                        <c:v>FY1962</c:v>
                      </c:pt>
                      <c:pt idx="4">
                        <c:v>FY1963</c:v>
                      </c:pt>
                      <c:pt idx="5">
                        <c:v>FY1964</c:v>
                      </c:pt>
                      <c:pt idx="6">
                        <c:v>FY1965</c:v>
                      </c:pt>
                      <c:pt idx="7">
                        <c:v>FY1966</c:v>
                      </c:pt>
                      <c:pt idx="8">
                        <c:v>FY1967</c:v>
                      </c:pt>
                      <c:pt idx="9">
                        <c:v>FY1968</c:v>
                      </c:pt>
                      <c:pt idx="10">
                        <c:v>FY1969</c:v>
                      </c:pt>
                      <c:pt idx="11">
                        <c:v>FY1970</c:v>
                      </c:pt>
                      <c:pt idx="12">
                        <c:v>FY1971</c:v>
                      </c:pt>
                      <c:pt idx="13">
                        <c:v>FY1972</c:v>
                      </c:pt>
                      <c:pt idx="14">
                        <c:v>FY1973</c:v>
                      </c:pt>
                      <c:pt idx="15">
                        <c:v>FY1974</c:v>
                      </c:pt>
                      <c:pt idx="16">
                        <c:v>FY1975</c:v>
                      </c:pt>
                      <c:pt idx="17">
                        <c:v>FY1976</c:v>
                      </c:pt>
                      <c:pt idx="18">
                        <c:v>FY1977</c:v>
                      </c:pt>
                      <c:pt idx="19">
                        <c:v>FY1978</c:v>
                      </c:pt>
                      <c:pt idx="20">
                        <c:v>FY1979</c:v>
                      </c:pt>
                      <c:pt idx="21">
                        <c:v>FY1980</c:v>
                      </c:pt>
                      <c:pt idx="22">
                        <c:v>FY1981</c:v>
                      </c:pt>
                      <c:pt idx="23">
                        <c:v>FY1982</c:v>
                      </c:pt>
                      <c:pt idx="24">
                        <c:v>FY1983</c:v>
                      </c:pt>
                      <c:pt idx="25">
                        <c:v>FY1984</c:v>
                      </c:pt>
                      <c:pt idx="26">
                        <c:v>FY1985</c:v>
                      </c:pt>
                      <c:pt idx="27">
                        <c:v>FY1986</c:v>
                      </c:pt>
                      <c:pt idx="28">
                        <c:v>FY1987</c:v>
                      </c:pt>
                      <c:pt idx="29">
                        <c:v>FY1988</c:v>
                      </c:pt>
                      <c:pt idx="30">
                        <c:v>FY1989</c:v>
                      </c:pt>
                      <c:pt idx="31">
                        <c:v>FY1990</c:v>
                      </c:pt>
                      <c:pt idx="32">
                        <c:v>FY1991</c:v>
                      </c:pt>
                      <c:pt idx="33">
                        <c:v>FY1992</c:v>
                      </c:pt>
                      <c:pt idx="34">
                        <c:v>FY1993</c:v>
                      </c:pt>
                      <c:pt idx="35">
                        <c:v>FY1994</c:v>
                      </c:pt>
                      <c:pt idx="36">
                        <c:v>FY1995</c:v>
                      </c:pt>
                      <c:pt idx="37">
                        <c:v>FY1996</c:v>
                      </c:pt>
                      <c:pt idx="38">
                        <c:v>FY1997</c:v>
                      </c:pt>
                      <c:pt idx="39">
                        <c:v>FY1998</c:v>
                      </c:pt>
                      <c:pt idx="40">
                        <c:v>FY1999</c:v>
                      </c:pt>
                      <c:pt idx="41">
                        <c:v>FY2000</c:v>
                      </c:pt>
                      <c:pt idx="42">
                        <c:v>FY2001</c:v>
                      </c:pt>
                      <c:pt idx="43">
                        <c:v>FY2002</c:v>
                      </c:pt>
                      <c:pt idx="44">
                        <c:v>FY2003</c:v>
                      </c:pt>
                      <c:pt idx="45">
                        <c:v>FY2004</c:v>
                      </c:pt>
                      <c:pt idx="46">
                        <c:v>FY2005</c:v>
                      </c:pt>
                      <c:pt idx="47">
                        <c:v>FY2006</c:v>
                      </c:pt>
                      <c:pt idx="48">
                        <c:v>FY2007</c:v>
                      </c:pt>
                      <c:pt idx="49">
                        <c:v>FY2008</c:v>
                      </c:pt>
                      <c:pt idx="50">
                        <c:v>FY2009</c:v>
                      </c:pt>
                      <c:pt idx="51">
                        <c:v>FY2010</c:v>
                      </c:pt>
                      <c:pt idx="52">
                        <c:v>FY2011</c:v>
                      </c:pt>
                      <c:pt idx="53">
                        <c:v>FY2012</c:v>
                      </c:pt>
                      <c:pt idx="54">
                        <c:v>FY2013</c:v>
                      </c:pt>
                      <c:pt idx="55">
                        <c:v>FY2014</c:v>
                      </c:pt>
                      <c:pt idx="56">
                        <c:v>FY2015</c:v>
                      </c:pt>
                      <c:pt idx="57">
                        <c:v>FY2016</c:v>
                      </c:pt>
                      <c:pt idx="58">
                        <c:v>FY2017</c:v>
                      </c:pt>
                      <c:pt idx="59">
                        <c:v>FY2018</c:v>
                      </c:pt>
                      <c:pt idx="60">
                        <c:v>FY2019</c:v>
                      </c:pt>
                      <c:pt idx="61">
                        <c:v>FY2020</c:v>
                      </c:pt>
                      <c:pt idx="62">
                        <c:v>FY2021</c:v>
                      </c:pt>
                      <c:pt idx="63">
                        <c:v>FY2022</c:v>
                      </c:pt>
                      <c:pt idx="64">
                        <c:v>FY2023</c:v>
                      </c:pt>
                    </c:strCache>
                  </c:strRef>
                </c:cat>
                <c:val>
                  <c:numRef>
                    <c:extLst xmlns:c15="http://schemas.microsoft.com/office/drawing/2012/chart">
                      <c:ext xmlns:c15="http://schemas.microsoft.com/office/drawing/2012/chart" uri="{02D57815-91ED-43cb-92C2-25804820EDAC}">
                        <c15:formulaRef>
                          <c15:sqref>'Smoothed Data'!$Q$3:$Q$67</c15:sqref>
                        </c15:formulaRef>
                      </c:ext>
                    </c:extLst>
                    <c:numCache>
                      <c:formatCode>General</c:formatCode>
                      <c:ptCount val="65"/>
                      <c:pt idx="2" formatCode="0.00">
                        <c:v>393.58307922215641</c:v>
                      </c:pt>
                      <c:pt idx="3" formatCode="0.00">
                        <c:v>417.66516694976235</c:v>
                      </c:pt>
                      <c:pt idx="4" formatCode="0.00">
                        <c:v>457.76938133990325</c:v>
                      </c:pt>
                      <c:pt idx="5" formatCode="0.00">
                        <c:v>504.45660971119605</c:v>
                      </c:pt>
                      <c:pt idx="6" formatCode="0.00">
                        <c:v>524.25632442790015</c:v>
                      </c:pt>
                      <c:pt idx="7" formatCode="0.00">
                        <c:v>563.22053907716042</c:v>
                      </c:pt>
                      <c:pt idx="8" formatCode="0.00">
                        <c:v>608.60731040641053</c:v>
                      </c:pt>
                      <c:pt idx="9" formatCode="0.00">
                        <c:v>1322.3225691088151</c:v>
                      </c:pt>
                      <c:pt idx="10" formatCode="0.00">
                        <c:v>2107.055942794254</c:v>
                      </c:pt>
                      <c:pt idx="11" formatCode="0.00">
                        <c:v>2254.5611111910366</c:v>
                      </c:pt>
                      <c:pt idx="12" formatCode="0.00">
                        <c:v>2368.7175800691102</c:v>
                      </c:pt>
                      <c:pt idx="13" formatCode="0.00">
                        <c:v>1801.4517048540504</c:v>
                      </c:pt>
                      <c:pt idx="14" formatCode="0.00">
                        <c:v>1200.7077697643397</c:v>
                      </c:pt>
                      <c:pt idx="15" formatCode="0.00">
                        <c:v>1411.7828367420357</c:v>
                      </c:pt>
                      <c:pt idx="16" formatCode="0.00">
                        <c:v>1863.1068191367121</c:v>
                      </c:pt>
                      <c:pt idx="17" formatCode="0.00">
                        <c:v>2294.4936671901787</c:v>
                      </c:pt>
                      <c:pt idx="18" formatCode="0.00">
                        <c:v>2726.767565518302</c:v>
                      </c:pt>
                      <c:pt idx="19" formatCode="0.00">
                        <c:v>3511.6811854215202</c:v>
                      </c:pt>
                      <c:pt idx="20" formatCode="0.00">
                        <c:v>4834.6769829245513</c:v>
                      </c:pt>
                      <c:pt idx="21" formatCode="0.00">
                        <c:v>6560.0725697832222</c:v>
                      </c:pt>
                      <c:pt idx="22" formatCode="0.00">
                        <c:v>8139.9520076169883</c:v>
                      </c:pt>
                      <c:pt idx="23" formatCode="0.00">
                        <c:v>8897.9607313988108</c:v>
                      </c:pt>
                      <c:pt idx="24" formatCode="0.00">
                        <c:v>8812.3777508970325</c:v>
                      </c:pt>
                      <c:pt idx="25" formatCode="0.00">
                        <c:v>8276.1467782523723</c:v>
                      </c:pt>
                      <c:pt idx="26" formatCode="0.00">
                        <c:v>7422.1604108988686</c:v>
                      </c:pt>
                      <c:pt idx="27" formatCode="0.00">
                        <c:v>6676.3832108277784</c:v>
                      </c:pt>
                      <c:pt idx="28" formatCode="0.00">
                        <c:v>6130.7993054346753</c:v>
                      </c:pt>
                      <c:pt idx="29" formatCode="0.00">
                        <c:v>5658.1173679153289</c:v>
                      </c:pt>
                      <c:pt idx="30" formatCode="0.00">
                        <c:v>5748.7030294006781</c:v>
                      </c:pt>
                      <c:pt idx="31" formatCode="0.00">
                        <c:v>5949.6357088139721</c:v>
                      </c:pt>
                      <c:pt idx="32" formatCode="0.00">
                        <c:v>5840.1757057940795</c:v>
                      </c:pt>
                      <c:pt idx="33" formatCode="0.00">
                        <c:v>5522.2084937765267</c:v>
                      </c:pt>
                      <c:pt idx="34" formatCode="0.00">
                        <c:v>4992.7208423360626</c:v>
                      </c:pt>
                      <c:pt idx="35" formatCode="0.00">
                        <c:v>4706.6735755873306</c:v>
                      </c:pt>
                      <c:pt idx="36" formatCode="0.00">
                        <c:v>4671.7365556654568</c:v>
                      </c:pt>
                      <c:pt idx="37" formatCode="0.00">
                        <c:v>4694.808130532072</c:v>
                      </c:pt>
                      <c:pt idx="38" formatCode="0.00">
                        <c:v>4619.5267288213672</c:v>
                      </c:pt>
                      <c:pt idx="39" formatCode="0.00">
                        <c:v>4467.9324358352342</c:v>
                      </c:pt>
                      <c:pt idx="40" formatCode="0.00">
                        <c:v>4470.335605748287</c:v>
                      </c:pt>
                      <c:pt idx="41" formatCode="0.00">
                        <c:v>4511.5852825745042</c:v>
                      </c:pt>
                      <c:pt idx="42" formatCode="0.00">
                        <c:v>4589.1902827900431</c:v>
                      </c:pt>
                      <c:pt idx="43" formatCode="0.00">
                        <c:v>4577.5997405980743</c:v>
                      </c:pt>
                      <c:pt idx="44" formatCode="0.00">
                        <c:v>4481.0113971165174</c:v>
                      </c:pt>
                      <c:pt idx="45" formatCode="0.00">
                        <c:v>4741.9055555788109</c:v>
                      </c:pt>
                      <c:pt idx="46" formatCode="0.00">
                        <c:v>5438.3936994984888</c:v>
                      </c:pt>
                      <c:pt idx="47" formatCode="0.00">
                        <c:v>7161.2219956720719</c:v>
                      </c:pt>
                      <c:pt idx="48" formatCode="0.00">
                        <c:v>8908.8240824003115</c:v>
                      </c:pt>
                      <c:pt idx="49" formatCode="0.00">
                        <c:v>9541.7654493214141</c:v>
                      </c:pt>
                      <c:pt idx="50" formatCode="0.00">
                        <c:v>10032.149116902925</c:v>
                      </c:pt>
                      <c:pt idx="51" formatCode="0.00">
                        <c:v>9992.7668478761771</c:v>
                      </c:pt>
                      <c:pt idx="52" formatCode="0.00">
                        <c:v>9602.758081876098</c:v>
                      </c:pt>
                      <c:pt idx="53" formatCode="0.00">
                        <c:v>9415.6000864263442</c:v>
                      </c:pt>
                      <c:pt idx="54" formatCode="0.00">
                        <c:v>8498.7090798080953</c:v>
                      </c:pt>
                      <c:pt idx="55" formatCode="0.00">
                        <c:v>6635.7837697801315</c:v>
                      </c:pt>
                      <c:pt idx="56" formatCode="0.00">
                        <c:v>4768.07009443477</c:v>
                      </c:pt>
                      <c:pt idx="57" formatCode="0.00">
                        <c:v>3578.9597472519777</c:v>
                      </c:pt>
                      <c:pt idx="58" formatCode="0.00">
                        <c:v>3375.2080245150678</c:v>
                      </c:pt>
                      <c:pt idx="59" formatCode="0.00">
                        <c:v>3784.9109523964821</c:v>
                      </c:pt>
                      <c:pt idx="60" formatCode="0.00">
                        <c:v>4297.3947318089495</c:v>
                      </c:pt>
                      <c:pt idx="61" formatCode="0.00">
                        <c:v>5041.4434334781436</c:v>
                      </c:pt>
                      <c:pt idx="62" formatCode="0.00">
                        <c:v>5767.733593494464</c:v>
                      </c:pt>
                    </c:numCache>
                  </c:numRef>
                </c:val>
                <c:smooth val="0"/>
                <c:extLst xmlns:c15="http://schemas.microsoft.com/office/drawing/2012/chart">
                  <c:ext xmlns:c16="http://schemas.microsoft.com/office/drawing/2014/chart" uri="{C3380CC4-5D6E-409C-BE32-E72D297353CC}">
                    <c16:uniqueId val="{00000016-FA17-416C-95E6-6CB7CD5D511E}"/>
                  </c:ext>
                </c:extLst>
              </c15:ser>
            </c15:filteredLineSeries>
            <c15:filteredLineSeries>
              <c15:ser>
                <c:idx val="16"/>
                <c:order val="16"/>
                <c:tx>
                  <c:strRef>
                    <c:extLst xmlns:c15="http://schemas.microsoft.com/office/drawing/2012/chart">
                      <c:ext xmlns:c15="http://schemas.microsoft.com/office/drawing/2012/chart" uri="{02D57815-91ED-43cb-92C2-25804820EDAC}">
                        <c15:formulaRef>
                          <c15:sqref>'Smoothed Data'!$R$2</c15:sqref>
                        </c15:formulaRef>
                      </c:ext>
                    </c:extLst>
                    <c:strCache>
                      <c:ptCount val="1"/>
                      <c:pt idx="0">
                        <c:v>Real UGF Revenue Less POMV Raw Data</c:v>
                      </c:pt>
                    </c:strCache>
                  </c:strRef>
                </c:tx>
                <c:spPr>
                  <a:ln w="28575" cap="rnd">
                    <a:solidFill>
                      <a:schemeClr val="accent5">
                        <a:lumMod val="80000"/>
                        <a:lumOff val="20000"/>
                      </a:schemeClr>
                    </a:solidFill>
                    <a:round/>
                  </a:ln>
                  <a:effectLst/>
                </c:spPr>
                <c:marker>
                  <c:symbol val="none"/>
                </c:marker>
                <c:cat>
                  <c:strRef>
                    <c:extLst xmlns:c15="http://schemas.microsoft.com/office/drawing/2012/chart">
                      <c:ext xmlns:c15="http://schemas.microsoft.com/office/drawing/2012/chart" uri="{02D57815-91ED-43cb-92C2-25804820EDAC}">
                        <c15:formulaRef>
                          <c15:sqref>'Smoothed Data'!$A$3:$A$67</c15:sqref>
                        </c15:formulaRef>
                      </c:ext>
                    </c:extLst>
                    <c:strCache>
                      <c:ptCount val="65"/>
                      <c:pt idx="0">
                        <c:v>FY1959</c:v>
                      </c:pt>
                      <c:pt idx="1">
                        <c:v>FY1960</c:v>
                      </c:pt>
                      <c:pt idx="2">
                        <c:v>FY1961</c:v>
                      </c:pt>
                      <c:pt idx="3">
                        <c:v>FY1962</c:v>
                      </c:pt>
                      <c:pt idx="4">
                        <c:v>FY1963</c:v>
                      </c:pt>
                      <c:pt idx="5">
                        <c:v>FY1964</c:v>
                      </c:pt>
                      <c:pt idx="6">
                        <c:v>FY1965</c:v>
                      </c:pt>
                      <c:pt idx="7">
                        <c:v>FY1966</c:v>
                      </c:pt>
                      <c:pt idx="8">
                        <c:v>FY1967</c:v>
                      </c:pt>
                      <c:pt idx="9">
                        <c:v>FY1968</c:v>
                      </c:pt>
                      <c:pt idx="10">
                        <c:v>FY1969</c:v>
                      </c:pt>
                      <c:pt idx="11">
                        <c:v>FY1970</c:v>
                      </c:pt>
                      <c:pt idx="12">
                        <c:v>FY1971</c:v>
                      </c:pt>
                      <c:pt idx="13">
                        <c:v>FY1972</c:v>
                      </c:pt>
                      <c:pt idx="14">
                        <c:v>FY1973</c:v>
                      </c:pt>
                      <c:pt idx="15">
                        <c:v>FY1974</c:v>
                      </c:pt>
                      <c:pt idx="16">
                        <c:v>FY1975</c:v>
                      </c:pt>
                      <c:pt idx="17">
                        <c:v>FY1976</c:v>
                      </c:pt>
                      <c:pt idx="18">
                        <c:v>FY1977</c:v>
                      </c:pt>
                      <c:pt idx="19">
                        <c:v>FY1978</c:v>
                      </c:pt>
                      <c:pt idx="20">
                        <c:v>FY1979</c:v>
                      </c:pt>
                      <c:pt idx="21">
                        <c:v>FY1980</c:v>
                      </c:pt>
                      <c:pt idx="22">
                        <c:v>FY1981</c:v>
                      </c:pt>
                      <c:pt idx="23">
                        <c:v>FY1982</c:v>
                      </c:pt>
                      <c:pt idx="24">
                        <c:v>FY1983</c:v>
                      </c:pt>
                      <c:pt idx="25">
                        <c:v>FY1984</c:v>
                      </c:pt>
                      <c:pt idx="26">
                        <c:v>FY1985</c:v>
                      </c:pt>
                      <c:pt idx="27">
                        <c:v>FY1986</c:v>
                      </c:pt>
                      <c:pt idx="28">
                        <c:v>FY1987</c:v>
                      </c:pt>
                      <c:pt idx="29">
                        <c:v>FY1988</c:v>
                      </c:pt>
                      <c:pt idx="30">
                        <c:v>FY1989</c:v>
                      </c:pt>
                      <c:pt idx="31">
                        <c:v>FY1990</c:v>
                      </c:pt>
                      <c:pt idx="32">
                        <c:v>FY1991</c:v>
                      </c:pt>
                      <c:pt idx="33">
                        <c:v>FY1992</c:v>
                      </c:pt>
                      <c:pt idx="34">
                        <c:v>FY1993</c:v>
                      </c:pt>
                      <c:pt idx="35">
                        <c:v>FY1994</c:v>
                      </c:pt>
                      <c:pt idx="36">
                        <c:v>FY1995</c:v>
                      </c:pt>
                      <c:pt idx="37">
                        <c:v>FY1996</c:v>
                      </c:pt>
                      <c:pt idx="38">
                        <c:v>FY1997</c:v>
                      </c:pt>
                      <c:pt idx="39">
                        <c:v>FY1998</c:v>
                      </c:pt>
                      <c:pt idx="40">
                        <c:v>FY1999</c:v>
                      </c:pt>
                      <c:pt idx="41">
                        <c:v>FY2000</c:v>
                      </c:pt>
                      <c:pt idx="42">
                        <c:v>FY2001</c:v>
                      </c:pt>
                      <c:pt idx="43">
                        <c:v>FY2002</c:v>
                      </c:pt>
                      <c:pt idx="44">
                        <c:v>FY2003</c:v>
                      </c:pt>
                      <c:pt idx="45">
                        <c:v>FY2004</c:v>
                      </c:pt>
                      <c:pt idx="46">
                        <c:v>FY2005</c:v>
                      </c:pt>
                      <c:pt idx="47">
                        <c:v>FY2006</c:v>
                      </c:pt>
                      <c:pt idx="48">
                        <c:v>FY2007</c:v>
                      </c:pt>
                      <c:pt idx="49">
                        <c:v>FY2008</c:v>
                      </c:pt>
                      <c:pt idx="50">
                        <c:v>FY2009</c:v>
                      </c:pt>
                      <c:pt idx="51">
                        <c:v>FY2010</c:v>
                      </c:pt>
                      <c:pt idx="52">
                        <c:v>FY2011</c:v>
                      </c:pt>
                      <c:pt idx="53">
                        <c:v>FY2012</c:v>
                      </c:pt>
                      <c:pt idx="54">
                        <c:v>FY2013</c:v>
                      </c:pt>
                      <c:pt idx="55">
                        <c:v>FY2014</c:v>
                      </c:pt>
                      <c:pt idx="56">
                        <c:v>FY2015</c:v>
                      </c:pt>
                      <c:pt idx="57">
                        <c:v>FY2016</c:v>
                      </c:pt>
                      <c:pt idx="58">
                        <c:v>FY2017</c:v>
                      </c:pt>
                      <c:pt idx="59">
                        <c:v>FY2018</c:v>
                      </c:pt>
                      <c:pt idx="60">
                        <c:v>FY2019</c:v>
                      </c:pt>
                      <c:pt idx="61">
                        <c:v>FY2020</c:v>
                      </c:pt>
                      <c:pt idx="62">
                        <c:v>FY2021</c:v>
                      </c:pt>
                      <c:pt idx="63">
                        <c:v>FY2022</c:v>
                      </c:pt>
                      <c:pt idx="64">
                        <c:v>FY2023</c:v>
                      </c:pt>
                    </c:strCache>
                  </c:strRef>
                </c:cat>
                <c:val>
                  <c:numRef>
                    <c:extLst xmlns:c15="http://schemas.microsoft.com/office/drawing/2012/chart">
                      <c:ext xmlns:c15="http://schemas.microsoft.com/office/drawing/2012/chart" uri="{02D57815-91ED-43cb-92C2-25804820EDAC}">
                        <c15:formulaRef>
                          <c15:sqref>'Smoothed Data'!$R$3:$R$67</c15:sqref>
                        </c15:formulaRef>
                      </c:ext>
                    </c:extLst>
                    <c:numCache>
                      <c:formatCode>0.00</c:formatCode>
                      <c:ptCount val="65"/>
                      <c:pt idx="0">
                        <c:v>0</c:v>
                      </c:pt>
                      <c:pt idx="1">
                        <c:v>0</c:v>
                      </c:pt>
                      <c:pt idx="2">
                        <c:v>278.43808695652172</c:v>
                      </c:pt>
                      <c:pt idx="3">
                        <c:v>470.95830547550418</c:v>
                      </c:pt>
                      <c:pt idx="4">
                        <c:v>488.00749425287358</c:v>
                      </c:pt>
                      <c:pt idx="5">
                        <c:v>454.04559999999998</c:v>
                      </c:pt>
                      <c:pt idx="6">
                        <c:v>557.69416430594902</c:v>
                      </c:pt>
                      <c:pt idx="7">
                        <c:v>565.20005509641885</c:v>
                      </c:pt>
                      <c:pt idx="8">
                        <c:v>552.16346236559127</c:v>
                      </c:pt>
                      <c:pt idx="9">
                        <c:v>701.60334908136474</c:v>
                      </c:pt>
                      <c:pt idx="10">
                        <c:v>673.23058585858575</c:v>
                      </c:pt>
                      <c:pt idx="11">
                        <c:v>6159.3857031630168</c:v>
                      </c:pt>
                      <c:pt idx="12">
                        <c:v>1235.844803782506</c:v>
                      </c:pt>
                      <c:pt idx="13">
                        <c:v>1197.9633548387096</c:v>
                      </c:pt>
                      <c:pt idx="14">
                        <c:v>1090.1223311258277</c:v>
                      </c:pt>
                      <c:pt idx="15">
                        <c:v>1204.3669561752986</c:v>
                      </c:pt>
                      <c:pt idx="16">
                        <c:v>1384.9120700525395</c:v>
                      </c:pt>
                      <c:pt idx="17">
                        <c:v>2737.4966243902436</c:v>
                      </c:pt>
                      <c:pt idx="18">
                        <c:v>3161.1809207317074</c:v>
                      </c:pt>
                      <c:pt idx="19">
                        <c:v>2584.403150997151</c:v>
                      </c:pt>
                      <c:pt idx="20">
                        <c:v>3463.0670618556705</c:v>
                      </c:pt>
                      <c:pt idx="21">
                        <c:v>6938.6505918128651</c:v>
                      </c:pt>
                      <c:pt idx="22">
                        <c:v>9543.9933333333338</c:v>
                      </c:pt>
                      <c:pt idx="23">
                        <c:v>10004.755433264887</c:v>
                      </c:pt>
                      <c:pt idx="24">
                        <c:v>8681.7502822580645</c:v>
                      </c:pt>
                      <c:pt idx="25">
                        <c:v>7784.0371616650536</c:v>
                      </c:pt>
                      <c:pt idx="26">
                        <c:v>8013.9429194669192</c:v>
                      </c:pt>
                      <c:pt idx="27">
                        <c:v>7244.9580659740259</c:v>
                      </c:pt>
                      <c:pt idx="28">
                        <c:v>4609.6567107208866</c:v>
                      </c:pt>
                      <c:pt idx="29">
                        <c:v>5889.9131326335173</c:v>
                      </c:pt>
                      <c:pt idx="30">
                        <c:v>5543.3957053536251</c:v>
                      </c:pt>
                      <c:pt idx="31">
                        <c:v>5934.0497799325467</c:v>
                      </c:pt>
                      <c:pt idx="32">
                        <c:v>6645.2502886451603</c:v>
                      </c:pt>
                      <c:pt idx="33">
                        <c:v>5461.7809900156008</c:v>
                      </c:pt>
                      <c:pt idx="34">
                        <c:v>5095.8478238124053</c:v>
                      </c:pt>
                      <c:pt idx="35">
                        <c:v>3837.8599653333331</c:v>
                      </c:pt>
                      <c:pt idx="36">
                        <c:v>4505.5388917206619</c:v>
                      </c:pt>
                      <c:pt idx="37">
                        <c:v>5313.1142529502458</c:v>
                      </c:pt>
                      <c:pt idx="38">
                        <c:v>4965.0184015027617</c:v>
                      </c:pt>
                      <c:pt idx="39">
                        <c:v>4153.2619865759007</c:v>
                      </c:pt>
                      <c:pt idx="40">
                        <c:v>3587.8856567924527</c:v>
                      </c:pt>
                      <c:pt idx="41">
                        <c:v>5018.0131439893967</c:v>
                      </c:pt>
                      <c:pt idx="42">
                        <c:v>5279.3448697680415</c:v>
                      </c:pt>
                      <c:pt idx="43">
                        <c:v>4168.9329329203547</c:v>
                      </c:pt>
                      <c:pt idx="44">
                        <c:v>4193.0547121723084</c:v>
                      </c:pt>
                      <c:pt idx="45">
                        <c:v>4320.1197510737848</c:v>
                      </c:pt>
                      <c:pt idx="46">
                        <c:v>5204.5315148311984</c:v>
                      </c:pt>
                      <c:pt idx="47">
                        <c:v>6330.8995555555548</c:v>
                      </c:pt>
                      <c:pt idx="48">
                        <c:v>7602.9932408945197</c:v>
                      </c:pt>
                      <c:pt idx="49">
                        <c:v>14692.807591740238</c:v>
                      </c:pt>
                      <c:pt idx="50">
                        <c:v>8812.660367990653</c:v>
                      </c:pt>
                      <c:pt idx="51">
                        <c:v>7786.301637764931</c:v>
                      </c:pt>
                      <c:pt idx="52">
                        <c:v>10070.660499337229</c:v>
                      </c:pt>
                      <c:pt idx="53">
                        <c:v>11910.082181083546</c:v>
                      </c:pt>
                      <c:pt idx="54">
                        <c:v>8475.3156506467149</c:v>
                      </c:pt>
                      <c:pt idx="55">
                        <c:v>6626.3823915108533</c:v>
                      </c:pt>
                      <c:pt idx="56">
                        <c:v>3895.4516926453025</c:v>
                      </c:pt>
                      <c:pt idx="57">
                        <c:v>3181.8885075517605</c:v>
                      </c:pt>
                      <c:pt idx="58">
                        <c:v>2261.7999214156152</c:v>
                      </c:pt>
                      <c:pt idx="59">
                        <c:v>3327.0153432796114</c:v>
                      </c:pt>
                      <c:pt idx="60">
                        <c:v>2740.8616995224684</c:v>
                      </c:pt>
                      <c:pt idx="61">
                        <c:v>1713.9398088904418</c:v>
                      </c:pt>
                      <c:pt idx="62">
                        <c:v>1661.8999999999996</c:v>
                      </c:pt>
                      <c:pt idx="63">
                        <c:v>3793.3658536585372</c:v>
                      </c:pt>
                      <c:pt idx="64">
                        <c:v>4715.6692444973251</c:v>
                      </c:pt>
                    </c:numCache>
                  </c:numRef>
                </c:val>
                <c:smooth val="0"/>
                <c:extLst xmlns:c15="http://schemas.microsoft.com/office/drawing/2012/chart">
                  <c:ext xmlns:c16="http://schemas.microsoft.com/office/drawing/2014/chart" uri="{C3380CC4-5D6E-409C-BE32-E72D297353CC}">
                    <c16:uniqueId val="{00000017-FA17-416C-95E6-6CB7CD5D511E}"/>
                  </c:ext>
                </c:extLst>
              </c15:ser>
            </c15:filteredLineSeries>
            <c15:filteredLineSeries>
              <c15:ser>
                <c:idx val="17"/>
                <c:order val="17"/>
                <c:tx>
                  <c:strRef>
                    <c:extLst xmlns:c15="http://schemas.microsoft.com/office/drawing/2012/chart">
                      <c:ext xmlns:c15="http://schemas.microsoft.com/office/drawing/2012/chart" uri="{02D57815-91ED-43cb-92C2-25804820EDAC}">
                        <c15:formulaRef>
                          <c15:sqref>'Smoothed Data'!$S$2</c15:sqref>
                        </c15:formulaRef>
                      </c:ext>
                    </c:extLst>
                    <c:strCache>
                      <c:ptCount val="1"/>
                      <c:pt idx="0">
                        <c:v>Real UGF Revenue Less POMV Smoothed (m=3)</c:v>
                      </c:pt>
                    </c:strCache>
                  </c:strRef>
                </c:tx>
                <c:spPr>
                  <a:ln w="28575" cap="rnd">
                    <a:solidFill>
                      <a:schemeClr val="accent6">
                        <a:lumMod val="80000"/>
                        <a:lumOff val="20000"/>
                      </a:schemeClr>
                    </a:solidFill>
                    <a:round/>
                  </a:ln>
                  <a:effectLst/>
                </c:spPr>
                <c:marker>
                  <c:symbol val="none"/>
                </c:marker>
                <c:cat>
                  <c:strRef>
                    <c:extLst xmlns:c15="http://schemas.microsoft.com/office/drawing/2012/chart">
                      <c:ext xmlns:c15="http://schemas.microsoft.com/office/drawing/2012/chart" uri="{02D57815-91ED-43cb-92C2-25804820EDAC}">
                        <c15:formulaRef>
                          <c15:sqref>'Smoothed Data'!$A$3:$A$67</c15:sqref>
                        </c15:formulaRef>
                      </c:ext>
                    </c:extLst>
                    <c:strCache>
                      <c:ptCount val="65"/>
                      <c:pt idx="0">
                        <c:v>FY1959</c:v>
                      </c:pt>
                      <c:pt idx="1">
                        <c:v>FY1960</c:v>
                      </c:pt>
                      <c:pt idx="2">
                        <c:v>FY1961</c:v>
                      </c:pt>
                      <c:pt idx="3">
                        <c:v>FY1962</c:v>
                      </c:pt>
                      <c:pt idx="4">
                        <c:v>FY1963</c:v>
                      </c:pt>
                      <c:pt idx="5">
                        <c:v>FY1964</c:v>
                      </c:pt>
                      <c:pt idx="6">
                        <c:v>FY1965</c:v>
                      </c:pt>
                      <c:pt idx="7">
                        <c:v>FY1966</c:v>
                      </c:pt>
                      <c:pt idx="8">
                        <c:v>FY1967</c:v>
                      </c:pt>
                      <c:pt idx="9">
                        <c:v>FY1968</c:v>
                      </c:pt>
                      <c:pt idx="10">
                        <c:v>FY1969</c:v>
                      </c:pt>
                      <c:pt idx="11">
                        <c:v>FY1970</c:v>
                      </c:pt>
                      <c:pt idx="12">
                        <c:v>FY1971</c:v>
                      </c:pt>
                      <c:pt idx="13">
                        <c:v>FY1972</c:v>
                      </c:pt>
                      <c:pt idx="14">
                        <c:v>FY1973</c:v>
                      </c:pt>
                      <c:pt idx="15">
                        <c:v>FY1974</c:v>
                      </c:pt>
                      <c:pt idx="16">
                        <c:v>FY1975</c:v>
                      </c:pt>
                      <c:pt idx="17">
                        <c:v>FY1976</c:v>
                      </c:pt>
                      <c:pt idx="18">
                        <c:v>FY1977</c:v>
                      </c:pt>
                      <c:pt idx="19">
                        <c:v>FY1978</c:v>
                      </c:pt>
                      <c:pt idx="20">
                        <c:v>FY1979</c:v>
                      </c:pt>
                      <c:pt idx="21">
                        <c:v>FY1980</c:v>
                      </c:pt>
                      <c:pt idx="22">
                        <c:v>FY1981</c:v>
                      </c:pt>
                      <c:pt idx="23">
                        <c:v>FY1982</c:v>
                      </c:pt>
                      <c:pt idx="24">
                        <c:v>FY1983</c:v>
                      </c:pt>
                      <c:pt idx="25">
                        <c:v>FY1984</c:v>
                      </c:pt>
                      <c:pt idx="26">
                        <c:v>FY1985</c:v>
                      </c:pt>
                      <c:pt idx="27">
                        <c:v>FY1986</c:v>
                      </c:pt>
                      <c:pt idx="28">
                        <c:v>FY1987</c:v>
                      </c:pt>
                      <c:pt idx="29">
                        <c:v>FY1988</c:v>
                      </c:pt>
                      <c:pt idx="30">
                        <c:v>FY1989</c:v>
                      </c:pt>
                      <c:pt idx="31">
                        <c:v>FY1990</c:v>
                      </c:pt>
                      <c:pt idx="32">
                        <c:v>FY1991</c:v>
                      </c:pt>
                      <c:pt idx="33">
                        <c:v>FY1992</c:v>
                      </c:pt>
                      <c:pt idx="34">
                        <c:v>FY1993</c:v>
                      </c:pt>
                      <c:pt idx="35">
                        <c:v>FY1994</c:v>
                      </c:pt>
                      <c:pt idx="36">
                        <c:v>FY1995</c:v>
                      </c:pt>
                      <c:pt idx="37">
                        <c:v>FY1996</c:v>
                      </c:pt>
                      <c:pt idx="38">
                        <c:v>FY1997</c:v>
                      </c:pt>
                      <c:pt idx="39">
                        <c:v>FY1998</c:v>
                      </c:pt>
                      <c:pt idx="40">
                        <c:v>FY1999</c:v>
                      </c:pt>
                      <c:pt idx="41">
                        <c:v>FY2000</c:v>
                      </c:pt>
                      <c:pt idx="42">
                        <c:v>FY2001</c:v>
                      </c:pt>
                      <c:pt idx="43">
                        <c:v>FY2002</c:v>
                      </c:pt>
                      <c:pt idx="44">
                        <c:v>FY2003</c:v>
                      </c:pt>
                      <c:pt idx="45">
                        <c:v>FY2004</c:v>
                      </c:pt>
                      <c:pt idx="46">
                        <c:v>FY2005</c:v>
                      </c:pt>
                      <c:pt idx="47">
                        <c:v>FY2006</c:v>
                      </c:pt>
                      <c:pt idx="48">
                        <c:v>FY2007</c:v>
                      </c:pt>
                      <c:pt idx="49">
                        <c:v>FY2008</c:v>
                      </c:pt>
                      <c:pt idx="50">
                        <c:v>FY2009</c:v>
                      </c:pt>
                      <c:pt idx="51">
                        <c:v>FY2010</c:v>
                      </c:pt>
                      <c:pt idx="52">
                        <c:v>FY2011</c:v>
                      </c:pt>
                      <c:pt idx="53">
                        <c:v>FY2012</c:v>
                      </c:pt>
                      <c:pt idx="54">
                        <c:v>FY2013</c:v>
                      </c:pt>
                      <c:pt idx="55">
                        <c:v>FY2014</c:v>
                      </c:pt>
                      <c:pt idx="56">
                        <c:v>FY2015</c:v>
                      </c:pt>
                      <c:pt idx="57">
                        <c:v>FY2016</c:v>
                      </c:pt>
                      <c:pt idx="58">
                        <c:v>FY2017</c:v>
                      </c:pt>
                      <c:pt idx="59">
                        <c:v>FY2018</c:v>
                      </c:pt>
                      <c:pt idx="60">
                        <c:v>FY2019</c:v>
                      </c:pt>
                      <c:pt idx="61">
                        <c:v>FY2020</c:v>
                      </c:pt>
                      <c:pt idx="62">
                        <c:v>FY2021</c:v>
                      </c:pt>
                      <c:pt idx="63">
                        <c:v>FY2022</c:v>
                      </c:pt>
                      <c:pt idx="64">
                        <c:v>FY2023</c:v>
                      </c:pt>
                    </c:strCache>
                  </c:strRef>
                </c:cat>
                <c:val>
                  <c:numRef>
                    <c:extLst xmlns:c15="http://schemas.microsoft.com/office/drawing/2012/chart">
                      <c:ext xmlns:c15="http://schemas.microsoft.com/office/drawing/2012/chart" uri="{02D57815-91ED-43cb-92C2-25804820EDAC}">
                        <c15:formulaRef>
                          <c15:sqref>'Smoothed Data'!$S$3:$S$67</c15:sqref>
                        </c15:formulaRef>
                      </c:ext>
                    </c:extLst>
                    <c:numCache>
                      <c:formatCode>0.00</c:formatCode>
                      <c:ptCount val="65"/>
                      <c:pt idx="1">
                        <c:v>92.8126956521739</c:v>
                      </c:pt>
                      <c:pt idx="2">
                        <c:v>249.79879747734196</c:v>
                      </c:pt>
                      <c:pt idx="3">
                        <c:v>412.46796222829988</c:v>
                      </c:pt>
                      <c:pt idx="4">
                        <c:v>471.00379990945925</c:v>
                      </c:pt>
                      <c:pt idx="5">
                        <c:v>499.91575285294084</c:v>
                      </c:pt>
                      <c:pt idx="6">
                        <c:v>525.64660646745597</c:v>
                      </c:pt>
                      <c:pt idx="7">
                        <c:v>558.35256058931975</c:v>
                      </c:pt>
                      <c:pt idx="8">
                        <c:v>606.32228884779158</c:v>
                      </c:pt>
                      <c:pt idx="9">
                        <c:v>642.332465768514</c:v>
                      </c:pt>
                      <c:pt idx="10">
                        <c:v>2511.4065460343222</c:v>
                      </c:pt>
                      <c:pt idx="11">
                        <c:v>2689.4870309347029</c:v>
                      </c:pt>
                      <c:pt idx="12">
                        <c:v>2864.3979539280776</c:v>
                      </c:pt>
                      <c:pt idx="13">
                        <c:v>1174.6434965823478</c:v>
                      </c:pt>
                      <c:pt idx="14">
                        <c:v>1164.1508807132786</c:v>
                      </c:pt>
                      <c:pt idx="15">
                        <c:v>1226.4671191178886</c:v>
                      </c:pt>
                      <c:pt idx="16">
                        <c:v>1775.5918835393604</c:v>
                      </c:pt>
                      <c:pt idx="17">
                        <c:v>2427.8632050581637</c:v>
                      </c:pt>
                      <c:pt idx="18">
                        <c:v>2827.6935653730338</c:v>
                      </c:pt>
                      <c:pt idx="19">
                        <c:v>3069.5503778615093</c:v>
                      </c:pt>
                      <c:pt idx="20">
                        <c:v>4328.7069348885625</c:v>
                      </c:pt>
                      <c:pt idx="21">
                        <c:v>6648.5703290006231</c:v>
                      </c:pt>
                      <c:pt idx="22">
                        <c:v>8829.1331194703616</c:v>
                      </c:pt>
                      <c:pt idx="23">
                        <c:v>9410.1663496187612</c:v>
                      </c:pt>
                      <c:pt idx="24">
                        <c:v>8823.5142923960011</c:v>
                      </c:pt>
                      <c:pt idx="25">
                        <c:v>8159.9101211300122</c:v>
                      </c:pt>
                      <c:pt idx="26">
                        <c:v>7680.9793823686659</c:v>
                      </c:pt>
                      <c:pt idx="27">
                        <c:v>6622.8525653872775</c:v>
                      </c:pt>
                      <c:pt idx="28">
                        <c:v>5914.8426364428096</c:v>
                      </c:pt>
                      <c:pt idx="29">
                        <c:v>5347.6551829026766</c:v>
                      </c:pt>
                      <c:pt idx="30">
                        <c:v>5789.1195393065636</c:v>
                      </c:pt>
                      <c:pt idx="31">
                        <c:v>6040.8985913104434</c:v>
                      </c:pt>
                      <c:pt idx="32">
                        <c:v>6013.6936861977692</c:v>
                      </c:pt>
                      <c:pt idx="33">
                        <c:v>5734.2930341577221</c:v>
                      </c:pt>
                      <c:pt idx="34">
                        <c:v>4798.4962597204467</c:v>
                      </c:pt>
                      <c:pt idx="35">
                        <c:v>4479.7488936221334</c:v>
                      </c:pt>
                      <c:pt idx="36">
                        <c:v>4552.1710366680809</c:v>
                      </c:pt>
                      <c:pt idx="37">
                        <c:v>4927.8905153912237</c:v>
                      </c:pt>
                      <c:pt idx="38">
                        <c:v>4810.4648803429691</c:v>
                      </c:pt>
                      <c:pt idx="39">
                        <c:v>4235.3886816237055</c:v>
                      </c:pt>
                      <c:pt idx="40">
                        <c:v>4253.0535957859165</c:v>
                      </c:pt>
                      <c:pt idx="41">
                        <c:v>4628.4145568499634</c:v>
                      </c:pt>
                      <c:pt idx="42">
                        <c:v>4822.0969822259312</c:v>
                      </c:pt>
                      <c:pt idx="43">
                        <c:v>4547.1108382869015</c:v>
                      </c:pt>
                      <c:pt idx="44">
                        <c:v>4227.3691320554826</c:v>
                      </c:pt>
                      <c:pt idx="45">
                        <c:v>4572.5686593590972</c:v>
                      </c:pt>
                      <c:pt idx="46">
                        <c:v>5285.1836071535135</c:v>
                      </c:pt>
                      <c:pt idx="47">
                        <c:v>6379.4747704270912</c:v>
                      </c:pt>
                      <c:pt idx="48">
                        <c:v>9542.2334627301043</c:v>
                      </c:pt>
                      <c:pt idx="49">
                        <c:v>10369.487066875137</c:v>
                      </c:pt>
                      <c:pt idx="50">
                        <c:v>10430.589865831942</c:v>
                      </c:pt>
                      <c:pt idx="51">
                        <c:v>8889.8741683642711</c:v>
                      </c:pt>
                      <c:pt idx="52">
                        <c:v>9922.3481060619015</c:v>
                      </c:pt>
                      <c:pt idx="53">
                        <c:v>10152.019443689163</c:v>
                      </c:pt>
                      <c:pt idx="54">
                        <c:v>9003.9267410803714</c:v>
                      </c:pt>
                      <c:pt idx="55">
                        <c:v>6332.3832449342908</c:v>
                      </c:pt>
                      <c:pt idx="56">
                        <c:v>4567.907530569305</c:v>
                      </c:pt>
                      <c:pt idx="57">
                        <c:v>3113.0467072042261</c:v>
                      </c:pt>
                      <c:pt idx="58">
                        <c:v>2923.5679240823288</c:v>
                      </c:pt>
                      <c:pt idx="59">
                        <c:v>2776.5589880725652</c:v>
                      </c:pt>
                      <c:pt idx="60">
                        <c:v>2593.9389505641739</c:v>
                      </c:pt>
                      <c:pt idx="61">
                        <c:v>2038.9005028043032</c:v>
                      </c:pt>
                      <c:pt idx="62">
                        <c:v>2389.7352208496595</c:v>
                      </c:pt>
                      <c:pt idx="63">
                        <c:v>3390.3116993852873</c:v>
                      </c:pt>
                    </c:numCache>
                  </c:numRef>
                </c:val>
                <c:smooth val="0"/>
                <c:extLst xmlns:c15="http://schemas.microsoft.com/office/drawing/2012/chart">
                  <c:ext xmlns:c16="http://schemas.microsoft.com/office/drawing/2014/chart" uri="{C3380CC4-5D6E-409C-BE32-E72D297353CC}">
                    <c16:uniqueId val="{00000018-FA17-416C-95E6-6CB7CD5D511E}"/>
                  </c:ext>
                </c:extLst>
              </c15:ser>
            </c15:filteredLineSeries>
            <c15:filteredLineSeries>
              <c15:ser>
                <c:idx val="19"/>
                <c:order val="19"/>
                <c:tx>
                  <c:strRef>
                    <c:extLst xmlns:c15="http://schemas.microsoft.com/office/drawing/2012/chart">
                      <c:ext xmlns:c15="http://schemas.microsoft.com/office/drawing/2012/chart" uri="{02D57815-91ED-43cb-92C2-25804820EDAC}">
                        <c15:formulaRef>
                          <c15:sqref>'Smoothed Data'!$U$2</c15:sqref>
                        </c15:formulaRef>
                      </c:ext>
                    </c:extLst>
                    <c:strCache>
                      <c:ptCount val="1"/>
                      <c:pt idx="0">
                        <c:v>Real UGF Revenue Less POMV Centered Smoothed</c:v>
                      </c:pt>
                    </c:strCache>
                  </c:strRef>
                </c:tx>
                <c:spPr>
                  <a:ln w="28575" cap="rnd">
                    <a:solidFill>
                      <a:schemeClr val="accent2">
                        <a:lumMod val="80000"/>
                      </a:schemeClr>
                    </a:solidFill>
                    <a:round/>
                  </a:ln>
                  <a:effectLst/>
                </c:spPr>
                <c:marker>
                  <c:symbol val="none"/>
                </c:marker>
                <c:cat>
                  <c:strRef>
                    <c:extLst xmlns:c15="http://schemas.microsoft.com/office/drawing/2012/chart">
                      <c:ext xmlns:c15="http://schemas.microsoft.com/office/drawing/2012/chart" uri="{02D57815-91ED-43cb-92C2-25804820EDAC}">
                        <c15:formulaRef>
                          <c15:sqref>'Smoothed Data'!$A$3:$A$67</c15:sqref>
                        </c15:formulaRef>
                      </c:ext>
                    </c:extLst>
                    <c:strCache>
                      <c:ptCount val="65"/>
                      <c:pt idx="0">
                        <c:v>FY1959</c:v>
                      </c:pt>
                      <c:pt idx="1">
                        <c:v>FY1960</c:v>
                      </c:pt>
                      <c:pt idx="2">
                        <c:v>FY1961</c:v>
                      </c:pt>
                      <c:pt idx="3">
                        <c:v>FY1962</c:v>
                      </c:pt>
                      <c:pt idx="4">
                        <c:v>FY1963</c:v>
                      </c:pt>
                      <c:pt idx="5">
                        <c:v>FY1964</c:v>
                      </c:pt>
                      <c:pt idx="6">
                        <c:v>FY1965</c:v>
                      </c:pt>
                      <c:pt idx="7">
                        <c:v>FY1966</c:v>
                      </c:pt>
                      <c:pt idx="8">
                        <c:v>FY1967</c:v>
                      </c:pt>
                      <c:pt idx="9">
                        <c:v>FY1968</c:v>
                      </c:pt>
                      <c:pt idx="10">
                        <c:v>FY1969</c:v>
                      </c:pt>
                      <c:pt idx="11">
                        <c:v>FY1970</c:v>
                      </c:pt>
                      <c:pt idx="12">
                        <c:v>FY1971</c:v>
                      </c:pt>
                      <c:pt idx="13">
                        <c:v>FY1972</c:v>
                      </c:pt>
                      <c:pt idx="14">
                        <c:v>FY1973</c:v>
                      </c:pt>
                      <c:pt idx="15">
                        <c:v>FY1974</c:v>
                      </c:pt>
                      <c:pt idx="16">
                        <c:v>FY1975</c:v>
                      </c:pt>
                      <c:pt idx="17">
                        <c:v>FY1976</c:v>
                      </c:pt>
                      <c:pt idx="18">
                        <c:v>FY1977</c:v>
                      </c:pt>
                      <c:pt idx="19">
                        <c:v>FY1978</c:v>
                      </c:pt>
                      <c:pt idx="20">
                        <c:v>FY1979</c:v>
                      </c:pt>
                      <c:pt idx="21">
                        <c:v>FY1980</c:v>
                      </c:pt>
                      <c:pt idx="22">
                        <c:v>FY1981</c:v>
                      </c:pt>
                      <c:pt idx="23">
                        <c:v>FY1982</c:v>
                      </c:pt>
                      <c:pt idx="24">
                        <c:v>FY1983</c:v>
                      </c:pt>
                      <c:pt idx="25">
                        <c:v>FY1984</c:v>
                      </c:pt>
                      <c:pt idx="26">
                        <c:v>FY1985</c:v>
                      </c:pt>
                      <c:pt idx="27">
                        <c:v>FY1986</c:v>
                      </c:pt>
                      <c:pt idx="28">
                        <c:v>FY1987</c:v>
                      </c:pt>
                      <c:pt idx="29">
                        <c:v>FY1988</c:v>
                      </c:pt>
                      <c:pt idx="30">
                        <c:v>FY1989</c:v>
                      </c:pt>
                      <c:pt idx="31">
                        <c:v>FY1990</c:v>
                      </c:pt>
                      <c:pt idx="32">
                        <c:v>FY1991</c:v>
                      </c:pt>
                      <c:pt idx="33">
                        <c:v>FY1992</c:v>
                      </c:pt>
                      <c:pt idx="34">
                        <c:v>FY1993</c:v>
                      </c:pt>
                      <c:pt idx="35">
                        <c:v>FY1994</c:v>
                      </c:pt>
                      <c:pt idx="36">
                        <c:v>FY1995</c:v>
                      </c:pt>
                      <c:pt idx="37">
                        <c:v>FY1996</c:v>
                      </c:pt>
                      <c:pt idx="38">
                        <c:v>FY1997</c:v>
                      </c:pt>
                      <c:pt idx="39">
                        <c:v>FY1998</c:v>
                      </c:pt>
                      <c:pt idx="40">
                        <c:v>FY1999</c:v>
                      </c:pt>
                      <c:pt idx="41">
                        <c:v>FY2000</c:v>
                      </c:pt>
                      <c:pt idx="42">
                        <c:v>FY2001</c:v>
                      </c:pt>
                      <c:pt idx="43">
                        <c:v>FY2002</c:v>
                      </c:pt>
                      <c:pt idx="44">
                        <c:v>FY2003</c:v>
                      </c:pt>
                      <c:pt idx="45">
                        <c:v>FY2004</c:v>
                      </c:pt>
                      <c:pt idx="46">
                        <c:v>FY2005</c:v>
                      </c:pt>
                      <c:pt idx="47">
                        <c:v>FY2006</c:v>
                      </c:pt>
                      <c:pt idx="48">
                        <c:v>FY2007</c:v>
                      </c:pt>
                      <c:pt idx="49">
                        <c:v>FY2008</c:v>
                      </c:pt>
                      <c:pt idx="50">
                        <c:v>FY2009</c:v>
                      </c:pt>
                      <c:pt idx="51">
                        <c:v>FY2010</c:v>
                      </c:pt>
                      <c:pt idx="52">
                        <c:v>FY2011</c:v>
                      </c:pt>
                      <c:pt idx="53">
                        <c:v>FY2012</c:v>
                      </c:pt>
                      <c:pt idx="54">
                        <c:v>FY2013</c:v>
                      </c:pt>
                      <c:pt idx="55">
                        <c:v>FY2014</c:v>
                      </c:pt>
                      <c:pt idx="56">
                        <c:v>FY2015</c:v>
                      </c:pt>
                      <c:pt idx="57">
                        <c:v>FY2016</c:v>
                      </c:pt>
                      <c:pt idx="58">
                        <c:v>FY2017</c:v>
                      </c:pt>
                      <c:pt idx="59">
                        <c:v>FY2018</c:v>
                      </c:pt>
                      <c:pt idx="60">
                        <c:v>FY2019</c:v>
                      </c:pt>
                      <c:pt idx="61">
                        <c:v>FY2020</c:v>
                      </c:pt>
                      <c:pt idx="62">
                        <c:v>FY2021</c:v>
                      </c:pt>
                      <c:pt idx="63">
                        <c:v>FY2022</c:v>
                      </c:pt>
                      <c:pt idx="64">
                        <c:v>FY2023</c:v>
                      </c:pt>
                    </c:strCache>
                  </c:strRef>
                </c:cat>
                <c:val>
                  <c:numRef>
                    <c:extLst xmlns:c15="http://schemas.microsoft.com/office/drawing/2012/chart">
                      <c:ext xmlns:c15="http://schemas.microsoft.com/office/drawing/2012/chart" uri="{02D57815-91ED-43cb-92C2-25804820EDAC}">
                        <c15:formulaRef>
                          <c15:sqref>'Smoothed Data'!$U$3:$U$67</c15:sqref>
                        </c15:formulaRef>
                      </c:ext>
                    </c:extLst>
                    <c:numCache>
                      <c:formatCode>General</c:formatCode>
                      <c:ptCount val="65"/>
                      <c:pt idx="2" formatCode="0.00">
                        <c:v>248.3500348896157</c:v>
                      </c:pt>
                      <c:pt idx="3" formatCode="0.00">
                        <c:v>366.10667167122489</c:v>
                      </c:pt>
                      <c:pt idx="4" formatCode="0.00">
                        <c:v>457.76938133990325</c:v>
                      </c:pt>
                      <c:pt idx="5" formatCode="0.00">
                        <c:v>504.45660971119605</c:v>
                      </c:pt>
                      <c:pt idx="6" formatCode="0.00">
                        <c:v>524.25632442790015</c:v>
                      </c:pt>
                      <c:pt idx="7" formatCode="0.00">
                        <c:v>563.22053907716042</c:v>
                      </c:pt>
                      <c:pt idx="8" formatCode="0.00">
                        <c:v>608.60731040641053</c:v>
                      </c:pt>
                      <c:pt idx="9" formatCode="0.00">
                        <c:v>1322.3225691088151</c:v>
                      </c:pt>
                      <c:pt idx="10" formatCode="0.00">
                        <c:v>2107.055942794254</c:v>
                      </c:pt>
                      <c:pt idx="11" formatCode="0.00">
                        <c:v>2254.5611111910366</c:v>
                      </c:pt>
                      <c:pt idx="12" formatCode="0.00">
                        <c:v>2368.7175800691102</c:v>
                      </c:pt>
                      <c:pt idx="13" formatCode="0.00">
                        <c:v>1801.4517048540504</c:v>
                      </c:pt>
                      <c:pt idx="14" formatCode="0.00">
                        <c:v>1200.7077697643397</c:v>
                      </c:pt>
                      <c:pt idx="15" formatCode="0.00">
                        <c:v>1411.7828367420357</c:v>
                      </c:pt>
                      <c:pt idx="16" formatCode="0.00">
                        <c:v>1863.1068191367121</c:v>
                      </c:pt>
                      <c:pt idx="17" formatCode="0.00">
                        <c:v>2294.4936671901787</c:v>
                      </c:pt>
                      <c:pt idx="18" formatCode="0.00">
                        <c:v>2726.767565518302</c:v>
                      </c:pt>
                      <c:pt idx="19" formatCode="0.00">
                        <c:v>3511.6811854215202</c:v>
                      </c:pt>
                      <c:pt idx="20" formatCode="0.00">
                        <c:v>4834.6769829245513</c:v>
                      </c:pt>
                      <c:pt idx="21" formatCode="0.00">
                        <c:v>6560.0725697832222</c:v>
                      </c:pt>
                      <c:pt idx="22" formatCode="0.00">
                        <c:v>8139.9520076169883</c:v>
                      </c:pt>
                      <c:pt idx="23" formatCode="0.00">
                        <c:v>8897.9607313988108</c:v>
                      </c:pt>
                      <c:pt idx="24" formatCode="0.00">
                        <c:v>8812.3777508970325</c:v>
                      </c:pt>
                      <c:pt idx="25" formatCode="0.00">
                        <c:v>8276.1467782523723</c:v>
                      </c:pt>
                      <c:pt idx="26" formatCode="0.00">
                        <c:v>7422.1604108988686</c:v>
                      </c:pt>
                      <c:pt idx="27" formatCode="0.00">
                        <c:v>6676.3832108277784</c:v>
                      </c:pt>
                      <c:pt idx="28" formatCode="0.00">
                        <c:v>6130.7993054346753</c:v>
                      </c:pt>
                      <c:pt idx="29" formatCode="0.00">
                        <c:v>5658.1173679153289</c:v>
                      </c:pt>
                      <c:pt idx="30" formatCode="0.00">
                        <c:v>5748.7030294006781</c:v>
                      </c:pt>
                      <c:pt idx="31" formatCode="0.00">
                        <c:v>5949.6357088139721</c:v>
                      </c:pt>
                      <c:pt idx="32" formatCode="0.00">
                        <c:v>5840.1757057940795</c:v>
                      </c:pt>
                      <c:pt idx="33" formatCode="0.00">
                        <c:v>5522.2084937765267</c:v>
                      </c:pt>
                      <c:pt idx="34" formatCode="0.00">
                        <c:v>4992.7208423360626</c:v>
                      </c:pt>
                      <c:pt idx="35" formatCode="0.00">
                        <c:v>4706.6735755873306</c:v>
                      </c:pt>
                      <c:pt idx="36" formatCode="0.00">
                        <c:v>4671.7365556654568</c:v>
                      </c:pt>
                      <c:pt idx="37" formatCode="0.00">
                        <c:v>4694.808130532072</c:v>
                      </c:pt>
                      <c:pt idx="38" formatCode="0.00">
                        <c:v>4619.5267288213672</c:v>
                      </c:pt>
                      <c:pt idx="39" formatCode="0.00">
                        <c:v>4467.9324358352342</c:v>
                      </c:pt>
                      <c:pt idx="40" formatCode="0.00">
                        <c:v>4470.335605748287</c:v>
                      </c:pt>
                      <c:pt idx="41" formatCode="0.00">
                        <c:v>4511.5852825745042</c:v>
                      </c:pt>
                      <c:pt idx="42" formatCode="0.00">
                        <c:v>4589.1902827900431</c:v>
                      </c:pt>
                      <c:pt idx="43" formatCode="0.00">
                        <c:v>4577.5997405980743</c:v>
                      </c:pt>
                      <c:pt idx="44" formatCode="0.00">
                        <c:v>4481.0113971165174</c:v>
                      </c:pt>
                      <c:pt idx="45" formatCode="0.00">
                        <c:v>4741.9055555788109</c:v>
                      </c:pt>
                      <c:pt idx="46" formatCode="0.00">
                        <c:v>5438.3936994984888</c:v>
                      </c:pt>
                      <c:pt idx="47" formatCode="0.00">
                        <c:v>7161.2219956720719</c:v>
                      </c:pt>
                      <c:pt idx="48" formatCode="0.00">
                        <c:v>8908.8240824003115</c:v>
                      </c:pt>
                      <c:pt idx="49" formatCode="0.00">
                        <c:v>9541.7654493214141</c:v>
                      </c:pt>
                      <c:pt idx="50" formatCode="0.00">
                        <c:v>10032.149116902925</c:v>
                      </c:pt>
                      <c:pt idx="51" formatCode="0.00">
                        <c:v>9992.7668478761771</c:v>
                      </c:pt>
                      <c:pt idx="52" formatCode="0.00">
                        <c:v>9602.758081876098</c:v>
                      </c:pt>
                      <c:pt idx="53" formatCode="0.00">
                        <c:v>9415.6000864263442</c:v>
                      </c:pt>
                      <c:pt idx="54" formatCode="0.00">
                        <c:v>8498.7090798080953</c:v>
                      </c:pt>
                      <c:pt idx="55" formatCode="0.00">
                        <c:v>6635.7837697801315</c:v>
                      </c:pt>
                      <c:pt idx="56" formatCode="0.00">
                        <c:v>4768.07009443477</c:v>
                      </c:pt>
                      <c:pt idx="57" formatCode="0.00">
                        <c:v>3578.9597472519777</c:v>
                      </c:pt>
                      <c:pt idx="58" formatCode="0.00">
                        <c:v>3022.2151170827183</c:v>
                      </c:pt>
                      <c:pt idx="59" formatCode="0.00">
                        <c:v>2694.3977806096991</c:v>
                      </c:pt>
                      <c:pt idx="60" formatCode="0.00">
                        <c:v>2435.9167031000825</c:v>
                      </c:pt>
                      <c:pt idx="61" formatCode="0.00">
                        <c:v>2419.2230267204959</c:v>
                      </c:pt>
                      <c:pt idx="62" formatCode="0.00">
                        <c:v>2724.3677836397192</c:v>
                      </c:pt>
                    </c:numCache>
                  </c:numRef>
                </c:val>
                <c:smooth val="0"/>
                <c:extLst xmlns:c15="http://schemas.microsoft.com/office/drawing/2012/chart">
                  <c:ext xmlns:c16="http://schemas.microsoft.com/office/drawing/2014/chart" uri="{C3380CC4-5D6E-409C-BE32-E72D297353CC}">
                    <c16:uniqueId val="{00000019-FA17-416C-95E6-6CB7CD5D511E}"/>
                  </c:ext>
                </c:extLst>
              </c15:ser>
            </c15:filteredLineSeries>
            <c15:filteredLineSeries>
              <c15:ser>
                <c:idx val="20"/>
                <c:order val="20"/>
                <c:tx>
                  <c:strRef>
                    <c:extLst xmlns:c15="http://schemas.microsoft.com/office/drawing/2012/chart">
                      <c:ext xmlns:c15="http://schemas.microsoft.com/office/drawing/2012/chart" uri="{02D57815-91ED-43cb-92C2-25804820EDAC}">
                        <c15:formulaRef>
                          <c15:sqref>'Smoothed Data'!$V$2</c15:sqref>
                        </c15:formulaRef>
                      </c:ext>
                    </c:extLst>
                    <c:strCache>
                      <c:ptCount val="1"/>
                      <c:pt idx="0">
                        <c:v>Per Capita Total UGF Revenue Raw Data</c:v>
                      </c:pt>
                    </c:strCache>
                  </c:strRef>
                </c:tx>
                <c:spPr>
                  <a:ln w="28575" cap="rnd">
                    <a:solidFill>
                      <a:schemeClr val="accent3">
                        <a:lumMod val="80000"/>
                      </a:schemeClr>
                    </a:solidFill>
                    <a:round/>
                  </a:ln>
                  <a:effectLst/>
                </c:spPr>
                <c:marker>
                  <c:symbol val="none"/>
                </c:marker>
                <c:cat>
                  <c:strRef>
                    <c:extLst xmlns:c15="http://schemas.microsoft.com/office/drawing/2012/chart">
                      <c:ext xmlns:c15="http://schemas.microsoft.com/office/drawing/2012/chart" uri="{02D57815-91ED-43cb-92C2-25804820EDAC}">
                        <c15:formulaRef>
                          <c15:sqref>'Smoothed Data'!$A$3:$A$67</c15:sqref>
                        </c15:formulaRef>
                      </c:ext>
                    </c:extLst>
                    <c:strCache>
                      <c:ptCount val="65"/>
                      <c:pt idx="0">
                        <c:v>FY1959</c:v>
                      </c:pt>
                      <c:pt idx="1">
                        <c:v>FY1960</c:v>
                      </c:pt>
                      <c:pt idx="2">
                        <c:v>FY1961</c:v>
                      </c:pt>
                      <c:pt idx="3">
                        <c:v>FY1962</c:v>
                      </c:pt>
                      <c:pt idx="4">
                        <c:v>FY1963</c:v>
                      </c:pt>
                      <c:pt idx="5">
                        <c:v>FY1964</c:v>
                      </c:pt>
                      <c:pt idx="6">
                        <c:v>FY1965</c:v>
                      </c:pt>
                      <c:pt idx="7">
                        <c:v>FY1966</c:v>
                      </c:pt>
                      <c:pt idx="8">
                        <c:v>FY1967</c:v>
                      </c:pt>
                      <c:pt idx="9">
                        <c:v>FY1968</c:v>
                      </c:pt>
                      <c:pt idx="10">
                        <c:v>FY1969</c:v>
                      </c:pt>
                      <c:pt idx="11">
                        <c:v>FY1970</c:v>
                      </c:pt>
                      <c:pt idx="12">
                        <c:v>FY1971</c:v>
                      </c:pt>
                      <c:pt idx="13">
                        <c:v>FY1972</c:v>
                      </c:pt>
                      <c:pt idx="14">
                        <c:v>FY1973</c:v>
                      </c:pt>
                      <c:pt idx="15">
                        <c:v>FY1974</c:v>
                      </c:pt>
                      <c:pt idx="16">
                        <c:v>FY1975</c:v>
                      </c:pt>
                      <c:pt idx="17">
                        <c:v>FY1976</c:v>
                      </c:pt>
                      <c:pt idx="18">
                        <c:v>FY1977</c:v>
                      </c:pt>
                      <c:pt idx="19">
                        <c:v>FY1978</c:v>
                      </c:pt>
                      <c:pt idx="20">
                        <c:v>FY1979</c:v>
                      </c:pt>
                      <c:pt idx="21">
                        <c:v>FY1980</c:v>
                      </c:pt>
                      <c:pt idx="22">
                        <c:v>FY1981</c:v>
                      </c:pt>
                      <c:pt idx="23">
                        <c:v>FY1982</c:v>
                      </c:pt>
                      <c:pt idx="24">
                        <c:v>FY1983</c:v>
                      </c:pt>
                      <c:pt idx="25">
                        <c:v>FY1984</c:v>
                      </c:pt>
                      <c:pt idx="26">
                        <c:v>FY1985</c:v>
                      </c:pt>
                      <c:pt idx="27">
                        <c:v>FY1986</c:v>
                      </c:pt>
                      <c:pt idx="28">
                        <c:v>FY1987</c:v>
                      </c:pt>
                      <c:pt idx="29">
                        <c:v>FY1988</c:v>
                      </c:pt>
                      <c:pt idx="30">
                        <c:v>FY1989</c:v>
                      </c:pt>
                      <c:pt idx="31">
                        <c:v>FY1990</c:v>
                      </c:pt>
                      <c:pt idx="32">
                        <c:v>FY1991</c:v>
                      </c:pt>
                      <c:pt idx="33">
                        <c:v>FY1992</c:v>
                      </c:pt>
                      <c:pt idx="34">
                        <c:v>FY1993</c:v>
                      </c:pt>
                      <c:pt idx="35">
                        <c:v>FY1994</c:v>
                      </c:pt>
                      <c:pt idx="36">
                        <c:v>FY1995</c:v>
                      </c:pt>
                      <c:pt idx="37">
                        <c:v>FY1996</c:v>
                      </c:pt>
                      <c:pt idx="38">
                        <c:v>FY1997</c:v>
                      </c:pt>
                      <c:pt idx="39">
                        <c:v>FY1998</c:v>
                      </c:pt>
                      <c:pt idx="40">
                        <c:v>FY1999</c:v>
                      </c:pt>
                      <c:pt idx="41">
                        <c:v>FY2000</c:v>
                      </c:pt>
                      <c:pt idx="42">
                        <c:v>FY2001</c:v>
                      </c:pt>
                      <c:pt idx="43">
                        <c:v>FY2002</c:v>
                      </c:pt>
                      <c:pt idx="44">
                        <c:v>FY2003</c:v>
                      </c:pt>
                      <c:pt idx="45">
                        <c:v>FY2004</c:v>
                      </c:pt>
                      <c:pt idx="46">
                        <c:v>FY2005</c:v>
                      </c:pt>
                      <c:pt idx="47">
                        <c:v>FY2006</c:v>
                      </c:pt>
                      <c:pt idx="48">
                        <c:v>FY2007</c:v>
                      </c:pt>
                      <c:pt idx="49">
                        <c:v>FY2008</c:v>
                      </c:pt>
                      <c:pt idx="50">
                        <c:v>FY2009</c:v>
                      </c:pt>
                      <c:pt idx="51">
                        <c:v>FY2010</c:v>
                      </c:pt>
                      <c:pt idx="52">
                        <c:v>FY2011</c:v>
                      </c:pt>
                      <c:pt idx="53">
                        <c:v>FY2012</c:v>
                      </c:pt>
                      <c:pt idx="54">
                        <c:v>FY2013</c:v>
                      </c:pt>
                      <c:pt idx="55">
                        <c:v>FY2014</c:v>
                      </c:pt>
                      <c:pt idx="56">
                        <c:v>FY2015</c:v>
                      </c:pt>
                      <c:pt idx="57">
                        <c:v>FY2016</c:v>
                      </c:pt>
                      <c:pt idx="58">
                        <c:v>FY2017</c:v>
                      </c:pt>
                      <c:pt idx="59">
                        <c:v>FY2018</c:v>
                      </c:pt>
                      <c:pt idx="60">
                        <c:v>FY2019</c:v>
                      </c:pt>
                      <c:pt idx="61">
                        <c:v>FY2020</c:v>
                      </c:pt>
                      <c:pt idx="62">
                        <c:v>FY2021</c:v>
                      </c:pt>
                      <c:pt idx="63">
                        <c:v>FY2022</c:v>
                      </c:pt>
                      <c:pt idx="64">
                        <c:v>FY2023</c:v>
                      </c:pt>
                    </c:strCache>
                  </c:strRef>
                </c:cat>
                <c:val>
                  <c:numRef>
                    <c:extLst xmlns:c15="http://schemas.microsoft.com/office/drawing/2012/chart">
                      <c:ext xmlns:c15="http://schemas.microsoft.com/office/drawing/2012/chart" uri="{02D57815-91ED-43cb-92C2-25804820EDAC}">
                        <c15:formulaRef>
                          <c15:sqref>'Smoothed Data'!$V$3:$V$67</c15:sqref>
                        </c15:formulaRef>
                      </c:ext>
                    </c:extLst>
                    <c:numCache>
                      <c:formatCode>General</c:formatCode>
                      <c:ptCount val="65"/>
                      <c:pt idx="2" formatCode="0.00">
                        <c:v>1176.3332782278062</c:v>
                      </c:pt>
                      <c:pt idx="3" formatCode="0.00">
                        <c:v>1939.6964805416155</c:v>
                      </c:pt>
                      <c:pt idx="4" formatCode="0.00">
                        <c:v>1952.8111014520753</c:v>
                      </c:pt>
                      <c:pt idx="5" formatCode="0.00">
                        <c:v>1793.2290679304897</c:v>
                      </c:pt>
                      <c:pt idx="6" formatCode="0.00">
                        <c:v>2102.9191715910601</c:v>
                      </c:pt>
                      <c:pt idx="7" formatCode="0.00">
                        <c:v>2081.7681587345073</c:v>
                      </c:pt>
                      <c:pt idx="8" formatCode="0.00">
                        <c:v>1986.914222258335</c:v>
                      </c:pt>
                      <c:pt idx="9" formatCode="0.00">
                        <c:v>2462.6302179058084</c:v>
                      </c:pt>
                      <c:pt idx="10" formatCode="0.00">
                        <c:v>2285.2362045437399</c:v>
                      </c:pt>
                      <c:pt idx="11" formatCode="0.00">
                        <c:v>19965.593851419824</c:v>
                      </c:pt>
                      <c:pt idx="12" formatCode="0.00">
                        <c:v>3866.848572536001</c:v>
                      </c:pt>
                      <c:pt idx="13" formatCode="0.00">
                        <c:v>3632.3934349263482</c:v>
                      </c:pt>
                      <c:pt idx="14" formatCode="0.00">
                        <c:v>3240.5538975202971</c:v>
                      </c:pt>
                      <c:pt idx="15" formatCode="0.00">
                        <c:v>3459.8303825777039</c:v>
                      </c:pt>
                      <c:pt idx="16" formatCode="0.00">
                        <c:v>3605.6028900092147</c:v>
                      </c:pt>
                      <c:pt idx="17" formatCode="0.00">
                        <c:v>6680.0796105179197</c:v>
                      </c:pt>
                      <c:pt idx="18" formatCode="0.00">
                        <c:v>7562.6337816548021</c:v>
                      </c:pt>
                      <c:pt idx="19" formatCode="0.00">
                        <c:v>6278.9192201096967</c:v>
                      </c:pt>
                      <c:pt idx="20" formatCode="0.00">
                        <c:v>8370.9621993127148</c:v>
                      </c:pt>
                      <c:pt idx="21" formatCode="0.00">
                        <c:v>16528.467345909634</c:v>
                      </c:pt>
                      <c:pt idx="22" formatCode="0.00">
                        <c:v>21975.577557755776</c:v>
                      </c:pt>
                      <c:pt idx="23" formatCode="0.00">
                        <c:v>21548.040993463033</c:v>
                      </c:pt>
                      <c:pt idx="24" formatCode="0.00">
                        <c:v>17394.811224720626</c:v>
                      </c:pt>
                      <c:pt idx="25" formatCode="0.00">
                        <c:v>14855.032751269186</c:v>
                      </c:pt>
                      <c:pt idx="26" formatCode="0.00">
                        <c:v>14734.221216155396</c:v>
                      </c:pt>
                      <c:pt idx="27" formatCode="0.00">
                        <c:v>13155.907147219948</c:v>
                      </c:pt>
                      <c:pt idx="28" formatCode="0.00">
                        <c:v>8515.9000752279462</c:v>
                      </c:pt>
                      <c:pt idx="29" formatCode="0.00">
                        <c:v>11009.18342548321</c:v>
                      </c:pt>
                      <c:pt idx="30" formatCode="0.00">
                        <c:v>10286.501587221423</c:v>
                      </c:pt>
                      <c:pt idx="31" formatCode="0.00">
                        <c:v>10727.333464575233</c:v>
                      </c:pt>
                      <c:pt idx="32" formatCode="0.00">
                        <c:v>11677.714748767536</c:v>
                      </c:pt>
                      <c:pt idx="33" formatCode="0.00">
                        <c:v>9308.9759545672423</c:v>
                      </c:pt>
                      <c:pt idx="34" formatCode="0.00">
                        <c:v>8537.1026992732623</c:v>
                      </c:pt>
                      <c:pt idx="35" formatCode="0.00">
                        <c:v>6389.8091733791516</c:v>
                      </c:pt>
                      <c:pt idx="36" formatCode="0.00">
                        <c:v>7489.4966624954277</c:v>
                      </c:pt>
                      <c:pt idx="37" formatCode="0.00">
                        <c:v>8778.9307762407989</c:v>
                      </c:pt>
                      <c:pt idx="38" formatCode="0.00">
                        <c:v>8143.9804504232097</c:v>
                      </c:pt>
                      <c:pt idx="39" formatCode="0.00">
                        <c:v>6730.486364171863</c:v>
                      </c:pt>
                      <c:pt idx="40" formatCode="0.00">
                        <c:v>5768.3049144573188</c:v>
                      </c:pt>
                      <c:pt idx="41" formatCode="0.00">
                        <c:v>7986.0668230392139</c:v>
                      </c:pt>
                      <c:pt idx="42" formatCode="0.00">
                        <c:v>8343.9408356482872</c:v>
                      </c:pt>
                      <c:pt idx="43" formatCode="0.00">
                        <c:v>6496.4072574565807</c:v>
                      </c:pt>
                      <c:pt idx="44" formatCode="0.00">
                        <c:v>6456.1573849474917</c:v>
                      </c:pt>
                      <c:pt idx="45" formatCode="0.00">
                        <c:v>6549.0792144866846</c:v>
                      </c:pt>
                      <c:pt idx="46" formatCode="0.00">
                        <c:v>7801.1882179181139</c:v>
                      </c:pt>
                      <c:pt idx="47" formatCode="0.00">
                        <c:v>9384.9082404323181</c:v>
                      </c:pt>
                      <c:pt idx="48" formatCode="0.00">
                        <c:v>11178.094327872221</c:v>
                      </c:pt>
                      <c:pt idx="49" formatCode="0.00">
                        <c:v>21392.57793438762</c:v>
                      </c:pt>
                      <c:pt idx="50" formatCode="0.00">
                        <c:v>12628.699862990097</c:v>
                      </c:pt>
                      <c:pt idx="51" formatCode="0.00">
                        <c:v>10904.115335702287</c:v>
                      </c:pt>
                      <c:pt idx="52" formatCode="0.00">
                        <c:v>13930.744394297522</c:v>
                      </c:pt>
                      <c:pt idx="53" formatCode="0.00">
                        <c:v>16275.073047494663</c:v>
                      </c:pt>
                      <c:pt idx="54" formatCode="0.00">
                        <c:v>11488.713218030325</c:v>
                      </c:pt>
                      <c:pt idx="55" formatCode="0.00">
                        <c:v>8971.9569970874018</c:v>
                      </c:pt>
                      <c:pt idx="56" formatCode="0.00">
                        <c:v>5266.5650330427525</c:v>
                      </c:pt>
                      <c:pt idx="57" formatCode="0.00">
                        <c:v>4283.2142564577043</c:v>
                      </c:pt>
                      <c:pt idx="58" formatCode="0.00">
                        <c:v>3050.2663102074494</c:v>
                      </c:pt>
                      <c:pt idx="59" formatCode="0.00">
                        <c:v>4506.3190346466372</c:v>
                      </c:pt>
                      <c:pt idx="60" formatCode="0.00">
                        <c:v>7560.753029816452</c:v>
                      </c:pt>
                      <c:pt idx="61" formatCode="0.00">
                        <c:v>6529.8559447899352</c:v>
                      </c:pt>
                      <c:pt idx="62" formatCode="0.00">
                        <c:v>6473.1732493739128</c:v>
                      </c:pt>
                      <c:pt idx="63" formatCode="0.00">
                        <c:v>9267.095918904819</c:v>
                      </c:pt>
                      <c:pt idx="64" formatCode="0.00">
                        <c:v>10763.426448754391</c:v>
                      </c:pt>
                    </c:numCache>
                  </c:numRef>
                </c:val>
                <c:smooth val="0"/>
                <c:extLst xmlns:c15="http://schemas.microsoft.com/office/drawing/2012/chart">
                  <c:ext xmlns:c16="http://schemas.microsoft.com/office/drawing/2014/chart" uri="{C3380CC4-5D6E-409C-BE32-E72D297353CC}">
                    <c16:uniqueId val="{0000001A-FA17-416C-95E6-6CB7CD5D511E}"/>
                  </c:ext>
                </c:extLst>
              </c15:ser>
            </c15:filteredLineSeries>
            <c15:filteredLineSeries>
              <c15:ser>
                <c:idx val="21"/>
                <c:order val="21"/>
                <c:tx>
                  <c:strRef>
                    <c:extLst xmlns:c15="http://schemas.microsoft.com/office/drawing/2012/chart">
                      <c:ext xmlns:c15="http://schemas.microsoft.com/office/drawing/2012/chart" uri="{02D57815-91ED-43cb-92C2-25804820EDAC}">
                        <c15:formulaRef>
                          <c15:sqref>'Smoothed Data'!$W$2</c15:sqref>
                        </c15:formulaRef>
                      </c:ext>
                    </c:extLst>
                    <c:strCache>
                      <c:ptCount val="1"/>
                      <c:pt idx="0">
                        <c:v>Per Capita Total UGF Revenue Smoothed (m=3)</c:v>
                      </c:pt>
                    </c:strCache>
                  </c:strRef>
                </c:tx>
                <c:spPr>
                  <a:ln w="28575" cap="rnd">
                    <a:solidFill>
                      <a:srgbClr val="E12D1F"/>
                    </a:solidFill>
                    <a:round/>
                  </a:ln>
                  <a:effectLst/>
                </c:spPr>
                <c:marker>
                  <c:symbol val="none"/>
                </c:marker>
                <c:cat>
                  <c:strRef>
                    <c:extLst xmlns:c15="http://schemas.microsoft.com/office/drawing/2012/chart">
                      <c:ext xmlns:c15="http://schemas.microsoft.com/office/drawing/2012/chart" uri="{02D57815-91ED-43cb-92C2-25804820EDAC}">
                        <c15:formulaRef>
                          <c15:sqref>'Smoothed Data'!$A$3:$A$67</c15:sqref>
                        </c15:formulaRef>
                      </c:ext>
                    </c:extLst>
                    <c:strCache>
                      <c:ptCount val="65"/>
                      <c:pt idx="0">
                        <c:v>FY1959</c:v>
                      </c:pt>
                      <c:pt idx="1">
                        <c:v>FY1960</c:v>
                      </c:pt>
                      <c:pt idx="2">
                        <c:v>FY1961</c:v>
                      </c:pt>
                      <c:pt idx="3">
                        <c:v>FY1962</c:v>
                      </c:pt>
                      <c:pt idx="4">
                        <c:v>FY1963</c:v>
                      </c:pt>
                      <c:pt idx="5">
                        <c:v>FY1964</c:v>
                      </c:pt>
                      <c:pt idx="6">
                        <c:v>FY1965</c:v>
                      </c:pt>
                      <c:pt idx="7">
                        <c:v>FY1966</c:v>
                      </c:pt>
                      <c:pt idx="8">
                        <c:v>FY1967</c:v>
                      </c:pt>
                      <c:pt idx="9">
                        <c:v>FY1968</c:v>
                      </c:pt>
                      <c:pt idx="10">
                        <c:v>FY1969</c:v>
                      </c:pt>
                      <c:pt idx="11">
                        <c:v>FY1970</c:v>
                      </c:pt>
                      <c:pt idx="12">
                        <c:v>FY1971</c:v>
                      </c:pt>
                      <c:pt idx="13">
                        <c:v>FY1972</c:v>
                      </c:pt>
                      <c:pt idx="14">
                        <c:v>FY1973</c:v>
                      </c:pt>
                      <c:pt idx="15">
                        <c:v>FY1974</c:v>
                      </c:pt>
                      <c:pt idx="16">
                        <c:v>FY1975</c:v>
                      </c:pt>
                      <c:pt idx="17">
                        <c:v>FY1976</c:v>
                      </c:pt>
                      <c:pt idx="18">
                        <c:v>FY1977</c:v>
                      </c:pt>
                      <c:pt idx="19">
                        <c:v>FY1978</c:v>
                      </c:pt>
                      <c:pt idx="20">
                        <c:v>FY1979</c:v>
                      </c:pt>
                      <c:pt idx="21">
                        <c:v>FY1980</c:v>
                      </c:pt>
                      <c:pt idx="22">
                        <c:v>FY1981</c:v>
                      </c:pt>
                      <c:pt idx="23">
                        <c:v>FY1982</c:v>
                      </c:pt>
                      <c:pt idx="24">
                        <c:v>FY1983</c:v>
                      </c:pt>
                      <c:pt idx="25">
                        <c:v>FY1984</c:v>
                      </c:pt>
                      <c:pt idx="26">
                        <c:v>FY1985</c:v>
                      </c:pt>
                      <c:pt idx="27">
                        <c:v>FY1986</c:v>
                      </c:pt>
                      <c:pt idx="28">
                        <c:v>FY1987</c:v>
                      </c:pt>
                      <c:pt idx="29">
                        <c:v>FY1988</c:v>
                      </c:pt>
                      <c:pt idx="30">
                        <c:v>FY1989</c:v>
                      </c:pt>
                      <c:pt idx="31">
                        <c:v>FY1990</c:v>
                      </c:pt>
                      <c:pt idx="32">
                        <c:v>FY1991</c:v>
                      </c:pt>
                      <c:pt idx="33">
                        <c:v>FY1992</c:v>
                      </c:pt>
                      <c:pt idx="34">
                        <c:v>FY1993</c:v>
                      </c:pt>
                      <c:pt idx="35">
                        <c:v>FY1994</c:v>
                      </c:pt>
                      <c:pt idx="36">
                        <c:v>FY1995</c:v>
                      </c:pt>
                      <c:pt idx="37">
                        <c:v>FY1996</c:v>
                      </c:pt>
                      <c:pt idx="38">
                        <c:v>FY1997</c:v>
                      </c:pt>
                      <c:pt idx="39">
                        <c:v>FY1998</c:v>
                      </c:pt>
                      <c:pt idx="40">
                        <c:v>FY1999</c:v>
                      </c:pt>
                      <c:pt idx="41">
                        <c:v>FY2000</c:v>
                      </c:pt>
                      <c:pt idx="42">
                        <c:v>FY2001</c:v>
                      </c:pt>
                      <c:pt idx="43">
                        <c:v>FY2002</c:v>
                      </c:pt>
                      <c:pt idx="44">
                        <c:v>FY2003</c:v>
                      </c:pt>
                      <c:pt idx="45">
                        <c:v>FY2004</c:v>
                      </c:pt>
                      <c:pt idx="46">
                        <c:v>FY2005</c:v>
                      </c:pt>
                      <c:pt idx="47">
                        <c:v>FY2006</c:v>
                      </c:pt>
                      <c:pt idx="48">
                        <c:v>FY2007</c:v>
                      </c:pt>
                      <c:pt idx="49">
                        <c:v>FY2008</c:v>
                      </c:pt>
                      <c:pt idx="50">
                        <c:v>FY2009</c:v>
                      </c:pt>
                      <c:pt idx="51">
                        <c:v>FY2010</c:v>
                      </c:pt>
                      <c:pt idx="52">
                        <c:v>FY2011</c:v>
                      </c:pt>
                      <c:pt idx="53">
                        <c:v>FY2012</c:v>
                      </c:pt>
                      <c:pt idx="54">
                        <c:v>FY2013</c:v>
                      </c:pt>
                      <c:pt idx="55">
                        <c:v>FY2014</c:v>
                      </c:pt>
                      <c:pt idx="56">
                        <c:v>FY2015</c:v>
                      </c:pt>
                      <c:pt idx="57">
                        <c:v>FY2016</c:v>
                      </c:pt>
                      <c:pt idx="58">
                        <c:v>FY2017</c:v>
                      </c:pt>
                      <c:pt idx="59">
                        <c:v>FY2018</c:v>
                      </c:pt>
                      <c:pt idx="60">
                        <c:v>FY2019</c:v>
                      </c:pt>
                      <c:pt idx="61">
                        <c:v>FY2020</c:v>
                      </c:pt>
                      <c:pt idx="62">
                        <c:v>FY2021</c:v>
                      </c:pt>
                      <c:pt idx="63">
                        <c:v>FY2022</c:v>
                      </c:pt>
                      <c:pt idx="64">
                        <c:v>FY2023</c:v>
                      </c:pt>
                    </c:strCache>
                  </c:strRef>
                </c:cat>
                <c:val>
                  <c:numRef>
                    <c:extLst xmlns:c15="http://schemas.microsoft.com/office/drawing/2012/chart">
                      <c:ext xmlns:c15="http://schemas.microsoft.com/office/drawing/2012/chart" uri="{02D57815-91ED-43cb-92C2-25804820EDAC}">
                        <c15:formulaRef>
                          <c15:sqref>'Smoothed Data'!$W$3:$W$67</c15:sqref>
                        </c15:formulaRef>
                      </c:ext>
                    </c:extLst>
                    <c:numCache>
                      <c:formatCode>0.00</c:formatCode>
                      <c:ptCount val="65"/>
                      <c:pt idx="1">
                        <c:v>1176.3332782278062</c:v>
                      </c:pt>
                      <c:pt idx="2">
                        <c:v>1558.0148793847109</c:v>
                      </c:pt>
                      <c:pt idx="3">
                        <c:v>1689.6136200738322</c:v>
                      </c:pt>
                      <c:pt idx="4">
                        <c:v>1895.2455499747268</c:v>
                      </c:pt>
                      <c:pt idx="5">
                        <c:v>1949.6531136578751</c:v>
                      </c:pt>
                      <c:pt idx="6">
                        <c:v>1992.6387994186855</c:v>
                      </c:pt>
                      <c:pt idx="7">
                        <c:v>2057.2005175279673</c:v>
                      </c:pt>
                      <c:pt idx="8">
                        <c:v>2177.1041996328836</c:v>
                      </c:pt>
                      <c:pt idx="9">
                        <c:v>2244.9268815692944</c:v>
                      </c:pt>
                      <c:pt idx="10">
                        <c:v>8237.8200912897901</c:v>
                      </c:pt>
                      <c:pt idx="11">
                        <c:v>8705.8928761665211</c:v>
                      </c:pt>
                      <c:pt idx="12">
                        <c:v>9154.945286294058</c:v>
                      </c:pt>
                      <c:pt idx="13">
                        <c:v>3579.9319683275485</c:v>
                      </c:pt>
                      <c:pt idx="14">
                        <c:v>3444.2592383414499</c:v>
                      </c:pt>
                      <c:pt idx="15">
                        <c:v>3435.3290567024051</c:v>
                      </c:pt>
                      <c:pt idx="16">
                        <c:v>4581.8376277016132</c:v>
                      </c:pt>
                      <c:pt idx="17">
                        <c:v>5949.438760727312</c:v>
                      </c:pt>
                      <c:pt idx="18">
                        <c:v>6840.5442040941389</c:v>
                      </c:pt>
                      <c:pt idx="19">
                        <c:v>7404.1717336924048</c:v>
                      </c:pt>
                      <c:pt idx="20">
                        <c:v>10392.782921777349</c:v>
                      </c:pt>
                      <c:pt idx="21">
                        <c:v>15625.002367659376</c:v>
                      </c:pt>
                      <c:pt idx="22">
                        <c:v>20017.361965709482</c:v>
                      </c:pt>
                      <c:pt idx="23">
                        <c:v>20306.14325864648</c:v>
                      </c:pt>
                      <c:pt idx="24">
                        <c:v>17932.628323150948</c:v>
                      </c:pt>
                      <c:pt idx="25">
                        <c:v>15661.355064048403</c:v>
                      </c:pt>
                      <c:pt idx="26">
                        <c:v>14248.387038214843</c:v>
                      </c:pt>
                      <c:pt idx="27">
                        <c:v>12135.342812867762</c:v>
                      </c:pt>
                      <c:pt idx="28">
                        <c:v>10893.663549310369</c:v>
                      </c:pt>
                      <c:pt idx="29">
                        <c:v>9937.1950293108603</c:v>
                      </c:pt>
                      <c:pt idx="30">
                        <c:v>10674.339492426623</c:v>
                      </c:pt>
                      <c:pt idx="31">
                        <c:v>10897.18326685473</c:v>
                      </c:pt>
                      <c:pt idx="32">
                        <c:v>10571.341389303338</c:v>
                      </c:pt>
                      <c:pt idx="33">
                        <c:v>9841.2644675360134</c:v>
                      </c:pt>
                      <c:pt idx="34">
                        <c:v>8078.6292757398851</c:v>
                      </c:pt>
                      <c:pt idx="35">
                        <c:v>7472.1361783826142</c:v>
                      </c:pt>
                      <c:pt idx="36">
                        <c:v>7552.745537371793</c:v>
                      </c:pt>
                      <c:pt idx="37">
                        <c:v>8137.4692963864791</c:v>
                      </c:pt>
                      <c:pt idx="38">
                        <c:v>7884.4658636119566</c:v>
                      </c:pt>
                      <c:pt idx="39">
                        <c:v>6880.9239096841302</c:v>
                      </c:pt>
                      <c:pt idx="40">
                        <c:v>6828.2860338894652</c:v>
                      </c:pt>
                      <c:pt idx="41">
                        <c:v>7366.1041910482736</c:v>
                      </c:pt>
                      <c:pt idx="42">
                        <c:v>7608.8049720480267</c:v>
                      </c:pt>
                      <c:pt idx="43">
                        <c:v>7098.8351593507869</c:v>
                      </c:pt>
                      <c:pt idx="44">
                        <c:v>6500.5479522969181</c:v>
                      </c:pt>
                      <c:pt idx="45">
                        <c:v>6935.47493911743</c:v>
                      </c:pt>
                      <c:pt idx="46">
                        <c:v>7911.7252242790391</c:v>
                      </c:pt>
                      <c:pt idx="47">
                        <c:v>9454.7302620742175</c:v>
                      </c:pt>
                      <c:pt idx="48">
                        <c:v>13985.193500897387</c:v>
                      </c:pt>
                      <c:pt idx="49">
                        <c:v>15066.457375083313</c:v>
                      </c:pt>
                      <c:pt idx="50">
                        <c:v>14975.131044360001</c:v>
                      </c:pt>
                      <c:pt idx="51">
                        <c:v>12487.853197663302</c:v>
                      </c:pt>
                      <c:pt idx="52">
                        <c:v>13703.310925831489</c:v>
                      </c:pt>
                      <c:pt idx="53">
                        <c:v>13898.176886607502</c:v>
                      </c:pt>
                      <c:pt idx="54">
                        <c:v>12245.247754204131</c:v>
                      </c:pt>
                      <c:pt idx="55">
                        <c:v>8575.7450827201592</c:v>
                      </c:pt>
                      <c:pt idx="56">
                        <c:v>6173.9120955292865</c:v>
                      </c:pt>
                      <c:pt idx="57">
                        <c:v>4200.0151999026357</c:v>
                      </c:pt>
                      <c:pt idx="58">
                        <c:v>3946.5998671039306</c:v>
                      </c:pt>
                      <c:pt idx="59">
                        <c:v>5039.1127915568459</c:v>
                      </c:pt>
                      <c:pt idx="60">
                        <c:v>6198.9760030843418</c:v>
                      </c:pt>
                      <c:pt idx="61">
                        <c:v>6854.5940746601</c:v>
                      </c:pt>
                      <c:pt idx="62">
                        <c:v>7423.375037689555</c:v>
                      </c:pt>
                      <c:pt idx="63">
                        <c:v>8834.5652056777089</c:v>
                      </c:pt>
                    </c:numCache>
                  </c:numRef>
                </c:val>
                <c:smooth val="0"/>
                <c:extLst xmlns:c15="http://schemas.microsoft.com/office/drawing/2012/chart">
                  <c:ext xmlns:c16="http://schemas.microsoft.com/office/drawing/2014/chart" uri="{C3380CC4-5D6E-409C-BE32-E72D297353CC}">
                    <c16:uniqueId val="{0000001B-FA17-416C-95E6-6CB7CD5D511E}"/>
                  </c:ext>
                </c:extLst>
              </c15:ser>
            </c15:filteredLineSeries>
            <c15:filteredLineSeries>
              <c15:ser>
                <c:idx val="23"/>
                <c:order val="23"/>
                <c:tx>
                  <c:strRef>
                    <c:extLst xmlns:c15="http://schemas.microsoft.com/office/drawing/2012/chart">
                      <c:ext xmlns:c15="http://schemas.microsoft.com/office/drawing/2012/chart" uri="{02D57815-91ED-43cb-92C2-25804820EDAC}">
                        <c15:formulaRef>
                          <c15:sqref>'Smoothed Data'!$Y$2</c15:sqref>
                        </c15:formulaRef>
                      </c:ext>
                    </c:extLst>
                    <c:strCache>
                      <c:ptCount val="1"/>
                      <c:pt idx="0">
                        <c:v>Per Capita Total UGF Revenue Centered Smoothed</c:v>
                      </c:pt>
                    </c:strCache>
                  </c:strRef>
                </c:tx>
                <c:spPr>
                  <a:ln w="28575" cap="rnd">
                    <a:solidFill>
                      <a:schemeClr val="accent6">
                        <a:lumMod val="80000"/>
                      </a:schemeClr>
                    </a:solidFill>
                    <a:round/>
                  </a:ln>
                  <a:effectLst/>
                </c:spPr>
                <c:marker>
                  <c:symbol val="none"/>
                </c:marker>
                <c:cat>
                  <c:strRef>
                    <c:extLst xmlns:c15="http://schemas.microsoft.com/office/drawing/2012/chart">
                      <c:ext xmlns:c15="http://schemas.microsoft.com/office/drawing/2012/chart" uri="{02D57815-91ED-43cb-92C2-25804820EDAC}">
                        <c15:formulaRef>
                          <c15:sqref>'Smoothed Data'!$A$3:$A$67</c15:sqref>
                        </c15:formulaRef>
                      </c:ext>
                    </c:extLst>
                    <c:strCache>
                      <c:ptCount val="65"/>
                      <c:pt idx="0">
                        <c:v>FY1959</c:v>
                      </c:pt>
                      <c:pt idx="1">
                        <c:v>FY1960</c:v>
                      </c:pt>
                      <c:pt idx="2">
                        <c:v>FY1961</c:v>
                      </c:pt>
                      <c:pt idx="3">
                        <c:v>FY1962</c:v>
                      </c:pt>
                      <c:pt idx="4">
                        <c:v>FY1963</c:v>
                      </c:pt>
                      <c:pt idx="5">
                        <c:v>FY1964</c:v>
                      </c:pt>
                      <c:pt idx="6">
                        <c:v>FY1965</c:v>
                      </c:pt>
                      <c:pt idx="7">
                        <c:v>FY1966</c:v>
                      </c:pt>
                      <c:pt idx="8">
                        <c:v>FY1967</c:v>
                      </c:pt>
                      <c:pt idx="9">
                        <c:v>FY1968</c:v>
                      </c:pt>
                      <c:pt idx="10">
                        <c:v>FY1969</c:v>
                      </c:pt>
                      <c:pt idx="11">
                        <c:v>FY1970</c:v>
                      </c:pt>
                      <c:pt idx="12">
                        <c:v>FY1971</c:v>
                      </c:pt>
                      <c:pt idx="13">
                        <c:v>FY1972</c:v>
                      </c:pt>
                      <c:pt idx="14">
                        <c:v>FY1973</c:v>
                      </c:pt>
                      <c:pt idx="15">
                        <c:v>FY1974</c:v>
                      </c:pt>
                      <c:pt idx="16">
                        <c:v>FY1975</c:v>
                      </c:pt>
                      <c:pt idx="17">
                        <c:v>FY1976</c:v>
                      </c:pt>
                      <c:pt idx="18">
                        <c:v>FY1977</c:v>
                      </c:pt>
                      <c:pt idx="19">
                        <c:v>FY1978</c:v>
                      </c:pt>
                      <c:pt idx="20">
                        <c:v>FY1979</c:v>
                      </c:pt>
                      <c:pt idx="21">
                        <c:v>FY1980</c:v>
                      </c:pt>
                      <c:pt idx="22">
                        <c:v>FY1981</c:v>
                      </c:pt>
                      <c:pt idx="23">
                        <c:v>FY1982</c:v>
                      </c:pt>
                      <c:pt idx="24">
                        <c:v>FY1983</c:v>
                      </c:pt>
                      <c:pt idx="25">
                        <c:v>FY1984</c:v>
                      </c:pt>
                      <c:pt idx="26">
                        <c:v>FY1985</c:v>
                      </c:pt>
                      <c:pt idx="27">
                        <c:v>FY1986</c:v>
                      </c:pt>
                      <c:pt idx="28">
                        <c:v>FY1987</c:v>
                      </c:pt>
                      <c:pt idx="29">
                        <c:v>FY1988</c:v>
                      </c:pt>
                      <c:pt idx="30">
                        <c:v>FY1989</c:v>
                      </c:pt>
                      <c:pt idx="31">
                        <c:v>FY1990</c:v>
                      </c:pt>
                      <c:pt idx="32">
                        <c:v>FY1991</c:v>
                      </c:pt>
                      <c:pt idx="33">
                        <c:v>FY1992</c:v>
                      </c:pt>
                      <c:pt idx="34">
                        <c:v>FY1993</c:v>
                      </c:pt>
                      <c:pt idx="35">
                        <c:v>FY1994</c:v>
                      </c:pt>
                      <c:pt idx="36">
                        <c:v>FY1995</c:v>
                      </c:pt>
                      <c:pt idx="37">
                        <c:v>FY1996</c:v>
                      </c:pt>
                      <c:pt idx="38">
                        <c:v>FY1997</c:v>
                      </c:pt>
                      <c:pt idx="39">
                        <c:v>FY1998</c:v>
                      </c:pt>
                      <c:pt idx="40">
                        <c:v>FY1999</c:v>
                      </c:pt>
                      <c:pt idx="41">
                        <c:v>FY2000</c:v>
                      </c:pt>
                      <c:pt idx="42">
                        <c:v>FY2001</c:v>
                      </c:pt>
                      <c:pt idx="43">
                        <c:v>FY2002</c:v>
                      </c:pt>
                      <c:pt idx="44">
                        <c:v>FY2003</c:v>
                      </c:pt>
                      <c:pt idx="45">
                        <c:v>FY2004</c:v>
                      </c:pt>
                      <c:pt idx="46">
                        <c:v>FY2005</c:v>
                      </c:pt>
                      <c:pt idx="47">
                        <c:v>FY2006</c:v>
                      </c:pt>
                      <c:pt idx="48">
                        <c:v>FY2007</c:v>
                      </c:pt>
                      <c:pt idx="49">
                        <c:v>FY2008</c:v>
                      </c:pt>
                      <c:pt idx="50">
                        <c:v>FY2009</c:v>
                      </c:pt>
                      <c:pt idx="51">
                        <c:v>FY2010</c:v>
                      </c:pt>
                      <c:pt idx="52">
                        <c:v>FY2011</c:v>
                      </c:pt>
                      <c:pt idx="53">
                        <c:v>FY2012</c:v>
                      </c:pt>
                      <c:pt idx="54">
                        <c:v>FY2013</c:v>
                      </c:pt>
                      <c:pt idx="55">
                        <c:v>FY2014</c:v>
                      </c:pt>
                      <c:pt idx="56">
                        <c:v>FY2015</c:v>
                      </c:pt>
                      <c:pt idx="57">
                        <c:v>FY2016</c:v>
                      </c:pt>
                      <c:pt idx="58">
                        <c:v>FY2017</c:v>
                      </c:pt>
                      <c:pt idx="59">
                        <c:v>FY2018</c:v>
                      </c:pt>
                      <c:pt idx="60">
                        <c:v>FY2019</c:v>
                      </c:pt>
                      <c:pt idx="61">
                        <c:v>FY2020</c:v>
                      </c:pt>
                      <c:pt idx="62">
                        <c:v>FY2021</c:v>
                      </c:pt>
                      <c:pt idx="63">
                        <c:v>FY2022</c:v>
                      </c:pt>
                      <c:pt idx="64">
                        <c:v>FY2023</c:v>
                      </c:pt>
                    </c:strCache>
                  </c:strRef>
                </c:cat>
                <c:val>
                  <c:numRef>
                    <c:extLst xmlns:c15="http://schemas.microsoft.com/office/drawing/2012/chart">
                      <c:ext xmlns:c15="http://schemas.microsoft.com/office/drawing/2012/chart" uri="{02D57815-91ED-43cb-92C2-25804820EDAC}">
                        <c15:formulaRef>
                          <c15:sqref>'Smoothed Data'!$Y$3:$Y$67</c15:sqref>
                        </c15:formulaRef>
                      </c:ext>
                    </c:extLst>
                    <c:numCache>
                      <c:formatCode>General</c:formatCode>
                      <c:ptCount val="65"/>
                      <c:pt idx="2" formatCode="0.00">
                        <c:v>1623.8142497292715</c:v>
                      </c:pt>
                      <c:pt idx="3" formatCode="0.00">
                        <c:v>1702.5655510559145</c:v>
                      </c:pt>
                      <c:pt idx="4" formatCode="0.00">
                        <c:v>1831.3407187084035</c:v>
                      </c:pt>
                      <c:pt idx="5" formatCode="0.00">
                        <c:v>1964.9229151529216</c:v>
                      </c:pt>
                      <c:pt idx="6" formatCode="0.00">
                        <c:v>1986.9447650278157</c:v>
                      </c:pt>
                      <c:pt idx="7" formatCode="0.00">
                        <c:v>2074.8827988755129</c:v>
                      </c:pt>
                      <c:pt idx="8" formatCode="0.00">
                        <c:v>2181.3475717415126</c:v>
                      </c:pt>
                      <c:pt idx="9" formatCode="0.00">
                        <c:v>4439.6154124462628</c:v>
                      </c:pt>
                      <c:pt idx="10" formatCode="0.00">
                        <c:v>6910.0854178166355</c:v>
                      </c:pt>
                      <c:pt idx="11" formatCode="0.00">
                        <c:v>7291.2976137289106</c:v>
                      </c:pt>
                      <c:pt idx="12" formatCode="0.00">
                        <c:v>7556.9327274785483</c:v>
                      </c:pt>
                      <c:pt idx="13" formatCode="0.00">
                        <c:v>5613.1270054953529</c:v>
                      </c:pt>
                      <c:pt idx="14" formatCode="0.00">
                        <c:v>3517.250861574239</c:v>
                      </c:pt>
                      <c:pt idx="15" formatCode="0.00">
                        <c:v>3865.5559232073374</c:v>
                      </c:pt>
                      <c:pt idx="16" formatCode="0.00">
                        <c:v>4786.776680673097</c:v>
                      </c:pt>
                      <c:pt idx="17" formatCode="0.00">
                        <c:v>5679.4227708814087</c:v>
                      </c:pt>
                      <c:pt idx="18" formatCode="0.00">
                        <c:v>6627.4787892358454</c:v>
                      </c:pt>
                      <c:pt idx="19" formatCode="0.00">
                        <c:v>8454.197169822748</c:v>
                      </c:pt>
                      <c:pt idx="20" formatCode="0.00">
                        <c:v>11486.863608759333</c:v>
                      </c:pt>
                      <c:pt idx="21" formatCode="0.00">
                        <c:v>15197.121802441121</c:v>
                      </c:pt>
                      <c:pt idx="22" formatCode="0.00">
                        <c:v>18233.743152286279</c:v>
                      </c:pt>
                      <c:pt idx="23" formatCode="0.00">
                        <c:v>19152.544956132213</c:v>
                      </c:pt>
                      <c:pt idx="24" formatCode="0.00">
                        <c:v>18038.196089102108</c:v>
                      </c:pt>
                      <c:pt idx="25" formatCode="0.00">
                        <c:v>16084.009815621674</c:v>
                      </c:pt>
                      <c:pt idx="26" formatCode="0.00">
                        <c:v>13925.129191154705</c:v>
                      </c:pt>
                      <c:pt idx="27" formatCode="0.00">
                        <c:v>12334.534131744871</c:v>
                      </c:pt>
                      <c:pt idx="28" formatCode="0.00">
                        <c:v>11297.838012404878</c:v>
                      </c:pt>
                      <c:pt idx="29" formatCode="0.00">
                        <c:v>10438.301348457542</c:v>
                      </c:pt>
                      <c:pt idx="30" formatCode="0.00">
                        <c:v>10529.956472319402</c:v>
                      </c:pt>
                      <c:pt idx="31" formatCode="0.00">
                        <c:v>10712.657372647354</c:v>
                      </c:pt>
                      <c:pt idx="32" formatCode="0.00">
                        <c:v>10281.456577789337</c:v>
                      </c:pt>
                      <c:pt idx="33" formatCode="0.00">
                        <c:v>9520.5911803963081</c:v>
                      </c:pt>
                      <c:pt idx="34" formatCode="0.00">
                        <c:v>8454.8733832127837</c:v>
                      </c:pt>
                      <c:pt idx="35" formatCode="0.00">
                        <c:v>7865.0904751379658</c:v>
                      </c:pt>
                      <c:pt idx="36" formatCode="0.00">
                        <c:v>7749.6945467409041</c:v>
                      </c:pt>
                      <c:pt idx="37" formatCode="0.00">
                        <c:v>7743.1389144837358</c:v>
                      </c:pt>
                      <c:pt idx="38" formatCode="0.00">
                        <c:v>7570.574594828061</c:v>
                      </c:pt>
                      <c:pt idx="39" formatCode="0.00">
                        <c:v>7256.3176321730989</c:v>
                      </c:pt>
                      <c:pt idx="40" formatCode="0.00">
                        <c:v>7182.2046861760364</c:v>
                      </c:pt>
                      <c:pt idx="41" formatCode="0.00">
                        <c:v>7177.9398459897602</c:v>
                      </c:pt>
                      <c:pt idx="42" formatCode="0.00">
                        <c:v>7234.6615164616214</c:v>
                      </c:pt>
                      <c:pt idx="43" formatCode="0.00">
                        <c:v>7141.0196242038273</c:v>
                      </c:pt>
                      <c:pt idx="44" formatCode="0.00">
                        <c:v>6893.5520959184887</c:v>
                      </c:pt>
                      <c:pt idx="45" formatCode="0.00">
                        <c:v>7186.7706415741841</c:v>
                      </c:pt>
                      <c:pt idx="46" formatCode="0.00">
                        <c:v>8138.0753823117429</c:v>
                      </c:pt>
                      <c:pt idx="47" formatCode="0.00">
                        <c:v>10583.754840164951</c:v>
                      </c:pt>
                      <c:pt idx="48" formatCode="0.00">
                        <c:v>13042.631135786567</c:v>
                      </c:pt>
                      <c:pt idx="49" formatCode="0.00">
                        <c:v>13835.970978329311</c:v>
                      </c:pt>
                      <c:pt idx="50" formatCode="0.00">
                        <c:v>14369.953123541218</c:v>
                      </c:pt>
                      <c:pt idx="51" formatCode="0.00">
                        <c:v>14074.346270982762</c:v>
                      </c:pt>
                      <c:pt idx="52" formatCode="0.00">
                        <c:v>13292.15982950117</c:v>
                      </c:pt>
                      <c:pt idx="53" formatCode="0.00">
                        <c:v>12908.141706554337</c:v>
                      </c:pt>
                      <c:pt idx="54" formatCode="0.00">
                        <c:v>11583.599494070631</c:v>
                      </c:pt>
                      <c:pt idx="55" formatCode="0.00">
                        <c:v>9001.5947250341669</c:v>
                      </c:pt>
                      <c:pt idx="56" formatCode="0.00">
                        <c:v>6447.8065126766869</c:v>
                      </c:pt>
                      <c:pt idx="57" formatCode="0.00">
                        <c:v>4834.7959038937315</c:v>
                      </c:pt>
                      <c:pt idx="58" formatCode="0.00">
                        <c:v>4563.3646581853482</c:v>
                      </c:pt>
                      <c:pt idx="59" formatCode="0.00">
                        <c:v>5130.96836882359</c:v>
                      </c:pt>
                      <c:pt idx="60" formatCode="0.00">
                        <c:v>5839.6619472609264</c:v>
                      </c:pt>
                      <c:pt idx="61" formatCode="0.00">
                        <c:v>6862.6224251890071</c:v>
                      </c:pt>
                      <c:pt idx="62" formatCode="0.00">
                        <c:v>7858.0537130885223</c:v>
                      </c:pt>
                    </c:numCache>
                  </c:numRef>
                </c:val>
                <c:smooth val="0"/>
                <c:extLst xmlns:c15="http://schemas.microsoft.com/office/drawing/2012/chart">
                  <c:ext xmlns:c16="http://schemas.microsoft.com/office/drawing/2014/chart" uri="{C3380CC4-5D6E-409C-BE32-E72D297353CC}">
                    <c16:uniqueId val="{0000001C-FA17-416C-95E6-6CB7CD5D511E}"/>
                  </c:ext>
                </c:extLst>
              </c15:ser>
            </c15:filteredLineSeries>
            <c15:filteredLineSeries>
              <c15:ser>
                <c:idx val="24"/>
                <c:order val="24"/>
                <c:tx>
                  <c:strRef>
                    <c:extLst xmlns:c15="http://schemas.microsoft.com/office/drawing/2012/chart">
                      <c:ext xmlns:c15="http://schemas.microsoft.com/office/drawing/2012/chart" uri="{02D57815-91ED-43cb-92C2-25804820EDAC}">
                        <c15:formulaRef>
                          <c15:sqref>'Smoothed Data'!$Z$2</c15:sqref>
                        </c15:formulaRef>
                      </c:ext>
                    </c:extLst>
                    <c:strCache>
                      <c:ptCount val="1"/>
                      <c:pt idx="0">
                        <c:v>Per Capital UGF Revenue Less POMV Raw Data</c:v>
                      </c:pt>
                    </c:strCache>
                  </c:strRef>
                </c:tx>
                <c:spPr>
                  <a:ln w="28575" cap="rnd">
                    <a:solidFill>
                      <a:schemeClr val="accent1">
                        <a:lumMod val="60000"/>
                        <a:lumOff val="40000"/>
                      </a:schemeClr>
                    </a:solidFill>
                    <a:round/>
                  </a:ln>
                  <a:effectLst/>
                </c:spPr>
                <c:marker>
                  <c:symbol val="none"/>
                </c:marker>
                <c:cat>
                  <c:strRef>
                    <c:extLst xmlns:c15="http://schemas.microsoft.com/office/drawing/2012/chart">
                      <c:ext xmlns:c15="http://schemas.microsoft.com/office/drawing/2012/chart" uri="{02D57815-91ED-43cb-92C2-25804820EDAC}">
                        <c15:formulaRef>
                          <c15:sqref>'Smoothed Data'!$A$3:$A$67</c15:sqref>
                        </c15:formulaRef>
                      </c:ext>
                    </c:extLst>
                    <c:strCache>
                      <c:ptCount val="65"/>
                      <c:pt idx="0">
                        <c:v>FY1959</c:v>
                      </c:pt>
                      <c:pt idx="1">
                        <c:v>FY1960</c:v>
                      </c:pt>
                      <c:pt idx="2">
                        <c:v>FY1961</c:v>
                      </c:pt>
                      <c:pt idx="3">
                        <c:v>FY1962</c:v>
                      </c:pt>
                      <c:pt idx="4">
                        <c:v>FY1963</c:v>
                      </c:pt>
                      <c:pt idx="5">
                        <c:v>FY1964</c:v>
                      </c:pt>
                      <c:pt idx="6">
                        <c:v>FY1965</c:v>
                      </c:pt>
                      <c:pt idx="7">
                        <c:v>FY1966</c:v>
                      </c:pt>
                      <c:pt idx="8">
                        <c:v>FY1967</c:v>
                      </c:pt>
                      <c:pt idx="9">
                        <c:v>FY1968</c:v>
                      </c:pt>
                      <c:pt idx="10">
                        <c:v>FY1969</c:v>
                      </c:pt>
                      <c:pt idx="11">
                        <c:v>FY1970</c:v>
                      </c:pt>
                      <c:pt idx="12">
                        <c:v>FY1971</c:v>
                      </c:pt>
                      <c:pt idx="13">
                        <c:v>FY1972</c:v>
                      </c:pt>
                      <c:pt idx="14">
                        <c:v>FY1973</c:v>
                      </c:pt>
                      <c:pt idx="15">
                        <c:v>FY1974</c:v>
                      </c:pt>
                      <c:pt idx="16">
                        <c:v>FY1975</c:v>
                      </c:pt>
                      <c:pt idx="17">
                        <c:v>FY1976</c:v>
                      </c:pt>
                      <c:pt idx="18">
                        <c:v>FY1977</c:v>
                      </c:pt>
                      <c:pt idx="19">
                        <c:v>FY1978</c:v>
                      </c:pt>
                      <c:pt idx="20">
                        <c:v>FY1979</c:v>
                      </c:pt>
                      <c:pt idx="21">
                        <c:v>FY1980</c:v>
                      </c:pt>
                      <c:pt idx="22">
                        <c:v>FY1981</c:v>
                      </c:pt>
                      <c:pt idx="23">
                        <c:v>FY1982</c:v>
                      </c:pt>
                      <c:pt idx="24">
                        <c:v>FY1983</c:v>
                      </c:pt>
                      <c:pt idx="25">
                        <c:v>FY1984</c:v>
                      </c:pt>
                      <c:pt idx="26">
                        <c:v>FY1985</c:v>
                      </c:pt>
                      <c:pt idx="27">
                        <c:v>FY1986</c:v>
                      </c:pt>
                      <c:pt idx="28">
                        <c:v>FY1987</c:v>
                      </c:pt>
                      <c:pt idx="29">
                        <c:v>FY1988</c:v>
                      </c:pt>
                      <c:pt idx="30">
                        <c:v>FY1989</c:v>
                      </c:pt>
                      <c:pt idx="31">
                        <c:v>FY1990</c:v>
                      </c:pt>
                      <c:pt idx="32">
                        <c:v>FY1991</c:v>
                      </c:pt>
                      <c:pt idx="33">
                        <c:v>FY1992</c:v>
                      </c:pt>
                      <c:pt idx="34">
                        <c:v>FY1993</c:v>
                      </c:pt>
                      <c:pt idx="35">
                        <c:v>FY1994</c:v>
                      </c:pt>
                      <c:pt idx="36">
                        <c:v>FY1995</c:v>
                      </c:pt>
                      <c:pt idx="37">
                        <c:v>FY1996</c:v>
                      </c:pt>
                      <c:pt idx="38">
                        <c:v>FY1997</c:v>
                      </c:pt>
                      <c:pt idx="39">
                        <c:v>FY1998</c:v>
                      </c:pt>
                      <c:pt idx="40">
                        <c:v>FY1999</c:v>
                      </c:pt>
                      <c:pt idx="41">
                        <c:v>FY2000</c:v>
                      </c:pt>
                      <c:pt idx="42">
                        <c:v>FY2001</c:v>
                      </c:pt>
                      <c:pt idx="43">
                        <c:v>FY2002</c:v>
                      </c:pt>
                      <c:pt idx="44">
                        <c:v>FY2003</c:v>
                      </c:pt>
                      <c:pt idx="45">
                        <c:v>FY2004</c:v>
                      </c:pt>
                      <c:pt idx="46">
                        <c:v>FY2005</c:v>
                      </c:pt>
                      <c:pt idx="47">
                        <c:v>FY2006</c:v>
                      </c:pt>
                      <c:pt idx="48">
                        <c:v>FY2007</c:v>
                      </c:pt>
                      <c:pt idx="49">
                        <c:v>FY2008</c:v>
                      </c:pt>
                      <c:pt idx="50">
                        <c:v>FY2009</c:v>
                      </c:pt>
                      <c:pt idx="51">
                        <c:v>FY2010</c:v>
                      </c:pt>
                      <c:pt idx="52">
                        <c:v>FY2011</c:v>
                      </c:pt>
                      <c:pt idx="53">
                        <c:v>FY2012</c:v>
                      </c:pt>
                      <c:pt idx="54">
                        <c:v>FY2013</c:v>
                      </c:pt>
                      <c:pt idx="55">
                        <c:v>FY2014</c:v>
                      </c:pt>
                      <c:pt idx="56">
                        <c:v>FY2015</c:v>
                      </c:pt>
                      <c:pt idx="57">
                        <c:v>FY2016</c:v>
                      </c:pt>
                      <c:pt idx="58">
                        <c:v>FY2017</c:v>
                      </c:pt>
                      <c:pt idx="59">
                        <c:v>FY2018</c:v>
                      </c:pt>
                      <c:pt idx="60">
                        <c:v>FY2019</c:v>
                      </c:pt>
                      <c:pt idx="61">
                        <c:v>FY2020</c:v>
                      </c:pt>
                      <c:pt idx="62">
                        <c:v>FY2021</c:v>
                      </c:pt>
                      <c:pt idx="63">
                        <c:v>FY2022</c:v>
                      </c:pt>
                      <c:pt idx="64">
                        <c:v>FY2023</c:v>
                      </c:pt>
                    </c:strCache>
                  </c:strRef>
                </c:cat>
                <c:val>
                  <c:numRef>
                    <c:extLst xmlns:c15="http://schemas.microsoft.com/office/drawing/2012/chart">
                      <c:ext xmlns:c15="http://schemas.microsoft.com/office/drawing/2012/chart" uri="{02D57815-91ED-43cb-92C2-25804820EDAC}">
                        <c15:formulaRef>
                          <c15:sqref>'Smoothed Data'!$Z$3:$Z$67</c15:sqref>
                        </c15:formulaRef>
                      </c:ext>
                    </c:extLst>
                    <c:numCache>
                      <c:formatCode>0.00</c:formatCode>
                      <c:ptCount val="65"/>
                      <c:pt idx="0">
                        <c:v>0</c:v>
                      </c:pt>
                      <c:pt idx="1">
                        <c:v>0</c:v>
                      </c:pt>
                      <c:pt idx="2">
                        <c:v>1176.3332782278062</c:v>
                      </c:pt>
                      <c:pt idx="3">
                        <c:v>1939.6964805416155</c:v>
                      </c:pt>
                      <c:pt idx="4">
                        <c:v>1952.8111014520753</c:v>
                      </c:pt>
                      <c:pt idx="5">
                        <c:v>1793.2290679304897</c:v>
                      </c:pt>
                      <c:pt idx="6">
                        <c:v>2102.9191715910601</c:v>
                      </c:pt>
                      <c:pt idx="7">
                        <c:v>2081.7681587345073</c:v>
                      </c:pt>
                      <c:pt idx="8">
                        <c:v>1986.914222258335</c:v>
                      </c:pt>
                      <c:pt idx="9">
                        <c:v>2462.6302179058084</c:v>
                      </c:pt>
                      <c:pt idx="10">
                        <c:v>2285.2362045437399</c:v>
                      </c:pt>
                      <c:pt idx="11">
                        <c:v>19965.593851419824</c:v>
                      </c:pt>
                      <c:pt idx="12">
                        <c:v>3866.848572536001</c:v>
                      </c:pt>
                      <c:pt idx="13">
                        <c:v>3632.3934349263482</c:v>
                      </c:pt>
                      <c:pt idx="14">
                        <c:v>3240.5538975202971</c:v>
                      </c:pt>
                      <c:pt idx="15">
                        <c:v>3459.8303825777039</c:v>
                      </c:pt>
                      <c:pt idx="16">
                        <c:v>3605.6028900092147</c:v>
                      </c:pt>
                      <c:pt idx="17">
                        <c:v>6680.0796105179197</c:v>
                      </c:pt>
                      <c:pt idx="18">
                        <c:v>7562.6337816548021</c:v>
                      </c:pt>
                      <c:pt idx="19">
                        <c:v>6278.9192201096967</c:v>
                      </c:pt>
                      <c:pt idx="20">
                        <c:v>8370.9621993127148</c:v>
                      </c:pt>
                      <c:pt idx="21">
                        <c:v>16528.467345909634</c:v>
                      </c:pt>
                      <c:pt idx="22">
                        <c:v>21975.577557755776</c:v>
                      </c:pt>
                      <c:pt idx="23">
                        <c:v>21548.040993463033</c:v>
                      </c:pt>
                      <c:pt idx="24">
                        <c:v>17394.811224720626</c:v>
                      </c:pt>
                      <c:pt idx="25">
                        <c:v>14855.032751269186</c:v>
                      </c:pt>
                      <c:pt idx="26">
                        <c:v>14734.221216155396</c:v>
                      </c:pt>
                      <c:pt idx="27">
                        <c:v>13155.907147219948</c:v>
                      </c:pt>
                      <c:pt idx="28">
                        <c:v>8515.9000752279462</c:v>
                      </c:pt>
                      <c:pt idx="29">
                        <c:v>11009.18342548321</c:v>
                      </c:pt>
                      <c:pt idx="30">
                        <c:v>10286.501587221423</c:v>
                      </c:pt>
                      <c:pt idx="31">
                        <c:v>10727.333464575233</c:v>
                      </c:pt>
                      <c:pt idx="32">
                        <c:v>11677.714748767536</c:v>
                      </c:pt>
                      <c:pt idx="33">
                        <c:v>9308.9759545672423</c:v>
                      </c:pt>
                      <c:pt idx="34">
                        <c:v>8537.1026992732623</c:v>
                      </c:pt>
                      <c:pt idx="35">
                        <c:v>6389.8091733791516</c:v>
                      </c:pt>
                      <c:pt idx="36">
                        <c:v>7489.4966624954277</c:v>
                      </c:pt>
                      <c:pt idx="37">
                        <c:v>8778.9307762407989</c:v>
                      </c:pt>
                      <c:pt idx="38">
                        <c:v>8143.9804504232097</c:v>
                      </c:pt>
                      <c:pt idx="39">
                        <c:v>6730.486364171863</c:v>
                      </c:pt>
                      <c:pt idx="40">
                        <c:v>5768.3049144573188</c:v>
                      </c:pt>
                      <c:pt idx="41">
                        <c:v>7986.0668230392139</c:v>
                      </c:pt>
                      <c:pt idx="42">
                        <c:v>8343.9408356482872</c:v>
                      </c:pt>
                      <c:pt idx="43">
                        <c:v>6496.4072574565807</c:v>
                      </c:pt>
                      <c:pt idx="44">
                        <c:v>6456.1573849474917</c:v>
                      </c:pt>
                      <c:pt idx="45">
                        <c:v>6549.0792144866846</c:v>
                      </c:pt>
                      <c:pt idx="46">
                        <c:v>7801.1882179181139</c:v>
                      </c:pt>
                      <c:pt idx="47">
                        <c:v>9384.9082404323181</c:v>
                      </c:pt>
                      <c:pt idx="48">
                        <c:v>11178.094327872221</c:v>
                      </c:pt>
                      <c:pt idx="49">
                        <c:v>21392.57793438762</c:v>
                      </c:pt>
                      <c:pt idx="50">
                        <c:v>12628.699862990097</c:v>
                      </c:pt>
                      <c:pt idx="51">
                        <c:v>10904.115335702287</c:v>
                      </c:pt>
                      <c:pt idx="52">
                        <c:v>13930.744394297522</c:v>
                      </c:pt>
                      <c:pt idx="53">
                        <c:v>16275.073047494663</c:v>
                      </c:pt>
                      <c:pt idx="54">
                        <c:v>11488.713218030325</c:v>
                      </c:pt>
                      <c:pt idx="55">
                        <c:v>8971.9569970874018</c:v>
                      </c:pt>
                      <c:pt idx="56">
                        <c:v>5266.5650330427525</c:v>
                      </c:pt>
                      <c:pt idx="57">
                        <c:v>4283.2142564577043</c:v>
                      </c:pt>
                      <c:pt idx="58">
                        <c:v>3050.2663102074494</c:v>
                      </c:pt>
                      <c:pt idx="59">
                        <c:v>4506.3190346466372</c:v>
                      </c:pt>
                      <c:pt idx="60">
                        <c:v>3861.6285590197799</c:v>
                      </c:pt>
                      <c:pt idx="61">
                        <c:v>2531.5081208366537</c:v>
                      </c:pt>
                      <c:pt idx="62">
                        <c:v>2263.1730178681591</c:v>
                      </c:pt>
                      <c:pt idx="63">
                        <c:v>5076.7136060780958</c:v>
                      </c:pt>
                      <c:pt idx="64">
                        <c:v>6193.040796115125</c:v>
                      </c:pt>
                    </c:numCache>
                  </c:numRef>
                </c:val>
                <c:smooth val="0"/>
                <c:extLst xmlns:c15="http://schemas.microsoft.com/office/drawing/2012/chart">
                  <c:ext xmlns:c16="http://schemas.microsoft.com/office/drawing/2014/chart" uri="{C3380CC4-5D6E-409C-BE32-E72D297353CC}">
                    <c16:uniqueId val="{0000001D-FA17-416C-95E6-6CB7CD5D511E}"/>
                  </c:ext>
                </c:extLst>
              </c15:ser>
            </c15:filteredLineSeries>
            <c15:filteredLineSeries>
              <c15:ser>
                <c:idx val="25"/>
                <c:order val="25"/>
                <c:tx>
                  <c:strRef>
                    <c:extLst xmlns:c15="http://schemas.microsoft.com/office/drawing/2012/chart">
                      <c:ext xmlns:c15="http://schemas.microsoft.com/office/drawing/2012/chart" uri="{02D57815-91ED-43cb-92C2-25804820EDAC}">
                        <c15:formulaRef>
                          <c15:sqref>'Smoothed Data'!$AA$2</c15:sqref>
                        </c15:formulaRef>
                      </c:ext>
                    </c:extLst>
                    <c:strCache>
                      <c:ptCount val="1"/>
                      <c:pt idx="0">
                        <c:v>Per Capital UGF Revenue Less POMV Smoothed (m=3)</c:v>
                      </c:pt>
                    </c:strCache>
                  </c:strRef>
                </c:tx>
                <c:spPr>
                  <a:ln w="28575" cap="rnd">
                    <a:solidFill>
                      <a:schemeClr val="accent2">
                        <a:lumMod val="60000"/>
                        <a:lumOff val="40000"/>
                      </a:schemeClr>
                    </a:solidFill>
                    <a:round/>
                  </a:ln>
                  <a:effectLst/>
                </c:spPr>
                <c:marker>
                  <c:symbol val="none"/>
                </c:marker>
                <c:cat>
                  <c:strRef>
                    <c:extLst xmlns:c15="http://schemas.microsoft.com/office/drawing/2012/chart">
                      <c:ext xmlns:c15="http://schemas.microsoft.com/office/drawing/2012/chart" uri="{02D57815-91ED-43cb-92C2-25804820EDAC}">
                        <c15:formulaRef>
                          <c15:sqref>'Smoothed Data'!$A$3:$A$67</c15:sqref>
                        </c15:formulaRef>
                      </c:ext>
                    </c:extLst>
                    <c:strCache>
                      <c:ptCount val="65"/>
                      <c:pt idx="0">
                        <c:v>FY1959</c:v>
                      </c:pt>
                      <c:pt idx="1">
                        <c:v>FY1960</c:v>
                      </c:pt>
                      <c:pt idx="2">
                        <c:v>FY1961</c:v>
                      </c:pt>
                      <c:pt idx="3">
                        <c:v>FY1962</c:v>
                      </c:pt>
                      <c:pt idx="4">
                        <c:v>FY1963</c:v>
                      </c:pt>
                      <c:pt idx="5">
                        <c:v>FY1964</c:v>
                      </c:pt>
                      <c:pt idx="6">
                        <c:v>FY1965</c:v>
                      </c:pt>
                      <c:pt idx="7">
                        <c:v>FY1966</c:v>
                      </c:pt>
                      <c:pt idx="8">
                        <c:v>FY1967</c:v>
                      </c:pt>
                      <c:pt idx="9">
                        <c:v>FY1968</c:v>
                      </c:pt>
                      <c:pt idx="10">
                        <c:v>FY1969</c:v>
                      </c:pt>
                      <c:pt idx="11">
                        <c:v>FY1970</c:v>
                      </c:pt>
                      <c:pt idx="12">
                        <c:v>FY1971</c:v>
                      </c:pt>
                      <c:pt idx="13">
                        <c:v>FY1972</c:v>
                      </c:pt>
                      <c:pt idx="14">
                        <c:v>FY1973</c:v>
                      </c:pt>
                      <c:pt idx="15">
                        <c:v>FY1974</c:v>
                      </c:pt>
                      <c:pt idx="16">
                        <c:v>FY1975</c:v>
                      </c:pt>
                      <c:pt idx="17">
                        <c:v>FY1976</c:v>
                      </c:pt>
                      <c:pt idx="18">
                        <c:v>FY1977</c:v>
                      </c:pt>
                      <c:pt idx="19">
                        <c:v>FY1978</c:v>
                      </c:pt>
                      <c:pt idx="20">
                        <c:v>FY1979</c:v>
                      </c:pt>
                      <c:pt idx="21">
                        <c:v>FY1980</c:v>
                      </c:pt>
                      <c:pt idx="22">
                        <c:v>FY1981</c:v>
                      </c:pt>
                      <c:pt idx="23">
                        <c:v>FY1982</c:v>
                      </c:pt>
                      <c:pt idx="24">
                        <c:v>FY1983</c:v>
                      </c:pt>
                      <c:pt idx="25">
                        <c:v>FY1984</c:v>
                      </c:pt>
                      <c:pt idx="26">
                        <c:v>FY1985</c:v>
                      </c:pt>
                      <c:pt idx="27">
                        <c:v>FY1986</c:v>
                      </c:pt>
                      <c:pt idx="28">
                        <c:v>FY1987</c:v>
                      </c:pt>
                      <c:pt idx="29">
                        <c:v>FY1988</c:v>
                      </c:pt>
                      <c:pt idx="30">
                        <c:v>FY1989</c:v>
                      </c:pt>
                      <c:pt idx="31">
                        <c:v>FY1990</c:v>
                      </c:pt>
                      <c:pt idx="32">
                        <c:v>FY1991</c:v>
                      </c:pt>
                      <c:pt idx="33">
                        <c:v>FY1992</c:v>
                      </c:pt>
                      <c:pt idx="34">
                        <c:v>FY1993</c:v>
                      </c:pt>
                      <c:pt idx="35">
                        <c:v>FY1994</c:v>
                      </c:pt>
                      <c:pt idx="36">
                        <c:v>FY1995</c:v>
                      </c:pt>
                      <c:pt idx="37">
                        <c:v>FY1996</c:v>
                      </c:pt>
                      <c:pt idx="38">
                        <c:v>FY1997</c:v>
                      </c:pt>
                      <c:pt idx="39">
                        <c:v>FY1998</c:v>
                      </c:pt>
                      <c:pt idx="40">
                        <c:v>FY1999</c:v>
                      </c:pt>
                      <c:pt idx="41">
                        <c:v>FY2000</c:v>
                      </c:pt>
                      <c:pt idx="42">
                        <c:v>FY2001</c:v>
                      </c:pt>
                      <c:pt idx="43">
                        <c:v>FY2002</c:v>
                      </c:pt>
                      <c:pt idx="44">
                        <c:v>FY2003</c:v>
                      </c:pt>
                      <c:pt idx="45">
                        <c:v>FY2004</c:v>
                      </c:pt>
                      <c:pt idx="46">
                        <c:v>FY2005</c:v>
                      </c:pt>
                      <c:pt idx="47">
                        <c:v>FY2006</c:v>
                      </c:pt>
                      <c:pt idx="48">
                        <c:v>FY2007</c:v>
                      </c:pt>
                      <c:pt idx="49">
                        <c:v>FY2008</c:v>
                      </c:pt>
                      <c:pt idx="50">
                        <c:v>FY2009</c:v>
                      </c:pt>
                      <c:pt idx="51">
                        <c:v>FY2010</c:v>
                      </c:pt>
                      <c:pt idx="52">
                        <c:v>FY2011</c:v>
                      </c:pt>
                      <c:pt idx="53">
                        <c:v>FY2012</c:v>
                      </c:pt>
                      <c:pt idx="54">
                        <c:v>FY2013</c:v>
                      </c:pt>
                      <c:pt idx="55">
                        <c:v>FY2014</c:v>
                      </c:pt>
                      <c:pt idx="56">
                        <c:v>FY2015</c:v>
                      </c:pt>
                      <c:pt idx="57">
                        <c:v>FY2016</c:v>
                      </c:pt>
                      <c:pt idx="58">
                        <c:v>FY2017</c:v>
                      </c:pt>
                      <c:pt idx="59">
                        <c:v>FY2018</c:v>
                      </c:pt>
                      <c:pt idx="60">
                        <c:v>FY2019</c:v>
                      </c:pt>
                      <c:pt idx="61">
                        <c:v>FY2020</c:v>
                      </c:pt>
                      <c:pt idx="62">
                        <c:v>FY2021</c:v>
                      </c:pt>
                      <c:pt idx="63">
                        <c:v>FY2022</c:v>
                      </c:pt>
                      <c:pt idx="64">
                        <c:v>FY2023</c:v>
                      </c:pt>
                    </c:strCache>
                  </c:strRef>
                </c:cat>
                <c:val>
                  <c:numRef>
                    <c:extLst xmlns:c15="http://schemas.microsoft.com/office/drawing/2012/chart">
                      <c:ext xmlns:c15="http://schemas.microsoft.com/office/drawing/2012/chart" uri="{02D57815-91ED-43cb-92C2-25804820EDAC}">
                        <c15:formulaRef>
                          <c15:sqref>'Smoothed Data'!$AA$3:$AA$67</c15:sqref>
                        </c15:formulaRef>
                      </c:ext>
                    </c:extLst>
                    <c:numCache>
                      <c:formatCode>0.00</c:formatCode>
                      <c:ptCount val="65"/>
                      <c:pt idx="1">
                        <c:v>392.11109274260207</c:v>
                      </c:pt>
                      <c:pt idx="2">
                        <c:v>1038.6765862564739</c:v>
                      </c:pt>
                      <c:pt idx="3">
                        <c:v>1689.6136200738322</c:v>
                      </c:pt>
                      <c:pt idx="4">
                        <c:v>1895.2455499747268</c:v>
                      </c:pt>
                      <c:pt idx="5">
                        <c:v>1949.6531136578751</c:v>
                      </c:pt>
                      <c:pt idx="6">
                        <c:v>1992.6387994186855</c:v>
                      </c:pt>
                      <c:pt idx="7">
                        <c:v>2057.2005175279673</c:v>
                      </c:pt>
                      <c:pt idx="8">
                        <c:v>2177.1041996328836</c:v>
                      </c:pt>
                      <c:pt idx="9">
                        <c:v>2244.9268815692944</c:v>
                      </c:pt>
                      <c:pt idx="10">
                        <c:v>8237.8200912897901</c:v>
                      </c:pt>
                      <c:pt idx="11">
                        <c:v>8705.8928761665211</c:v>
                      </c:pt>
                      <c:pt idx="12">
                        <c:v>9154.945286294058</c:v>
                      </c:pt>
                      <c:pt idx="13">
                        <c:v>3579.9319683275485</c:v>
                      </c:pt>
                      <c:pt idx="14">
                        <c:v>3444.2592383414499</c:v>
                      </c:pt>
                      <c:pt idx="15">
                        <c:v>3435.3290567024051</c:v>
                      </c:pt>
                      <c:pt idx="16">
                        <c:v>4581.8376277016132</c:v>
                      </c:pt>
                      <c:pt idx="17">
                        <c:v>5949.438760727312</c:v>
                      </c:pt>
                      <c:pt idx="18">
                        <c:v>6840.5442040941389</c:v>
                      </c:pt>
                      <c:pt idx="19">
                        <c:v>7404.1717336924048</c:v>
                      </c:pt>
                      <c:pt idx="20">
                        <c:v>10392.782921777349</c:v>
                      </c:pt>
                      <c:pt idx="21">
                        <c:v>15625.002367659376</c:v>
                      </c:pt>
                      <c:pt idx="22">
                        <c:v>20017.361965709482</c:v>
                      </c:pt>
                      <c:pt idx="23">
                        <c:v>20306.14325864648</c:v>
                      </c:pt>
                      <c:pt idx="24">
                        <c:v>17932.628323150948</c:v>
                      </c:pt>
                      <c:pt idx="25">
                        <c:v>15661.355064048403</c:v>
                      </c:pt>
                      <c:pt idx="26">
                        <c:v>14248.387038214843</c:v>
                      </c:pt>
                      <c:pt idx="27">
                        <c:v>12135.342812867762</c:v>
                      </c:pt>
                      <c:pt idx="28">
                        <c:v>10893.663549310369</c:v>
                      </c:pt>
                      <c:pt idx="29">
                        <c:v>9937.1950293108603</c:v>
                      </c:pt>
                      <c:pt idx="30">
                        <c:v>10674.339492426623</c:v>
                      </c:pt>
                      <c:pt idx="31">
                        <c:v>10897.18326685473</c:v>
                      </c:pt>
                      <c:pt idx="32">
                        <c:v>10571.341389303338</c:v>
                      </c:pt>
                      <c:pt idx="33">
                        <c:v>9841.2644675360134</c:v>
                      </c:pt>
                      <c:pt idx="34">
                        <c:v>8078.6292757398851</c:v>
                      </c:pt>
                      <c:pt idx="35">
                        <c:v>7472.1361783826142</c:v>
                      </c:pt>
                      <c:pt idx="36">
                        <c:v>7552.745537371793</c:v>
                      </c:pt>
                      <c:pt idx="37">
                        <c:v>8137.4692963864791</c:v>
                      </c:pt>
                      <c:pt idx="38">
                        <c:v>7884.4658636119566</c:v>
                      </c:pt>
                      <c:pt idx="39">
                        <c:v>6880.9239096841302</c:v>
                      </c:pt>
                      <c:pt idx="40">
                        <c:v>6828.2860338894652</c:v>
                      </c:pt>
                      <c:pt idx="41">
                        <c:v>7366.1041910482736</c:v>
                      </c:pt>
                      <c:pt idx="42">
                        <c:v>7608.8049720480267</c:v>
                      </c:pt>
                      <c:pt idx="43">
                        <c:v>7098.8351593507869</c:v>
                      </c:pt>
                      <c:pt idx="44">
                        <c:v>6500.5479522969181</c:v>
                      </c:pt>
                      <c:pt idx="45">
                        <c:v>6935.47493911743</c:v>
                      </c:pt>
                      <c:pt idx="46">
                        <c:v>7911.7252242790391</c:v>
                      </c:pt>
                      <c:pt idx="47">
                        <c:v>9454.7302620742175</c:v>
                      </c:pt>
                      <c:pt idx="48">
                        <c:v>13985.193500897387</c:v>
                      </c:pt>
                      <c:pt idx="49">
                        <c:v>15066.457375083313</c:v>
                      </c:pt>
                      <c:pt idx="50">
                        <c:v>14975.131044360001</c:v>
                      </c:pt>
                      <c:pt idx="51">
                        <c:v>12487.853197663302</c:v>
                      </c:pt>
                      <c:pt idx="52">
                        <c:v>13703.310925831489</c:v>
                      </c:pt>
                      <c:pt idx="53">
                        <c:v>13898.176886607502</c:v>
                      </c:pt>
                      <c:pt idx="54">
                        <c:v>12245.247754204131</c:v>
                      </c:pt>
                      <c:pt idx="55">
                        <c:v>8575.7450827201592</c:v>
                      </c:pt>
                      <c:pt idx="56">
                        <c:v>6173.9120955292865</c:v>
                      </c:pt>
                      <c:pt idx="57">
                        <c:v>4200.0151999026357</c:v>
                      </c:pt>
                      <c:pt idx="58">
                        <c:v>3946.5998671039306</c:v>
                      </c:pt>
                      <c:pt idx="59">
                        <c:v>3806.0713012912888</c:v>
                      </c:pt>
                      <c:pt idx="60">
                        <c:v>3633.1519048343566</c:v>
                      </c:pt>
                      <c:pt idx="61">
                        <c:v>2885.4365659081977</c:v>
                      </c:pt>
                      <c:pt idx="62">
                        <c:v>3290.4649149276361</c:v>
                      </c:pt>
                      <c:pt idx="63">
                        <c:v>4510.9758066871264</c:v>
                      </c:pt>
                    </c:numCache>
                  </c:numRef>
                </c:val>
                <c:smooth val="0"/>
                <c:extLst xmlns:c15="http://schemas.microsoft.com/office/drawing/2012/chart">
                  <c:ext xmlns:c16="http://schemas.microsoft.com/office/drawing/2014/chart" uri="{C3380CC4-5D6E-409C-BE32-E72D297353CC}">
                    <c16:uniqueId val="{0000001E-FA17-416C-95E6-6CB7CD5D511E}"/>
                  </c:ext>
                </c:extLst>
              </c15:ser>
            </c15:filteredLineSeries>
            <c15:filteredLineSeries>
              <c15:ser>
                <c:idx val="27"/>
                <c:order val="27"/>
                <c:tx>
                  <c:strRef>
                    <c:extLst xmlns:c15="http://schemas.microsoft.com/office/drawing/2012/chart">
                      <c:ext xmlns:c15="http://schemas.microsoft.com/office/drawing/2012/chart" uri="{02D57815-91ED-43cb-92C2-25804820EDAC}">
                        <c15:formulaRef>
                          <c15:sqref>'Smoothed Data'!$AC$2</c15:sqref>
                        </c15:formulaRef>
                      </c:ext>
                    </c:extLst>
                    <c:strCache>
                      <c:ptCount val="1"/>
                      <c:pt idx="0">
                        <c:v>Per Capital UGF Revenue Less POMV Centered Smoothed</c:v>
                      </c:pt>
                    </c:strCache>
                  </c:strRef>
                </c:tx>
                <c:spPr>
                  <a:ln w="28575" cap="rnd">
                    <a:solidFill>
                      <a:schemeClr val="accent4">
                        <a:lumMod val="60000"/>
                        <a:lumOff val="40000"/>
                      </a:schemeClr>
                    </a:solidFill>
                    <a:round/>
                  </a:ln>
                  <a:effectLst/>
                </c:spPr>
                <c:marker>
                  <c:symbol val="none"/>
                </c:marker>
                <c:cat>
                  <c:strRef>
                    <c:extLst xmlns:c15="http://schemas.microsoft.com/office/drawing/2012/chart">
                      <c:ext xmlns:c15="http://schemas.microsoft.com/office/drawing/2012/chart" uri="{02D57815-91ED-43cb-92C2-25804820EDAC}">
                        <c15:formulaRef>
                          <c15:sqref>'Smoothed Data'!$A$3:$A$67</c15:sqref>
                        </c15:formulaRef>
                      </c:ext>
                    </c:extLst>
                    <c:strCache>
                      <c:ptCount val="65"/>
                      <c:pt idx="0">
                        <c:v>FY1959</c:v>
                      </c:pt>
                      <c:pt idx="1">
                        <c:v>FY1960</c:v>
                      </c:pt>
                      <c:pt idx="2">
                        <c:v>FY1961</c:v>
                      </c:pt>
                      <c:pt idx="3">
                        <c:v>FY1962</c:v>
                      </c:pt>
                      <c:pt idx="4">
                        <c:v>FY1963</c:v>
                      </c:pt>
                      <c:pt idx="5">
                        <c:v>FY1964</c:v>
                      </c:pt>
                      <c:pt idx="6">
                        <c:v>FY1965</c:v>
                      </c:pt>
                      <c:pt idx="7">
                        <c:v>FY1966</c:v>
                      </c:pt>
                      <c:pt idx="8">
                        <c:v>FY1967</c:v>
                      </c:pt>
                      <c:pt idx="9">
                        <c:v>FY1968</c:v>
                      </c:pt>
                      <c:pt idx="10">
                        <c:v>FY1969</c:v>
                      </c:pt>
                      <c:pt idx="11">
                        <c:v>FY1970</c:v>
                      </c:pt>
                      <c:pt idx="12">
                        <c:v>FY1971</c:v>
                      </c:pt>
                      <c:pt idx="13">
                        <c:v>FY1972</c:v>
                      </c:pt>
                      <c:pt idx="14">
                        <c:v>FY1973</c:v>
                      </c:pt>
                      <c:pt idx="15">
                        <c:v>FY1974</c:v>
                      </c:pt>
                      <c:pt idx="16">
                        <c:v>FY1975</c:v>
                      </c:pt>
                      <c:pt idx="17">
                        <c:v>FY1976</c:v>
                      </c:pt>
                      <c:pt idx="18">
                        <c:v>FY1977</c:v>
                      </c:pt>
                      <c:pt idx="19">
                        <c:v>FY1978</c:v>
                      </c:pt>
                      <c:pt idx="20">
                        <c:v>FY1979</c:v>
                      </c:pt>
                      <c:pt idx="21">
                        <c:v>FY1980</c:v>
                      </c:pt>
                      <c:pt idx="22">
                        <c:v>FY1981</c:v>
                      </c:pt>
                      <c:pt idx="23">
                        <c:v>FY1982</c:v>
                      </c:pt>
                      <c:pt idx="24">
                        <c:v>FY1983</c:v>
                      </c:pt>
                      <c:pt idx="25">
                        <c:v>FY1984</c:v>
                      </c:pt>
                      <c:pt idx="26">
                        <c:v>FY1985</c:v>
                      </c:pt>
                      <c:pt idx="27">
                        <c:v>FY1986</c:v>
                      </c:pt>
                      <c:pt idx="28">
                        <c:v>FY1987</c:v>
                      </c:pt>
                      <c:pt idx="29">
                        <c:v>FY1988</c:v>
                      </c:pt>
                      <c:pt idx="30">
                        <c:v>FY1989</c:v>
                      </c:pt>
                      <c:pt idx="31">
                        <c:v>FY1990</c:v>
                      </c:pt>
                      <c:pt idx="32">
                        <c:v>FY1991</c:v>
                      </c:pt>
                      <c:pt idx="33">
                        <c:v>FY1992</c:v>
                      </c:pt>
                      <c:pt idx="34">
                        <c:v>FY1993</c:v>
                      </c:pt>
                      <c:pt idx="35">
                        <c:v>FY1994</c:v>
                      </c:pt>
                      <c:pt idx="36">
                        <c:v>FY1995</c:v>
                      </c:pt>
                      <c:pt idx="37">
                        <c:v>FY1996</c:v>
                      </c:pt>
                      <c:pt idx="38">
                        <c:v>FY1997</c:v>
                      </c:pt>
                      <c:pt idx="39">
                        <c:v>FY1998</c:v>
                      </c:pt>
                      <c:pt idx="40">
                        <c:v>FY1999</c:v>
                      </c:pt>
                      <c:pt idx="41">
                        <c:v>FY2000</c:v>
                      </c:pt>
                      <c:pt idx="42">
                        <c:v>FY2001</c:v>
                      </c:pt>
                      <c:pt idx="43">
                        <c:v>FY2002</c:v>
                      </c:pt>
                      <c:pt idx="44">
                        <c:v>FY2003</c:v>
                      </c:pt>
                      <c:pt idx="45">
                        <c:v>FY2004</c:v>
                      </c:pt>
                      <c:pt idx="46">
                        <c:v>FY2005</c:v>
                      </c:pt>
                      <c:pt idx="47">
                        <c:v>FY2006</c:v>
                      </c:pt>
                      <c:pt idx="48">
                        <c:v>FY2007</c:v>
                      </c:pt>
                      <c:pt idx="49">
                        <c:v>FY2008</c:v>
                      </c:pt>
                      <c:pt idx="50">
                        <c:v>FY2009</c:v>
                      </c:pt>
                      <c:pt idx="51">
                        <c:v>FY2010</c:v>
                      </c:pt>
                      <c:pt idx="52">
                        <c:v>FY2011</c:v>
                      </c:pt>
                      <c:pt idx="53">
                        <c:v>FY2012</c:v>
                      </c:pt>
                      <c:pt idx="54">
                        <c:v>FY2013</c:v>
                      </c:pt>
                      <c:pt idx="55">
                        <c:v>FY2014</c:v>
                      </c:pt>
                      <c:pt idx="56">
                        <c:v>FY2015</c:v>
                      </c:pt>
                      <c:pt idx="57">
                        <c:v>FY2016</c:v>
                      </c:pt>
                      <c:pt idx="58">
                        <c:v>FY2017</c:v>
                      </c:pt>
                      <c:pt idx="59">
                        <c:v>FY2018</c:v>
                      </c:pt>
                      <c:pt idx="60">
                        <c:v>FY2019</c:v>
                      </c:pt>
                      <c:pt idx="61">
                        <c:v>FY2020</c:v>
                      </c:pt>
                      <c:pt idx="62">
                        <c:v>FY2021</c:v>
                      </c:pt>
                      <c:pt idx="63">
                        <c:v>FY2022</c:v>
                      </c:pt>
                      <c:pt idx="64">
                        <c:v>FY2023</c:v>
                      </c:pt>
                    </c:strCache>
                  </c:strRef>
                </c:cat>
                <c:val>
                  <c:numRef>
                    <c:extLst xmlns:c15="http://schemas.microsoft.com/office/drawing/2012/chart">
                      <c:ext xmlns:c15="http://schemas.microsoft.com/office/drawing/2012/chart" uri="{02D57815-91ED-43cb-92C2-25804820EDAC}">
                        <c15:formulaRef>
                          <c15:sqref>'Smoothed Data'!$AC$3:$AC$67</c15:sqref>
                        </c15:formulaRef>
                      </c:ext>
                    </c:extLst>
                    <c:numCache>
                      <c:formatCode>General</c:formatCode>
                      <c:ptCount val="65"/>
                      <c:pt idx="2" formatCode="0.00">
                        <c:v>1023.1088273738649</c:v>
                      </c:pt>
                      <c:pt idx="3" formatCode="0.00">
                        <c:v>1491.3638485466854</c:v>
                      </c:pt>
                      <c:pt idx="4" formatCode="0.00">
                        <c:v>1831.3407187084035</c:v>
                      </c:pt>
                      <c:pt idx="5" formatCode="0.00">
                        <c:v>1964.9229151529216</c:v>
                      </c:pt>
                      <c:pt idx="6" formatCode="0.00">
                        <c:v>1986.9447650278157</c:v>
                      </c:pt>
                      <c:pt idx="7" formatCode="0.00">
                        <c:v>2074.8827988755129</c:v>
                      </c:pt>
                      <c:pt idx="8" formatCode="0.00">
                        <c:v>2181.3475717415126</c:v>
                      </c:pt>
                      <c:pt idx="9" formatCode="0.00">
                        <c:v>4439.6154124462628</c:v>
                      </c:pt>
                      <c:pt idx="10" formatCode="0.00">
                        <c:v>6910.0854178166355</c:v>
                      </c:pt>
                      <c:pt idx="11" formatCode="0.00">
                        <c:v>7291.2976137289106</c:v>
                      </c:pt>
                      <c:pt idx="12" formatCode="0.00">
                        <c:v>7556.9327274785483</c:v>
                      </c:pt>
                      <c:pt idx="13" formatCode="0.00">
                        <c:v>5613.1270054953529</c:v>
                      </c:pt>
                      <c:pt idx="14" formatCode="0.00">
                        <c:v>3517.250861574239</c:v>
                      </c:pt>
                      <c:pt idx="15" formatCode="0.00">
                        <c:v>3865.5559232073374</c:v>
                      </c:pt>
                      <c:pt idx="16" formatCode="0.00">
                        <c:v>4786.776680673097</c:v>
                      </c:pt>
                      <c:pt idx="17" formatCode="0.00">
                        <c:v>5679.4227708814087</c:v>
                      </c:pt>
                      <c:pt idx="18" formatCode="0.00">
                        <c:v>6627.4787892358454</c:v>
                      </c:pt>
                      <c:pt idx="19" formatCode="0.00">
                        <c:v>8454.197169822748</c:v>
                      </c:pt>
                      <c:pt idx="20" formatCode="0.00">
                        <c:v>11486.863608759333</c:v>
                      </c:pt>
                      <c:pt idx="21" formatCode="0.00">
                        <c:v>15197.121802441121</c:v>
                      </c:pt>
                      <c:pt idx="22" formatCode="0.00">
                        <c:v>18233.743152286279</c:v>
                      </c:pt>
                      <c:pt idx="23" formatCode="0.00">
                        <c:v>19152.544956132213</c:v>
                      </c:pt>
                      <c:pt idx="24" formatCode="0.00">
                        <c:v>18038.196089102108</c:v>
                      </c:pt>
                      <c:pt idx="25" formatCode="0.00">
                        <c:v>16084.009815621674</c:v>
                      </c:pt>
                      <c:pt idx="26" formatCode="0.00">
                        <c:v>13925.129191154705</c:v>
                      </c:pt>
                      <c:pt idx="27" formatCode="0.00">
                        <c:v>12334.534131744871</c:v>
                      </c:pt>
                      <c:pt idx="28" formatCode="0.00">
                        <c:v>11297.838012404878</c:v>
                      </c:pt>
                      <c:pt idx="29" formatCode="0.00">
                        <c:v>10438.301348457542</c:v>
                      </c:pt>
                      <c:pt idx="30" formatCode="0.00">
                        <c:v>10529.956472319402</c:v>
                      </c:pt>
                      <c:pt idx="31" formatCode="0.00">
                        <c:v>10712.657372647354</c:v>
                      </c:pt>
                      <c:pt idx="32" formatCode="0.00">
                        <c:v>10281.456577789337</c:v>
                      </c:pt>
                      <c:pt idx="33" formatCode="0.00">
                        <c:v>9520.5911803963081</c:v>
                      </c:pt>
                      <c:pt idx="34" formatCode="0.00">
                        <c:v>8454.8733832127837</c:v>
                      </c:pt>
                      <c:pt idx="35" formatCode="0.00">
                        <c:v>7865.0904751379658</c:v>
                      </c:pt>
                      <c:pt idx="36" formatCode="0.00">
                        <c:v>7749.6945467409041</c:v>
                      </c:pt>
                      <c:pt idx="37" formatCode="0.00">
                        <c:v>7743.1389144837358</c:v>
                      </c:pt>
                      <c:pt idx="38" formatCode="0.00">
                        <c:v>7570.574594828061</c:v>
                      </c:pt>
                      <c:pt idx="39" formatCode="0.00">
                        <c:v>7256.3176321730989</c:v>
                      </c:pt>
                      <c:pt idx="40" formatCode="0.00">
                        <c:v>7182.2046861760364</c:v>
                      </c:pt>
                      <c:pt idx="41" formatCode="0.00">
                        <c:v>7177.9398459897602</c:v>
                      </c:pt>
                      <c:pt idx="42" formatCode="0.00">
                        <c:v>7234.6615164616214</c:v>
                      </c:pt>
                      <c:pt idx="43" formatCode="0.00">
                        <c:v>7141.0196242038273</c:v>
                      </c:pt>
                      <c:pt idx="44" formatCode="0.00">
                        <c:v>6893.5520959184887</c:v>
                      </c:pt>
                      <c:pt idx="45" formatCode="0.00">
                        <c:v>7186.7706415741841</c:v>
                      </c:pt>
                      <c:pt idx="46" formatCode="0.00">
                        <c:v>8138.0753823117429</c:v>
                      </c:pt>
                      <c:pt idx="47" formatCode="0.00">
                        <c:v>10583.754840164951</c:v>
                      </c:pt>
                      <c:pt idx="48" formatCode="0.00">
                        <c:v>13042.631135786567</c:v>
                      </c:pt>
                      <c:pt idx="49" formatCode="0.00">
                        <c:v>13835.970978329311</c:v>
                      </c:pt>
                      <c:pt idx="50" formatCode="0.00">
                        <c:v>14369.953123541218</c:v>
                      </c:pt>
                      <c:pt idx="51" formatCode="0.00">
                        <c:v>14074.346270982762</c:v>
                      </c:pt>
                      <c:pt idx="52" formatCode="0.00">
                        <c:v>13292.15982950117</c:v>
                      </c:pt>
                      <c:pt idx="53" formatCode="0.00">
                        <c:v>12908.141706554337</c:v>
                      </c:pt>
                      <c:pt idx="54" formatCode="0.00">
                        <c:v>11583.599494070631</c:v>
                      </c:pt>
                      <c:pt idx="55" formatCode="0.00">
                        <c:v>9001.5947250341669</c:v>
                      </c:pt>
                      <c:pt idx="56" formatCode="0.00">
                        <c:v>6447.8065126766869</c:v>
                      </c:pt>
                      <c:pt idx="57" formatCode="0.00">
                        <c:v>4834.7959038937315</c:v>
                      </c:pt>
                      <c:pt idx="58" formatCode="0.00">
                        <c:v>4100.9740993357645</c:v>
                      </c:pt>
                      <c:pt idx="59" formatCode="0.00">
                        <c:v>3706.3937731302613</c:v>
                      </c:pt>
                      <c:pt idx="60" formatCode="0.00">
                        <c:v>3389.0438446352186</c:v>
                      </c:pt>
                      <c:pt idx="61" formatCode="0.00">
                        <c:v>3361.9565045217396</c:v>
                      </c:pt>
                      <c:pt idx="62" formatCode="0.00">
                        <c:v>3724.6823555875903</c:v>
                      </c:pt>
                    </c:numCache>
                  </c:numRef>
                </c:val>
                <c:smooth val="0"/>
                <c:extLst xmlns:c15="http://schemas.microsoft.com/office/drawing/2012/chart">
                  <c:ext xmlns:c16="http://schemas.microsoft.com/office/drawing/2014/chart" uri="{C3380CC4-5D6E-409C-BE32-E72D297353CC}">
                    <c16:uniqueId val="{0000001F-FA17-416C-95E6-6CB7CD5D511E}"/>
                  </c:ext>
                </c:extLst>
              </c15:ser>
            </c15:filteredLineSeries>
            <c15:filteredLineSeries>
              <c15:ser>
                <c:idx val="28"/>
                <c:order val="28"/>
                <c:tx>
                  <c:strRef>
                    <c:extLst xmlns:c15="http://schemas.microsoft.com/office/drawing/2012/chart">
                      <c:ext xmlns:c15="http://schemas.microsoft.com/office/drawing/2012/chart" uri="{02D57815-91ED-43cb-92C2-25804820EDAC}">
                        <c15:formulaRef>
                          <c15:sqref>'Smoothed Data'!$AD$2</c15:sqref>
                        </c15:formulaRef>
                      </c:ext>
                    </c:extLst>
                    <c:strCache>
                      <c:ptCount val="1"/>
                      <c:pt idx="0">
                        <c:v>UGF Budget Spending Raw Data</c:v>
                      </c:pt>
                    </c:strCache>
                  </c:strRef>
                </c:tx>
                <c:spPr>
                  <a:ln w="28575" cap="rnd">
                    <a:solidFill>
                      <a:schemeClr val="accent5">
                        <a:lumMod val="60000"/>
                        <a:lumOff val="40000"/>
                      </a:schemeClr>
                    </a:solidFill>
                    <a:round/>
                  </a:ln>
                  <a:effectLst/>
                </c:spPr>
                <c:marker>
                  <c:symbol val="none"/>
                </c:marker>
                <c:cat>
                  <c:strRef>
                    <c:extLst xmlns:c15="http://schemas.microsoft.com/office/drawing/2012/chart">
                      <c:ext xmlns:c15="http://schemas.microsoft.com/office/drawing/2012/chart" uri="{02D57815-91ED-43cb-92C2-25804820EDAC}">
                        <c15:formulaRef>
                          <c15:sqref>'Smoothed Data'!$A$3:$A$67</c15:sqref>
                        </c15:formulaRef>
                      </c:ext>
                    </c:extLst>
                    <c:strCache>
                      <c:ptCount val="65"/>
                      <c:pt idx="0">
                        <c:v>FY1959</c:v>
                      </c:pt>
                      <c:pt idx="1">
                        <c:v>FY1960</c:v>
                      </c:pt>
                      <c:pt idx="2">
                        <c:v>FY1961</c:v>
                      </c:pt>
                      <c:pt idx="3">
                        <c:v>FY1962</c:v>
                      </c:pt>
                      <c:pt idx="4">
                        <c:v>FY1963</c:v>
                      </c:pt>
                      <c:pt idx="5">
                        <c:v>FY1964</c:v>
                      </c:pt>
                      <c:pt idx="6">
                        <c:v>FY1965</c:v>
                      </c:pt>
                      <c:pt idx="7">
                        <c:v>FY1966</c:v>
                      </c:pt>
                      <c:pt idx="8">
                        <c:v>FY1967</c:v>
                      </c:pt>
                      <c:pt idx="9">
                        <c:v>FY1968</c:v>
                      </c:pt>
                      <c:pt idx="10">
                        <c:v>FY1969</c:v>
                      </c:pt>
                      <c:pt idx="11">
                        <c:v>FY1970</c:v>
                      </c:pt>
                      <c:pt idx="12">
                        <c:v>FY1971</c:v>
                      </c:pt>
                      <c:pt idx="13">
                        <c:v>FY1972</c:v>
                      </c:pt>
                      <c:pt idx="14">
                        <c:v>FY1973</c:v>
                      </c:pt>
                      <c:pt idx="15">
                        <c:v>FY1974</c:v>
                      </c:pt>
                      <c:pt idx="16">
                        <c:v>FY1975</c:v>
                      </c:pt>
                      <c:pt idx="17">
                        <c:v>FY1976</c:v>
                      </c:pt>
                      <c:pt idx="18">
                        <c:v>FY1977</c:v>
                      </c:pt>
                      <c:pt idx="19">
                        <c:v>FY1978</c:v>
                      </c:pt>
                      <c:pt idx="20">
                        <c:v>FY1979</c:v>
                      </c:pt>
                      <c:pt idx="21">
                        <c:v>FY1980</c:v>
                      </c:pt>
                      <c:pt idx="22">
                        <c:v>FY1981</c:v>
                      </c:pt>
                      <c:pt idx="23">
                        <c:v>FY1982</c:v>
                      </c:pt>
                      <c:pt idx="24">
                        <c:v>FY1983</c:v>
                      </c:pt>
                      <c:pt idx="25">
                        <c:v>FY1984</c:v>
                      </c:pt>
                      <c:pt idx="26">
                        <c:v>FY1985</c:v>
                      </c:pt>
                      <c:pt idx="27">
                        <c:v>FY1986</c:v>
                      </c:pt>
                      <c:pt idx="28">
                        <c:v>FY1987</c:v>
                      </c:pt>
                      <c:pt idx="29">
                        <c:v>FY1988</c:v>
                      </c:pt>
                      <c:pt idx="30">
                        <c:v>FY1989</c:v>
                      </c:pt>
                      <c:pt idx="31">
                        <c:v>FY1990</c:v>
                      </c:pt>
                      <c:pt idx="32">
                        <c:v>FY1991</c:v>
                      </c:pt>
                      <c:pt idx="33">
                        <c:v>FY1992</c:v>
                      </c:pt>
                      <c:pt idx="34">
                        <c:v>FY1993</c:v>
                      </c:pt>
                      <c:pt idx="35">
                        <c:v>FY1994</c:v>
                      </c:pt>
                      <c:pt idx="36">
                        <c:v>FY1995</c:v>
                      </c:pt>
                      <c:pt idx="37">
                        <c:v>FY1996</c:v>
                      </c:pt>
                      <c:pt idx="38">
                        <c:v>FY1997</c:v>
                      </c:pt>
                      <c:pt idx="39">
                        <c:v>FY1998</c:v>
                      </c:pt>
                      <c:pt idx="40">
                        <c:v>FY1999</c:v>
                      </c:pt>
                      <c:pt idx="41">
                        <c:v>FY2000</c:v>
                      </c:pt>
                      <c:pt idx="42">
                        <c:v>FY2001</c:v>
                      </c:pt>
                      <c:pt idx="43">
                        <c:v>FY2002</c:v>
                      </c:pt>
                      <c:pt idx="44">
                        <c:v>FY2003</c:v>
                      </c:pt>
                      <c:pt idx="45">
                        <c:v>FY2004</c:v>
                      </c:pt>
                      <c:pt idx="46">
                        <c:v>FY2005</c:v>
                      </c:pt>
                      <c:pt idx="47">
                        <c:v>FY2006</c:v>
                      </c:pt>
                      <c:pt idx="48">
                        <c:v>FY2007</c:v>
                      </c:pt>
                      <c:pt idx="49">
                        <c:v>FY2008</c:v>
                      </c:pt>
                      <c:pt idx="50">
                        <c:v>FY2009</c:v>
                      </c:pt>
                      <c:pt idx="51">
                        <c:v>FY2010</c:v>
                      </c:pt>
                      <c:pt idx="52">
                        <c:v>FY2011</c:v>
                      </c:pt>
                      <c:pt idx="53">
                        <c:v>FY2012</c:v>
                      </c:pt>
                      <c:pt idx="54">
                        <c:v>FY2013</c:v>
                      </c:pt>
                      <c:pt idx="55">
                        <c:v>FY2014</c:v>
                      </c:pt>
                      <c:pt idx="56">
                        <c:v>FY2015</c:v>
                      </c:pt>
                      <c:pt idx="57">
                        <c:v>FY2016</c:v>
                      </c:pt>
                      <c:pt idx="58">
                        <c:v>FY2017</c:v>
                      </c:pt>
                      <c:pt idx="59">
                        <c:v>FY2018</c:v>
                      </c:pt>
                      <c:pt idx="60">
                        <c:v>FY2019</c:v>
                      </c:pt>
                      <c:pt idx="61">
                        <c:v>FY2020</c:v>
                      </c:pt>
                      <c:pt idx="62">
                        <c:v>FY2021</c:v>
                      </c:pt>
                      <c:pt idx="63">
                        <c:v>FY2022</c:v>
                      </c:pt>
                      <c:pt idx="64">
                        <c:v>FY2023</c:v>
                      </c:pt>
                    </c:strCache>
                  </c:strRef>
                </c:cat>
                <c:val>
                  <c:numRef>
                    <c:extLst xmlns:c15="http://schemas.microsoft.com/office/drawing/2012/chart">
                      <c:ext xmlns:c15="http://schemas.microsoft.com/office/drawing/2012/chart" uri="{02D57815-91ED-43cb-92C2-25804820EDAC}">
                        <c15:formulaRef>
                          <c15:sqref>'Smoothed Data'!$AD$3:$AD$67</c15:sqref>
                        </c15:formulaRef>
                      </c:ext>
                    </c:extLst>
                    <c:numCache>
                      <c:formatCode>0.00</c:formatCode>
                      <c:ptCount val="65"/>
                      <c:pt idx="0">
                        <c:v>2.8000000000000003</c:v>
                      </c:pt>
                      <c:pt idx="1">
                        <c:v>29.368099999999998</c:v>
                      </c:pt>
                      <c:pt idx="2">
                        <c:v>41.443799999999996</c:v>
                      </c:pt>
                      <c:pt idx="3">
                        <c:v>52.80599999999999</c:v>
                      </c:pt>
                      <c:pt idx="4">
                        <c:v>69.179900000000004</c:v>
                      </c:pt>
                      <c:pt idx="5">
                        <c:v>84.214300000000009</c:v>
                      </c:pt>
                      <c:pt idx="6">
                        <c:v>75.657699999999991</c:v>
                      </c:pt>
                      <c:pt idx="7">
                        <c:v>89.269100000000023</c:v>
                      </c:pt>
                      <c:pt idx="8">
                        <c:v>96.468000000000004</c:v>
                      </c:pt>
                      <c:pt idx="9">
                        <c:v>106.0742</c:v>
                      </c:pt>
                      <c:pt idx="10">
                        <c:v>172.99609999999998</c:v>
                      </c:pt>
                      <c:pt idx="11">
                        <c:v>298.5231</c:v>
                      </c:pt>
                      <c:pt idx="12">
                        <c:v>363.03179999999998</c:v>
                      </c:pt>
                      <c:pt idx="13">
                        <c:v>314.93140000000005</c:v>
                      </c:pt>
                      <c:pt idx="14">
                        <c:v>433.95859999999999</c:v>
                      </c:pt>
                      <c:pt idx="15">
                        <c:v>394.02869999999996</c:v>
                      </c:pt>
                      <c:pt idx="16">
                        <c:v>510.27390000000003</c:v>
                      </c:pt>
                      <c:pt idx="17">
                        <c:v>618.97789999999998</c:v>
                      </c:pt>
                      <c:pt idx="18">
                        <c:v>737.54458900000009</c:v>
                      </c:pt>
                      <c:pt idx="19">
                        <c:v>856.10300200000006</c:v>
                      </c:pt>
                      <c:pt idx="20">
                        <c:v>1062.2958000000001</c:v>
                      </c:pt>
                      <c:pt idx="21">
                        <c:v>1669.2709</c:v>
                      </c:pt>
                      <c:pt idx="22">
                        <c:v>3439.1448</c:v>
                      </c:pt>
                      <c:pt idx="23">
                        <c:v>5438.2476999999999</c:v>
                      </c:pt>
                      <c:pt idx="24">
                        <c:v>2966.9204</c:v>
                      </c:pt>
                      <c:pt idx="25">
                        <c:v>3154.1129000000001</c:v>
                      </c:pt>
                      <c:pt idx="26">
                        <c:v>3715.1533999999997</c:v>
                      </c:pt>
                      <c:pt idx="27">
                        <c:v>3071.9554999999996</c:v>
                      </c:pt>
                      <c:pt idx="28">
                        <c:v>2715.3299000000002</c:v>
                      </c:pt>
                      <c:pt idx="29">
                        <c:v>2530.5115000000001</c:v>
                      </c:pt>
                      <c:pt idx="30">
                        <c:v>2721.77495</c:v>
                      </c:pt>
                      <c:pt idx="31">
                        <c:v>2778.6238999999996</c:v>
                      </c:pt>
                      <c:pt idx="32">
                        <c:v>3043.7295999999997</c:v>
                      </c:pt>
                      <c:pt idx="33">
                        <c:v>2912.5810000000001</c:v>
                      </c:pt>
                      <c:pt idx="34">
                        <c:v>2968.4634069999997</c:v>
                      </c:pt>
                      <c:pt idx="35">
                        <c:v>3060.4850999999994</c:v>
                      </c:pt>
                      <c:pt idx="36">
                        <c:v>2873.9714000000004</c:v>
                      </c:pt>
                      <c:pt idx="37">
                        <c:v>3445.9399000000003</c:v>
                      </c:pt>
                      <c:pt idx="38">
                        <c:v>2844.3702999999996</c:v>
                      </c:pt>
                      <c:pt idx="39">
                        <c:v>2980.9515839999999</c:v>
                      </c:pt>
                      <c:pt idx="40">
                        <c:v>3143.4034000000001</c:v>
                      </c:pt>
                      <c:pt idx="41">
                        <c:v>3693.7984999999999</c:v>
                      </c:pt>
                      <c:pt idx="42">
                        <c:v>4192.2789000000002</c:v>
                      </c:pt>
                      <c:pt idx="43">
                        <c:v>3639.4773000000005</c:v>
                      </c:pt>
                      <c:pt idx="44">
                        <c:v>3535.6142</c:v>
                      </c:pt>
                      <c:pt idx="45">
                        <c:v>3101.6441</c:v>
                      </c:pt>
                      <c:pt idx="46">
                        <c:v>3260.3724000000002</c:v>
                      </c:pt>
                      <c:pt idx="47">
                        <c:v>3860.8471</c:v>
                      </c:pt>
                      <c:pt idx="48">
                        <c:v>5197.2549999999992</c:v>
                      </c:pt>
                      <c:pt idx="49">
                        <c:v>6710.3459999999995</c:v>
                      </c:pt>
                      <c:pt idx="50">
                        <c:v>6849.5448000000006</c:v>
                      </c:pt>
                      <c:pt idx="51">
                        <c:v>6017.1034999999993</c:v>
                      </c:pt>
                      <c:pt idx="52">
                        <c:v>6051.4773999999998</c:v>
                      </c:pt>
                      <c:pt idx="53">
                        <c:v>7786.8810000000003</c:v>
                      </c:pt>
                      <c:pt idx="54">
                        <c:v>8433.5999999999985</c:v>
                      </c:pt>
                      <c:pt idx="55">
                        <c:v>7977.2302</c:v>
                      </c:pt>
                      <c:pt idx="56">
                        <c:v>10333.801299999999</c:v>
                      </c:pt>
                      <c:pt idx="57">
                        <c:v>6882.2620999999999</c:v>
                      </c:pt>
                      <c:pt idx="58">
                        <c:v>5205.9843000000001</c:v>
                      </c:pt>
                      <c:pt idx="59">
                        <c:v>5200.7488999999996</c:v>
                      </c:pt>
                      <c:pt idx="60">
                        <c:v>5855.4728000000005</c:v>
                      </c:pt>
                      <c:pt idx="61">
                        <c:v>5838.2879999999996</c:v>
                      </c:pt>
                      <c:pt idx="62">
                        <c:v>5318.1657000000005</c:v>
                      </c:pt>
                      <c:pt idx="63">
                        <c:v>6032.7033999999994</c:v>
                      </c:pt>
                      <c:pt idx="64">
                        <c:v>7628.2223489999997</c:v>
                      </c:pt>
                    </c:numCache>
                  </c:numRef>
                </c:val>
                <c:smooth val="0"/>
                <c:extLst xmlns:c15="http://schemas.microsoft.com/office/drawing/2012/chart">
                  <c:ext xmlns:c16="http://schemas.microsoft.com/office/drawing/2014/chart" uri="{C3380CC4-5D6E-409C-BE32-E72D297353CC}">
                    <c16:uniqueId val="{00000020-FA17-416C-95E6-6CB7CD5D511E}"/>
                  </c:ext>
                </c:extLst>
              </c15:ser>
            </c15:filteredLineSeries>
            <c15:filteredLineSeries>
              <c15:ser>
                <c:idx val="29"/>
                <c:order val="29"/>
                <c:tx>
                  <c:strRef>
                    <c:extLst xmlns:c15="http://schemas.microsoft.com/office/drawing/2012/chart">
                      <c:ext xmlns:c15="http://schemas.microsoft.com/office/drawing/2012/chart" uri="{02D57815-91ED-43cb-92C2-25804820EDAC}">
                        <c15:formulaRef>
                          <c15:sqref>'Smoothed Data'!$AE$2</c15:sqref>
                        </c15:formulaRef>
                      </c:ext>
                    </c:extLst>
                    <c:strCache>
                      <c:ptCount val="1"/>
                      <c:pt idx="0">
                        <c:v>UGF Budget Spending Smoothed (m=3)</c:v>
                      </c:pt>
                    </c:strCache>
                  </c:strRef>
                </c:tx>
                <c:spPr>
                  <a:ln w="28575" cap="rnd">
                    <a:solidFill>
                      <a:schemeClr val="accent6">
                        <a:lumMod val="60000"/>
                        <a:lumOff val="40000"/>
                      </a:schemeClr>
                    </a:solidFill>
                    <a:round/>
                  </a:ln>
                  <a:effectLst/>
                </c:spPr>
                <c:marker>
                  <c:symbol val="none"/>
                </c:marker>
                <c:cat>
                  <c:strRef>
                    <c:extLst xmlns:c15="http://schemas.microsoft.com/office/drawing/2012/chart">
                      <c:ext xmlns:c15="http://schemas.microsoft.com/office/drawing/2012/chart" uri="{02D57815-91ED-43cb-92C2-25804820EDAC}">
                        <c15:formulaRef>
                          <c15:sqref>'Smoothed Data'!$A$3:$A$67</c15:sqref>
                        </c15:formulaRef>
                      </c:ext>
                    </c:extLst>
                    <c:strCache>
                      <c:ptCount val="65"/>
                      <c:pt idx="0">
                        <c:v>FY1959</c:v>
                      </c:pt>
                      <c:pt idx="1">
                        <c:v>FY1960</c:v>
                      </c:pt>
                      <c:pt idx="2">
                        <c:v>FY1961</c:v>
                      </c:pt>
                      <c:pt idx="3">
                        <c:v>FY1962</c:v>
                      </c:pt>
                      <c:pt idx="4">
                        <c:v>FY1963</c:v>
                      </c:pt>
                      <c:pt idx="5">
                        <c:v>FY1964</c:v>
                      </c:pt>
                      <c:pt idx="6">
                        <c:v>FY1965</c:v>
                      </c:pt>
                      <c:pt idx="7">
                        <c:v>FY1966</c:v>
                      </c:pt>
                      <c:pt idx="8">
                        <c:v>FY1967</c:v>
                      </c:pt>
                      <c:pt idx="9">
                        <c:v>FY1968</c:v>
                      </c:pt>
                      <c:pt idx="10">
                        <c:v>FY1969</c:v>
                      </c:pt>
                      <c:pt idx="11">
                        <c:v>FY1970</c:v>
                      </c:pt>
                      <c:pt idx="12">
                        <c:v>FY1971</c:v>
                      </c:pt>
                      <c:pt idx="13">
                        <c:v>FY1972</c:v>
                      </c:pt>
                      <c:pt idx="14">
                        <c:v>FY1973</c:v>
                      </c:pt>
                      <c:pt idx="15">
                        <c:v>FY1974</c:v>
                      </c:pt>
                      <c:pt idx="16">
                        <c:v>FY1975</c:v>
                      </c:pt>
                      <c:pt idx="17">
                        <c:v>FY1976</c:v>
                      </c:pt>
                      <c:pt idx="18">
                        <c:v>FY1977</c:v>
                      </c:pt>
                      <c:pt idx="19">
                        <c:v>FY1978</c:v>
                      </c:pt>
                      <c:pt idx="20">
                        <c:v>FY1979</c:v>
                      </c:pt>
                      <c:pt idx="21">
                        <c:v>FY1980</c:v>
                      </c:pt>
                      <c:pt idx="22">
                        <c:v>FY1981</c:v>
                      </c:pt>
                      <c:pt idx="23">
                        <c:v>FY1982</c:v>
                      </c:pt>
                      <c:pt idx="24">
                        <c:v>FY1983</c:v>
                      </c:pt>
                      <c:pt idx="25">
                        <c:v>FY1984</c:v>
                      </c:pt>
                      <c:pt idx="26">
                        <c:v>FY1985</c:v>
                      </c:pt>
                      <c:pt idx="27">
                        <c:v>FY1986</c:v>
                      </c:pt>
                      <c:pt idx="28">
                        <c:v>FY1987</c:v>
                      </c:pt>
                      <c:pt idx="29">
                        <c:v>FY1988</c:v>
                      </c:pt>
                      <c:pt idx="30">
                        <c:v>FY1989</c:v>
                      </c:pt>
                      <c:pt idx="31">
                        <c:v>FY1990</c:v>
                      </c:pt>
                      <c:pt idx="32">
                        <c:v>FY1991</c:v>
                      </c:pt>
                      <c:pt idx="33">
                        <c:v>FY1992</c:v>
                      </c:pt>
                      <c:pt idx="34">
                        <c:v>FY1993</c:v>
                      </c:pt>
                      <c:pt idx="35">
                        <c:v>FY1994</c:v>
                      </c:pt>
                      <c:pt idx="36">
                        <c:v>FY1995</c:v>
                      </c:pt>
                      <c:pt idx="37">
                        <c:v>FY1996</c:v>
                      </c:pt>
                      <c:pt idx="38">
                        <c:v>FY1997</c:v>
                      </c:pt>
                      <c:pt idx="39">
                        <c:v>FY1998</c:v>
                      </c:pt>
                      <c:pt idx="40">
                        <c:v>FY1999</c:v>
                      </c:pt>
                      <c:pt idx="41">
                        <c:v>FY2000</c:v>
                      </c:pt>
                      <c:pt idx="42">
                        <c:v>FY2001</c:v>
                      </c:pt>
                      <c:pt idx="43">
                        <c:v>FY2002</c:v>
                      </c:pt>
                      <c:pt idx="44">
                        <c:v>FY2003</c:v>
                      </c:pt>
                      <c:pt idx="45">
                        <c:v>FY2004</c:v>
                      </c:pt>
                      <c:pt idx="46">
                        <c:v>FY2005</c:v>
                      </c:pt>
                      <c:pt idx="47">
                        <c:v>FY2006</c:v>
                      </c:pt>
                      <c:pt idx="48">
                        <c:v>FY2007</c:v>
                      </c:pt>
                      <c:pt idx="49">
                        <c:v>FY2008</c:v>
                      </c:pt>
                      <c:pt idx="50">
                        <c:v>FY2009</c:v>
                      </c:pt>
                      <c:pt idx="51">
                        <c:v>FY2010</c:v>
                      </c:pt>
                      <c:pt idx="52">
                        <c:v>FY2011</c:v>
                      </c:pt>
                      <c:pt idx="53">
                        <c:v>FY2012</c:v>
                      </c:pt>
                      <c:pt idx="54">
                        <c:v>FY2013</c:v>
                      </c:pt>
                      <c:pt idx="55">
                        <c:v>FY2014</c:v>
                      </c:pt>
                      <c:pt idx="56">
                        <c:v>FY2015</c:v>
                      </c:pt>
                      <c:pt idx="57">
                        <c:v>FY2016</c:v>
                      </c:pt>
                      <c:pt idx="58">
                        <c:v>FY2017</c:v>
                      </c:pt>
                      <c:pt idx="59">
                        <c:v>FY2018</c:v>
                      </c:pt>
                      <c:pt idx="60">
                        <c:v>FY2019</c:v>
                      </c:pt>
                      <c:pt idx="61">
                        <c:v>FY2020</c:v>
                      </c:pt>
                      <c:pt idx="62">
                        <c:v>FY2021</c:v>
                      </c:pt>
                      <c:pt idx="63">
                        <c:v>FY2022</c:v>
                      </c:pt>
                      <c:pt idx="64">
                        <c:v>FY2023</c:v>
                      </c:pt>
                    </c:strCache>
                  </c:strRef>
                </c:cat>
                <c:val>
                  <c:numRef>
                    <c:extLst xmlns:c15="http://schemas.microsoft.com/office/drawing/2012/chart">
                      <c:ext xmlns:c15="http://schemas.microsoft.com/office/drawing/2012/chart" uri="{02D57815-91ED-43cb-92C2-25804820EDAC}">
                        <c15:formulaRef>
                          <c15:sqref>'Smoothed Data'!$AE$3:$AE$67</c15:sqref>
                        </c15:formulaRef>
                      </c:ext>
                    </c:extLst>
                    <c:numCache>
                      <c:formatCode>0.00</c:formatCode>
                      <c:ptCount val="65"/>
                      <c:pt idx="1">
                        <c:v>24.537299999999998</c:v>
                      </c:pt>
                      <c:pt idx="2">
                        <c:v>41.205966666666662</c:v>
                      </c:pt>
                      <c:pt idx="3">
                        <c:v>54.476566666666663</c:v>
                      </c:pt>
                      <c:pt idx="4">
                        <c:v>68.733400000000003</c:v>
                      </c:pt>
                      <c:pt idx="5">
                        <c:v>76.350633333333334</c:v>
                      </c:pt>
                      <c:pt idx="6">
                        <c:v>83.047033333333346</c:v>
                      </c:pt>
                      <c:pt idx="7">
                        <c:v>87.131600000000006</c:v>
                      </c:pt>
                      <c:pt idx="8">
                        <c:v>97.270433333333344</c:v>
                      </c:pt>
                      <c:pt idx="9">
                        <c:v>125.17943333333334</c:v>
                      </c:pt>
                      <c:pt idx="10">
                        <c:v>192.53113333333332</c:v>
                      </c:pt>
                      <c:pt idx="11">
                        <c:v>278.18366666666662</c:v>
                      </c:pt>
                      <c:pt idx="12">
                        <c:v>325.49543333333332</c:v>
                      </c:pt>
                      <c:pt idx="13">
                        <c:v>370.64060000000001</c:v>
                      </c:pt>
                      <c:pt idx="14">
                        <c:v>380.97290000000004</c:v>
                      </c:pt>
                      <c:pt idx="15">
                        <c:v>446.08706666666666</c:v>
                      </c:pt>
                      <c:pt idx="16">
                        <c:v>507.76016666666663</c:v>
                      </c:pt>
                      <c:pt idx="17">
                        <c:v>622.26546300000007</c:v>
                      </c:pt>
                      <c:pt idx="18">
                        <c:v>737.54183033333322</c:v>
                      </c:pt>
                      <c:pt idx="19">
                        <c:v>885.31446366666671</c:v>
                      </c:pt>
                      <c:pt idx="20">
                        <c:v>1195.8899006666668</c:v>
                      </c:pt>
                      <c:pt idx="21">
                        <c:v>2056.9038333333333</c:v>
                      </c:pt>
                      <c:pt idx="22">
                        <c:v>3515.5544666666665</c:v>
                      </c:pt>
                      <c:pt idx="23">
                        <c:v>3948.1043000000004</c:v>
                      </c:pt>
                      <c:pt idx="24">
                        <c:v>3853.0936666666662</c:v>
                      </c:pt>
                      <c:pt idx="25">
                        <c:v>3278.7289000000001</c:v>
                      </c:pt>
                      <c:pt idx="26">
                        <c:v>3313.7405999999996</c:v>
                      </c:pt>
                      <c:pt idx="27">
                        <c:v>3167.4796000000001</c:v>
                      </c:pt>
                      <c:pt idx="28">
                        <c:v>2772.5989666666665</c:v>
                      </c:pt>
                      <c:pt idx="29">
                        <c:v>2655.8721166666669</c:v>
                      </c:pt>
                      <c:pt idx="30">
                        <c:v>2676.9701166666664</c:v>
                      </c:pt>
                      <c:pt idx="31">
                        <c:v>2848.0428166666666</c:v>
                      </c:pt>
                      <c:pt idx="32">
                        <c:v>2911.6448333333333</c:v>
                      </c:pt>
                      <c:pt idx="33">
                        <c:v>2974.924669</c:v>
                      </c:pt>
                      <c:pt idx="34">
                        <c:v>2980.5098356666663</c:v>
                      </c:pt>
                      <c:pt idx="35">
                        <c:v>2967.6399689999998</c:v>
                      </c:pt>
                      <c:pt idx="36">
                        <c:v>3126.7988000000005</c:v>
                      </c:pt>
                      <c:pt idx="37">
                        <c:v>3054.7605333333336</c:v>
                      </c:pt>
                      <c:pt idx="38">
                        <c:v>3090.4205946666666</c:v>
                      </c:pt>
                      <c:pt idx="39">
                        <c:v>2989.5750946666667</c:v>
                      </c:pt>
                      <c:pt idx="40">
                        <c:v>3272.7178279999994</c:v>
                      </c:pt>
                      <c:pt idx="41">
                        <c:v>3676.4936000000002</c:v>
                      </c:pt>
                      <c:pt idx="42">
                        <c:v>3841.8515666666667</c:v>
                      </c:pt>
                      <c:pt idx="43">
                        <c:v>3789.1234666666664</c:v>
                      </c:pt>
                      <c:pt idx="44">
                        <c:v>3425.5785333333333</c:v>
                      </c:pt>
                      <c:pt idx="45">
                        <c:v>3299.2102333333332</c:v>
                      </c:pt>
                      <c:pt idx="46">
                        <c:v>3407.6212</c:v>
                      </c:pt>
                      <c:pt idx="47">
                        <c:v>4106.1581666666671</c:v>
                      </c:pt>
                      <c:pt idx="48">
                        <c:v>5256.1493666666665</c:v>
                      </c:pt>
                      <c:pt idx="49">
                        <c:v>6252.3819333333331</c:v>
                      </c:pt>
                      <c:pt idx="50">
                        <c:v>6525.6647666666659</c:v>
                      </c:pt>
                      <c:pt idx="51">
                        <c:v>6306.0419000000002</c:v>
                      </c:pt>
                      <c:pt idx="52">
                        <c:v>6618.4872999999998</c:v>
                      </c:pt>
                      <c:pt idx="53">
                        <c:v>7423.9861333333329</c:v>
                      </c:pt>
                      <c:pt idx="54">
                        <c:v>8065.9037333333326</c:v>
                      </c:pt>
                      <c:pt idx="55">
                        <c:v>8914.8771666666653</c:v>
                      </c:pt>
                      <c:pt idx="56">
                        <c:v>8397.764533333333</c:v>
                      </c:pt>
                      <c:pt idx="57">
                        <c:v>7474.0158999999994</c:v>
                      </c:pt>
                      <c:pt idx="58">
                        <c:v>5762.9984333333332</c:v>
                      </c:pt>
                      <c:pt idx="59">
                        <c:v>5420.7353333333331</c:v>
                      </c:pt>
                      <c:pt idx="60">
                        <c:v>5631.5032333333329</c:v>
                      </c:pt>
                      <c:pt idx="61">
                        <c:v>5670.6421666666674</c:v>
                      </c:pt>
                      <c:pt idx="62">
                        <c:v>5729.7190333333338</c:v>
                      </c:pt>
                      <c:pt idx="63">
                        <c:v>6326.3638163333335</c:v>
                      </c:pt>
                    </c:numCache>
                  </c:numRef>
                </c:val>
                <c:smooth val="0"/>
                <c:extLst xmlns:c15="http://schemas.microsoft.com/office/drawing/2012/chart">
                  <c:ext xmlns:c16="http://schemas.microsoft.com/office/drawing/2014/chart" uri="{C3380CC4-5D6E-409C-BE32-E72D297353CC}">
                    <c16:uniqueId val="{00000021-FA17-416C-95E6-6CB7CD5D511E}"/>
                  </c:ext>
                </c:extLst>
              </c15:ser>
            </c15:filteredLineSeries>
            <c15:filteredLineSeries>
              <c15:ser>
                <c:idx val="31"/>
                <c:order val="31"/>
                <c:tx>
                  <c:strRef>
                    <c:extLst xmlns:c15="http://schemas.microsoft.com/office/drawing/2012/chart">
                      <c:ext xmlns:c15="http://schemas.microsoft.com/office/drawing/2012/chart" uri="{02D57815-91ED-43cb-92C2-25804820EDAC}">
                        <c15:formulaRef>
                          <c15:sqref>'Smoothed Data'!$AG$2</c15:sqref>
                        </c15:formulaRef>
                      </c:ext>
                    </c:extLst>
                    <c:strCache>
                      <c:ptCount val="1"/>
                      <c:pt idx="0">
                        <c:v>UGF Budget Spending Centered Smoothed</c:v>
                      </c:pt>
                    </c:strCache>
                  </c:strRef>
                </c:tx>
                <c:spPr>
                  <a:ln w="28575" cap="rnd">
                    <a:solidFill>
                      <a:schemeClr val="accent2">
                        <a:lumMod val="50000"/>
                      </a:schemeClr>
                    </a:solidFill>
                    <a:round/>
                  </a:ln>
                  <a:effectLst/>
                </c:spPr>
                <c:marker>
                  <c:symbol val="none"/>
                </c:marker>
                <c:cat>
                  <c:strRef>
                    <c:extLst xmlns:c15="http://schemas.microsoft.com/office/drawing/2012/chart">
                      <c:ext xmlns:c15="http://schemas.microsoft.com/office/drawing/2012/chart" uri="{02D57815-91ED-43cb-92C2-25804820EDAC}">
                        <c15:formulaRef>
                          <c15:sqref>'Smoothed Data'!$A$3:$A$67</c15:sqref>
                        </c15:formulaRef>
                      </c:ext>
                    </c:extLst>
                    <c:strCache>
                      <c:ptCount val="65"/>
                      <c:pt idx="0">
                        <c:v>FY1959</c:v>
                      </c:pt>
                      <c:pt idx="1">
                        <c:v>FY1960</c:v>
                      </c:pt>
                      <c:pt idx="2">
                        <c:v>FY1961</c:v>
                      </c:pt>
                      <c:pt idx="3">
                        <c:v>FY1962</c:v>
                      </c:pt>
                      <c:pt idx="4">
                        <c:v>FY1963</c:v>
                      </c:pt>
                      <c:pt idx="5">
                        <c:v>FY1964</c:v>
                      </c:pt>
                      <c:pt idx="6">
                        <c:v>FY1965</c:v>
                      </c:pt>
                      <c:pt idx="7">
                        <c:v>FY1966</c:v>
                      </c:pt>
                      <c:pt idx="8">
                        <c:v>FY1967</c:v>
                      </c:pt>
                      <c:pt idx="9">
                        <c:v>FY1968</c:v>
                      </c:pt>
                      <c:pt idx="10">
                        <c:v>FY1969</c:v>
                      </c:pt>
                      <c:pt idx="11">
                        <c:v>FY1970</c:v>
                      </c:pt>
                      <c:pt idx="12">
                        <c:v>FY1971</c:v>
                      </c:pt>
                      <c:pt idx="13">
                        <c:v>FY1972</c:v>
                      </c:pt>
                      <c:pt idx="14">
                        <c:v>FY1973</c:v>
                      </c:pt>
                      <c:pt idx="15">
                        <c:v>FY1974</c:v>
                      </c:pt>
                      <c:pt idx="16">
                        <c:v>FY1975</c:v>
                      </c:pt>
                      <c:pt idx="17">
                        <c:v>FY1976</c:v>
                      </c:pt>
                      <c:pt idx="18">
                        <c:v>FY1977</c:v>
                      </c:pt>
                      <c:pt idx="19">
                        <c:v>FY1978</c:v>
                      </c:pt>
                      <c:pt idx="20">
                        <c:v>FY1979</c:v>
                      </c:pt>
                      <c:pt idx="21">
                        <c:v>FY1980</c:v>
                      </c:pt>
                      <c:pt idx="22">
                        <c:v>FY1981</c:v>
                      </c:pt>
                      <c:pt idx="23">
                        <c:v>FY1982</c:v>
                      </c:pt>
                      <c:pt idx="24">
                        <c:v>FY1983</c:v>
                      </c:pt>
                      <c:pt idx="25">
                        <c:v>FY1984</c:v>
                      </c:pt>
                      <c:pt idx="26">
                        <c:v>FY1985</c:v>
                      </c:pt>
                      <c:pt idx="27">
                        <c:v>FY1986</c:v>
                      </c:pt>
                      <c:pt idx="28">
                        <c:v>FY1987</c:v>
                      </c:pt>
                      <c:pt idx="29">
                        <c:v>FY1988</c:v>
                      </c:pt>
                      <c:pt idx="30">
                        <c:v>FY1989</c:v>
                      </c:pt>
                      <c:pt idx="31">
                        <c:v>FY1990</c:v>
                      </c:pt>
                      <c:pt idx="32">
                        <c:v>FY1991</c:v>
                      </c:pt>
                      <c:pt idx="33">
                        <c:v>FY1992</c:v>
                      </c:pt>
                      <c:pt idx="34">
                        <c:v>FY1993</c:v>
                      </c:pt>
                      <c:pt idx="35">
                        <c:v>FY1994</c:v>
                      </c:pt>
                      <c:pt idx="36">
                        <c:v>FY1995</c:v>
                      </c:pt>
                      <c:pt idx="37">
                        <c:v>FY1996</c:v>
                      </c:pt>
                      <c:pt idx="38">
                        <c:v>FY1997</c:v>
                      </c:pt>
                      <c:pt idx="39">
                        <c:v>FY1998</c:v>
                      </c:pt>
                      <c:pt idx="40">
                        <c:v>FY1999</c:v>
                      </c:pt>
                      <c:pt idx="41">
                        <c:v>FY2000</c:v>
                      </c:pt>
                      <c:pt idx="42">
                        <c:v>FY2001</c:v>
                      </c:pt>
                      <c:pt idx="43">
                        <c:v>FY2002</c:v>
                      </c:pt>
                      <c:pt idx="44">
                        <c:v>FY2003</c:v>
                      </c:pt>
                      <c:pt idx="45">
                        <c:v>FY2004</c:v>
                      </c:pt>
                      <c:pt idx="46">
                        <c:v>FY2005</c:v>
                      </c:pt>
                      <c:pt idx="47">
                        <c:v>FY2006</c:v>
                      </c:pt>
                      <c:pt idx="48">
                        <c:v>FY2007</c:v>
                      </c:pt>
                      <c:pt idx="49">
                        <c:v>FY2008</c:v>
                      </c:pt>
                      <c:pt idx="50">
                        <c:v>FY2009</c:v>
                      </c:pt>
                      <c:pt idx="51">
                        <c:v>FY2010</c:v>
                      </c:pt>
                      <c:pt idx="52">
                        <c:v>FY2011</c:v>
                      </c:pt>
                      <c:pt idx="53">
                        <c:v>FY2012</c:v>
                      </c:pt>
                      <c:pt idx="54">
                        <c:v>FY2013</c:v>
                      </c:pt>
                      <c:pt idx="55">
                        <c:v>FY2014</c:v>
                      </c:pt>
                      <c:pt idx="56">
                        <c:v>FY2015</c:v>
                      </c:pt>
                      <c:pt idx="57">
                        <c:v>FY2016</c:v>
                      </c:pt>
                      <c:pt idx="58">
                        <c:v>FY2017</c:v>
                      </c:pt>
                      <c:pt idx="59">
                        <c:v>FY2018</c:v>
                      </c:pt>
                      <c:pt idx="60">
                        <c:v>FY2019</c:v>
                      </c:pt>
                      <c:pt idx="61">
                        <c:v>FY2020</c:v>
                      </c:pt>
                      <c:pt idx="62">
                        <c:v>FY2021</c:v>
                      </c:pt>
                      <c:pt idx="63">
                        <c:v>FY2022</c:v>
                      </c:pt>
                      <c:pt idx="64">
                        <c:v>FY2023</c:v>
                      </c:pt>
                    </c:strCache>
                  </c:strRef>
                </c:cat>
                <c:val>
                  <c:numRef>
                    <c:extLst xmlns:c15="http://schemas.microsoft.com/office/drawing/2012/chart">
                      <c:ext xmlns:c15="http://schemas.microsoft.com/office/drawing/2012/chart" uri="{02D57815-91ED-43cb-92C2-25804820EDAC}">
                        <c15:formulaRef>
                          <c15:sqref>'Smoothed Data'!$AG$3:$AG$67</c15:sqref>
                        </c15:formulaRef>
                      </c:ext>
                    </c:extLst>
                    <c:numCache>
                      <c:formatCode>General</c:formatCode>
                      <c:ptCount val="65"/>
                      <c:pt idx="2" formatCode="0.00">
                        <c:v>39.901962499999996</c:v>
                      </c:pt>
                      <c:pt idx="3" formatCode="0.00">
                        <c:v>55.055225</c:v>
                      </c:pt>
                      <c:pt idx="4" formatCode="0.00">
                        <c:v>66.187737499999997</c:v>
                      </c:pt>
                      <c:pt idx="5" formatCode="0.00">
                        <c:v>75.0223625</c:v>
                      </c:pt>
                      <c:pt idx="6" formatCode="0.00">
                        <c:v>82.991262500000005</c:v>
                      </c:pt>
                      <c:pt idx="7" formatCode="0.00">
                        <c:v>89.134762500000022</c:v>
                      </c:pt>
                      <c:pt idx="8" formatCode="0.00">
                        <c:v>104.03455000000001</c:v>
                      </c:pt>
                      <c:pt idx="9" formatCode="0.00">
                        <c:v>142.35860000000002</c:v>
                      </c:pt>
                      <c:pt idx="10" formatCode="0.00">
                        <c:v>201.835825</c:v>
                      </c:pt>
                      <c:pt idx="11" formatCode="0.00">
                        <c:v>261.26344999999998</c:v>
                      </c:pt>
                      <c:pt idx="12" formatCode="0.00">
                        <c:v>319.99091249999998</c:v>
                      </c:pt>
                      <c:pt idx="13" formatCode="0.00">
                        <c:v>364.54942499999999</c:v>
                      </c:pt>
                      <c:pt idx="14" formatCode="0.00">
                        <c:v>394.89288750000003</c:v>
                      </c:pt>
                      <c:pt idx="15" formatCode="0.00">
                        <c:v>451.30396250000001</c:v>
                      </c:pt>
                      <c:pt idx="16" formatCode="0.00">
                        <c:v>527.25802362499996</c:v>
                      </c:pt>
                      <c:pt idx="17" formatCode="0.00">
                        <c:v>622.96555999999998</c:v>
                      </c:pt>
                      <c:pt idx="18" formatCode="0.00">
                        <c:v>749.72758524999995</c:v>
                      </c:pt>
                      <c:pt idx="19" formatCode="0.00">
                        <c:v>950.01694774999999</c:v>
                      </c:pt>
                      <c:pt idx="20" formatCode="0.00">
                        <c:v>1419.0035991250002</c:v>
                      </c:pt>
                      <c:pt idx="21" formatCode="0.00">
                        <c:v>2329.4717127500003</c:v>
                      </c:pt>
                      <c:pt idx="22" formatCode="0.00">
                        <c:v>3140.3178750000002</c:v>
                      </c:pt>
                      <c:pt idx="23" formatCode="0.00">
                        <c:v>3564.0012000000002</c:v>
                      </c:pt>
                      <c:pt idx="24" formatCode="0.00">
                        <c:v>3784.1075249999999</c:v>
                      </c:pt>
                      <c:pt idx="25" formatCode="0.00">
                        <c:v>3522.822075</c:v>
                      </c:pt>
                      <c:pt idx="26" formatCode="0.00">
                        <c:v>3195.5867374999998</c:v>
                      </c:pt>
                      <c:pt idx="27" formatCode="0.00">
                        <c:v>3086.1877500000001</c:v>
                      </c:pt>
                      <c:pt idx="28" formatCode="0.00">
                        <c:v>2884.0652687500001</c:v>
                      </c:pt>
                      <c:pt idx="29" formatCode="0.00">
                        <c:v>2723.2265124999999</c:v>
                      </c:pt>
                      <c:pt idx="30" formatCode="0.00">
                        <c:v>2727.610025</c:v>
                      </c:pt>
                      <c:pt idx="31" formatCode="0.00">
                        <c:v>2816.4186749999999</c:v>
                      </c:pt>
                      <c:pt idx="32" formatCode="0.00">
                        <c:v>2895.0134196250001</c:v>
                      </c:pt>
                      <c:pt idx="33" formatCode="0.00">
                        <c:v>2961.0821267499996</c:v>
                      </c:pt>
                      <c:pt idx="34" formatCode="0.00">
                        <c:v>2975.0950017499999</c:v>
                      </c:pt>
                      <c:pt idx="35" formatCode="0.00">
                        <c:v>3020.5450892500003</c:v>
                      </c:pt>
                      <c:pt idx="36" formatCode="0.00">
                        <c:v>3071.7033133750001</c:v>
                      </c:pt>
                      <c:pt idx="37" formatCode="0.00">
                        <c:v>3046.2499855000001</c:v>
                      </c:pt>
                      <c:pt idx="38" formatCode="0.00">
                        <c:v>3069.9872960000002</c:v>
                      </c:pt>
                      <c:pt idx="39" formatCode="0.00">
                        <c:v>3134.6486210000003</c:v>
                      </c:pt>
                      <c:pt idx="40" formatCode="0.00">
                        <c:v>3334.1195210000001</c:v>
                      </c:pt>
                      <c:pt idx="41" formatCode="0.00">
                        <c:v>3584.9238105000004</c:v>
                      </c:pt>
                      <c:pt idx="42" formatCode="0.00">
                        <c:v>3716.2658750000001</c:v>
                      </c:pt>
                      <c:pt idx="43" formatCode="0.00">
                        <c:v>3691.2729250000002</c:v>
                      </c:pt>
                      <c:pt idx="44" formatCode="0.00">
                        <c:v>3500.7653124999997</c:v>
                      </c:pt>
                      <c:pt idx="45" formatCode="0.00">
                        <c:v>3411.9482250000001</c:v>
                      </c:pt>
                      <c:pt idx="46" formatCode="0.00">
                        <c:v>3647.3245500000003</c:v>
                      </c:pt>
                      <c:pt idx="47" formatCode="0.00">
                        <c:v>4306.1173875000004</c:v>
                      </c:pt>
                      <c:pt idx="48" formatCode="0.00">
                        <c:v>5205.8516749999999</c:v>
                      </c:pt>
                      <c:pt idx="49" formatCode="0.00">
                        <c:v>5924.0302749999992</c:v>
                      </c:pt>
                      <c:pt idx="50" formatCode="0.00">
                        <c:v>6300.3401249999988</c:v>
                      </c:pt>
                      <c:pt idx="51" formatCode="0.00">
                        <c:v>6541.6848</c:v>
                      </c:pt>
                      <c:pt idx="52" formatCode="0.00">
                        <c:v>6874.2585749999998</c:v>
                      </c:pt>
                      <c:pt idx="53" formatCode="0.00">
                        <c:v>7317.2813124999993</c:v>
                      </c:pt>
                      <c:pt idx="54" formatCode="0.00">
                        <c:v>8097.5876374999998</c:v>
                      </c:pt>
                      <c:pt idx="55" formatCode="0.00">
                        <c:v>8519.8007624999991</c:v>
                      </c:pt>
                      <c:pt idx="56" formatCode="0.00">
                        <c:v>8003.2714374999996</c:v>
                      </c:pt>
                      <c:pt idx="57" formatCode="0.00">
                        <c:v>7252.7593124999994</c:v>
                      </c:pt>
                      <c:pt idx="58" formatCode="0.00">
                        <c:v>6345.9080875</c:v>
                      </c:pt>
                      <c:pt idx="59" formatCode="0.00">
                        <c:v>5655.6202624999996</c:v>
                      </c:pt>
                      <c:pt idx="60" formatCode="0.00">
                        <c:v>5539.1461749999999</c:v>
                      </c:pt>
                      <c:pt idx="61" formatCode="0.00">
                        <c:v>5657.1631625</c:v>
                      </c:pt>
                      <c:pt idx="62" formatCode="0.00">
                        <c:v>5982.751168625</c:v>
                      </c:pt>
                    </c:numCache>
                  </c:numRef>
                </c:val>
                <c:smooth val="0"/>
                <c:extLst xmlns:c15="http://schemas.microsoft.com/office/drawing/2012/chart">
                  <c:ext xmlns:c16="http://schemas.microsoft.com/office/drawing/2014/chart" uri="{C3380CC4-5D6E-409C-BE32-E72D297353CC}">
                    <c16:uniqueId val="{00000022-FA17-416C-95E6-6CB7CD5D511E}"/>
                  </c:ext>
                </c:extLst>
              </c15:ser>
            </c15:filteredLineSeries>
            <c15:filteredLineSeries>
              <c15:ser>
                <c:idx val="32"/>
                <c:order val="32"/>
                <c:tx>
                  <c:strRef>
                    <c:extLst xmlns:c15="http://schemas.microsoft.com/office/drawing/2012/chart">
                      <c:ext xmlns:c15="http://schemas.microsoft.com/office/drawing/2012/chart" uri="{02D57815-91ED-43cb-92C2-25804820EDAC}">
                        <c15:formulaRef>
                          <c15:sqref>'Smoothed Data'!$AH$2</c15:sqref>
                        </c15:formulaRef>
                      </c:ext>
                    </c:extLst>
                    <c:strCache>
                      <c:ptCount val="1"/>
                      <c:pt idx="0">
                        <c:v>Real UGF Spending Raw Data</c:v>
                      </c:pt>
                    </c:strCache>
                  </c:strRef>
                </c:tx>
                <c:spPr>
                  <a:ln w="28575" cap="rnd">
                    <a:solidFill>
                      <a:schemeClr val="accent3">
                        <a:lumMod val="50000"/>
                      </a:schemeClr>
                    </a:solidFill>
                    <a:round/>
                  </a:ln>
                  <a:effectLst/>
                </c:spPr>
                <c:marker>
                  <c:symbol val="none"/>
                </c:marker>
                <c:cat>
                  <c:strRef>
                    <c:extLst xmlns:c15="http://schemas.microsoft.com/office/drawing/2012/chart">
                      <c:ext xmlns:c15="http://schemas.microsoft.com/office/drawing/2012/chart" uri="{02D57815-91ED-43cb-92C2-25804820EDAC}">
                        <c15:formulaRef>
                          <c15:sqref>'Smoothed Data'!$A$3:$A$67</c15:sqref>
                        </c15:formulaRef>
                      </c:ext>
                    </c:extLst>
                    <c:strCache>
                      <c:ptCount val="65"/>
                      <c:pt idx="0">
                        <c:v>FY1959</c:v>
                      </c:pt>
                      <c:pt idx="1">
                        <c:v>FY1960</c:v>
                      </c:pt>
                      <c:pt idx="2">
                        <c:v>FY1961</c:v>
                      </c:pt>
                      <c:pt idx="3">
                        <c:v>FY1962</c:v>
                      </c:pt>
                      <c:pt idx="4">
                        <c:v>FY1963</c:v>
                      </c:pt>
                      <c:pt idx="5">
                        <c:v>FY1964</c:v>
                      </c:pt>
                      <c:pt idx="6">
                        <c:v>FY1965</c:v>
                      </c:pt>
                      <c:pt idx="7">
                        <c:v>FY1966</c:v>
                      </c:pt>
                      <c:pt idx="8">
                        <c:v>FY1967</c:v>
                      </c:pt>
                      <c:pt idx="9">
                        <c:v>FY1968</c:v>
                      </c:pt>
                      <c:pt idx="10">
                        <c:v>FY1969</c:v>
                      </c:pt>
                      <c:pt idx="11">
                        <c:v>FY1970</c:v>
                      </c:pt>
                      <c:pt idx="12">
                        <c:v>FY1971</c:v>
                      </c:pt>
                      <c:pt idx="13">
                        <c:v>FY1972</c:v>
                      </c:pt>
                      <c:pt idx="14">
                        <c:v>FY1973</c:v>
                      </c:pt>
                      <c:pt idx="15">
                        <c:v>FY1974</c:v>
                      </c:pt>
                      <c:pt idx="16">
                        <c:v>FY1975</c:v>
                      </c:pt>
                      <c:pt idx="17">
                        <c:v>FY1976</c:v>
                      </c:pt>
                      <c:pt idx="18">
                        <c:v>FY1977</c:v>
                      </c:pt>
                      <c:pt idx="19">
                        <c:v>FY1978</c:v>
                      </c:pt>
                      <c:pt idx="20">
                        <c:v>FY1979</c:v>
                      </c:pt>
                      <c:pt idx="21">
                        <c:v>FY1980</c:v>
                      </c:pt>
                      <c:pt idx="22">
                        <c:v>FY1981</c:v>
                      </c:pt>
                      <c:pt idx="23">
                        <c:v>FY1982</c:v>
                      </c:pt>
                      <c:pt idx="24">
                        <c:v>FY1983</c:v>
                      </c:pt>
                      <c:pt idx="25">
                        <c:v>FY1984</c:v>
                      </c:pt>
                      <c:pt idx="26">
                        <c:v>FY1985</c:v>
                      </c:pt>
                      <c:pt idx="27">
                        <c:v>FY1986</c:v>
                      </c:pt>
                      <c:pt idx="28">
                        <c:v>FY1987</c:v>
                      </c:pt>
                      <c:pt idx="29">
                        <c:v>FY1988</c:v>
                      </c:pt>
                      <c:pt idx="30">
                        <c:v>FY1989</c:v>
                      </c:pt>
                      <c:pt idx="31">
                        <c:v>FY1990</c:v>
                      </c:pt>
                      <c:pt idx="32">
                        <c:v>FY1991</c:v>
                      </c:pt>
                      <c:pt idx="33">
                        <c:v>FY1992</c:v>
                      </c:pt>
                      <c:pt idx="34">
                        <c:v>FY1993</c:v>
                      </c:pt>
                      <c:pt idx="35">
                        <c:v>FY1994</c:v>
                      </c:pt>
                      <c:pt idx="36">
                        <c:v>FY1995</c:v>
                      </c:pt>
                      <c:pt idx="37">
                        <c:v>FY1996</c:v>
                      </c:pt>
                      <c:pt idx="38">
                        <c:v>FY1997</c:v>
                      </c:pt>
                      <c:pt idx="39">
                        <c:v>FY1998</c:v>
                      </c:pt>
                      <c:pt idx="40">
                        <c:v>FY1999</c:v>
                      </c:pt>
                      <c:pt idx="41">
                        <c:v>FY2000</c:v>
                      </c:pt>
                      <c:pt idx="42">
                        <c:v>FY2001</c:v>
                      </c:pt>
                      <c:pt idx="43">
                        <c:v>FY2002</c:v>
                      </c:pt>
                      <c:pt idx="44">
                        <c:v>FY2003</c:v>
                      </c:pt>
                      <c:pt idx="45">
                        <c:v>FY2004</c:v>
                      </c:pt>
                      <c:pt idx="46">
                        <c:v>FY2005</c:v>
                      </c:pt>
                      <c:pt idx="47">
                        <c:v>FY2006</c:v>
                      </c:pt>
                      <c:pt idx="48">
                        <c:v>FY2007</c:v>
                      </c:pt>
                      <c:pt idx="49">
                        <c:v>FY2008</c:v>
                      </c:pt>
                      <c:pt idx="50">
                        <c:v>FY2009</c:v>
                      </c:pt>
                      <c:pt idx="51">
                        <c:v>FY2010</c:v>
                      </c:pt>
                      <c:pt idx="52">
                        <c:v>FY2011</c:v>
                      </c:pt>
                      <c:pt idx="53">
                        <c:v>FY2012</c:v>
                      </c:pt>
                      <c:pt idx="54">
                        <c:v>FY2013</c:v>
                      </c:pt>
                      <c:pt idx="55">
                        <c:v>FY2014</c:v>
                      </c:pt>
                      <c:pt idx="56">
                        <c:v>FY2015</c:v>
                      </c:pt>
                      <c:pt idx="57">
                        <c:v>FY2016</c:v>
                      </c:pt>
                      <c:pt idx="58">
                        <c:v>FY2017</c:v>
                      </c:pt>
                      <c:pt idx="59">
                        <c:v>FY2018</c:v>
                      </c:pt>
                      <c:pt idx="60">
                        <c:v>FY2019</c:v>
                      </c:pt>
                      <c:pt idx="61">
                        <c:v>FY2020</c:v>
                      </c:pt>
                      <c:pt idx="62">
                        <c:v>FY2021</c:v>
                      </c:pt>
                      <c:pt idx="63">
                        <c:v>FY2022</c:v>
                      </c:pt>
                      <c:pt idx="64">
                        <c:v>FY2023</c:v>
                      </c:pt>
                    </c:strCache>
                  </c:strRef>
                </c:cat>
                <c:val>
                  <c:numRef>
                    <c:extLst xmlns:c15="http://schemas.microsoft.com/office/drawing/2012/chart">
                      <c:ext xmlns:c15="http://schemas.microsoft.com/office/drawing/2012/chart" uri="{02D57815-91ED-43cb-92C2-25804820EDAC}">
                        <c15:formulaRef>
                          <c15:sqref>'Smoothed Data'!$AH$3:$AH$67</c15:sqref>
                        </c15:formulaRef>
                      </c:ext>
                    </c:extLst>
                    <c:numCache>
                      <c:formatCode>General</c:formatCode>
                      <c:ptCount val="65"/>
                      <c:pt idx="2" formatCode="0.00">
                        <c:v>284.9267256347826</c:v>
                      </c:pt>
                      <c:pt idx="3" formatCode="0.00">
                        <c:v>360.94955412103735</c:v>
                      </c:pt>
                      <c:pt idx="4" formatCode="0.00">
                        <c:v>471.51270463218395</c:v>
                      </c:pt>
                      <c:pt idx="5" formatCode="0.00">
                        <c:v>570.70346824000001</c:v>
                      </c:pt>
                      <c:pt idx="6" formatCode="0.00">
                        <c:v>508.35973222662886</c:v>
                      </c:pt>
                      <c:pt idx="7" formatCode="0.00">
                        <c:v>583.29364437465586</c:v>
                      </c:pt>
                      <c:pt idx="8" formatCode="0.00">
                        <c:v>615.08204258064507</c:v>
                      </c:pt>
                      <c:pt idx="9" formatCode="0.00">
                        <c:v>660.35504854593171</c:v>
                      </c:pt>
                      <c:pt idx="10" formatCode="0.00">
                        <c:v>1036.1767415858583</c:v>
                      </c:pt>
                      <c:pt idx="11" formatCode="0.00">
                        <c:v>1722.7760837664232</c:v>
                      </c:pt>
                      <c:pt idx="12" formatCode="0.00">
                        <c:v>2035.6214321134751</c:v>
                      </c:pt>
                      <c:pt idx="13" formatCode="0.00">
                        <c:v>1721.150896387097</c:v>
                      </c:pt>
                      <c:pt idx="14" formatCode="0.00">
                        <c:v>2272.1804065518763</c:v>
                      </c:pt>
                      <c:pt idx="15" formatCode="0.00">
                        <c:v>1861.7306632589639</c:v>
                      </c:pt>
                      <c:pt idx="16" formatCode="0.00">
                        <c:v>2119.629523523643</c:v>
                      </c:pt>
                      <c:pt idx="17" formatCode="0.00">
                        <c:v>2387.2216283772359</c:v>
                      </c:pt>
                      <c:pt idx="18" formatCode="0.00">
                        <c:v>2666.7183837764028</c:v>
                      </c:pt>
                      <c:pt idx="19" formatCode="0.00">
                        <c:v>2892.5549692076352</c:v>
                      </c:pt>
                      <c:pt idx="20" formatCode="0.00">
                        <c:v>3246.9563944639181</c:v>
                      </c:pt>
                      <c:pt idx="21" formatCode="0.00">
                        <c:v>4630.7722365988302</c:v>
                      </c:pt>
                      <c:pt idx="22" formatCode="0.00">
                        <c:v>8828.1804850909084</c:v>
                      </c:pt>
                      <c:pt idx="23" formatCode="0.00">
                        <c:v>13243.193998640656</c:v>
                      </c:pt>
                      <c:pt idx="24" formatCode="0.00">
                        <c:v>7093.9306031774186</c:v>
                      </c:pt>
                      <c:pt idx="25" formatCode="0.00">
                        <c:v>7242.1851938547925</c:v>
                      </c:pt>
                      <c:pt idx="26" formatCode="0.00">
                        <c:v>8328.8261308052915</c:v>
                      </c:pt>
                      <c:pt idx="27" formatCode="0.00">
                        <c:v>6759.1000105194789</c:v>
                      </c:pt>
                      <c:pt idx="28" formatCode="0.00">
                        <c:v>5952.3444391977819</c:v>
                      </c:pt>
                      <c:pt idx="29" formatCode="0.00">
                        <c:v>5526.7676027808466</c:v>
                      </c:pt>
                      <c:pt idx="30" formatCode="0.00">
                        <c:v>5779.5197568540725</c:v>
                      </c:pt>
                      <c:pt idx="31" formatCode="0.00">
                        <c:v>5556.9666576155132</c:v>
                      </c:pt>
                      <c:pt idx="32" formatCode="0.00">
                        <c:v>5822.0656158451602</c:v>
                      </c:pt>
                      <c:pt idx="33" formatCode="0.00">
                        <c:v>5388.6837927301094</c:v>
                      </c:pt>
                      <c:pt idx="34" formatCode="0.00">
                        <c:v>5325.8993841113161</c:v>
                      </c:pt>
                      <c:pt idx="35" formatCode="0.00">
                        <c:v>5377.1136288799989</c:v>
                      </c:pt>
                      <c:pt idx="36" formatCode="0.00">
                        <c:v>4907.6423932555799</c:v>
                      </c:pt>
                      <c:pt idx="37" formatCode="0.00">
                        <c:v>5727.6495655304843</c:v>
                      </c:pt>
                      <c:pt idx="38" formatCode="0.00">
                        <c:v>4659.1885546712692</c:v>
                      </c:pt>
                      <c:pt idx="39" formatCode="0.00">
                        <c:v>4813.1105807065478</c:v>
                      </c:pt>
                      <c:pt idx="40" formatCode="0.00">
                        <c:v>5024.1075851698115</c:v>
                      </c:pt>
                      <c:pt idx="41" formatCode="0.00">
                        <c:v>5805.9952194698471</c:v>
                      </c:pt>
                      <c:pt idx="42" formatCode="0.00">
                        <c:v>6406.9474725077325</c:v>
                      </c:pt>
                      <c:pt idx="43" formatCode="0.00">
                        <c:v>5456.6393289026555</c:v>
                      </c:pt>
                      <c:pt idx="44" formatCode="0.00">
                        <c:v>5160.6477591975381</c:v>
                      </c:pt>
                      <c:pt idx="45" formatCode="0.00">
                        <c:v>4413.1539339580086</c:v>
                      </c:pt>
                      <c:pt idx="46" formatCode="0.00">
                        <c:v>4501.2875949429572</c:v>
                      </c:pt>
                      <c:pt idx="47" formatCode="0.00">
                        <c:v>5164.9554537777776</c:v>
                      </c:pt>
                      <c:pt idx="48" formatCode="0.00">
                        <c:v>6801.7376084353627</c:v>
                      </c:pt>
                      <c:pt idx="49" formatCode="0.00">
                        <c:v>8399.1490474677685</c:v>
                      </c:pt>
                      <c:pt idx="50" formatCode="0.00">
                        <c:v>8472.9109230140184</c:v>
                      </c:pt>
                      <c:pt idx="51" formatCode="0.00">
                        <c:v>7313.4953929303465</c:v>
                      </c:pt>
                      <c:pt idx="52" formatCode="0.00">
                        <c:v>7125.8461951535792</c:v>
                      </c:pt>
                      <c:pt idx="53" formatCode="0.00">
                        <c:v>8969.4571117737323</c:v>
                      </c:pt>
                      <c:pt idx="54" formatCode="0.00">
                        <c:v>9418.6801870223771</c:v>
                      </c:pt>
                      <c:pt idx="55" formatCode="0.00">
                        <c:v>8767.6526339871634</c:v>
                      </c:pt>
                      <c:pt idx="56" formatCode="0.00">
                        <c:v>11299.916844134636</c:v>
                      </c:pt>
                      <c:pt idx="57" formatCode="0.00">
                        <c:v>7493.8712894220262</c:v>
                      </c:pt>
                      <c:pt idx="58" formatCode="0.00">
                        <c:v>5641.6141056612742</c:v>
                      </c:pt>
                      <c:pt idx="59" formatCode="0.00">
                        <c:v>5469.2200230251165</c:v>
                      </c:pt>
                      <c:pt idx="60" formatCode="0.00">
                        <c:v>6073.4308912452552</c:v>
                      </c:pt>
                      <c:pt idx="61" formatCode="0.00">
                        <c:v>6123.1637614535284</c:v>
                      </c:pt>
                      <c:pt idx="62" formatCode="0.00">
                        <c:v>5318.1657000000005</c:v>
                      </c:pt>
                      <c:pt idx="63" formatCode="0.00">
                        <c:v>5885.5642926829269</c:v>
                      </c:pt>
                      <c:pt idx="64" formatCode="0.00">
                        <c:v>7260.65184913742</c:v>
                      </c:pt>
                    </c:numCache>
                  </c:numRef>
                </c:val>
                <c:smooth val="0"/>
                <c:extLst xmlns:c15="http://schemas.microsoft.com/office/drawing/2012/chart">
                  <c:ext xmlns:c16="http://schemas.microsoft.com/office/drawing/2014/chart" uri="{C3380CC4-5D6E-409C-BE32-E72D297353CC}">
                    <c16:uniqueId val="{00000023-FA17-416C-95E6-6CB7CD5D511E}"/>
                  </c:ext>
                </c:extLst>
              </c15:ser>
            </c15:filteredLineSeries>
            <c15:filteredLineSeries>
              <c15:ser>
                <c:idx val="33"/>
                <c:order val="33"/>
                <c:tx>
                  <c:v>Inflation Adjusted Spending</c:v>
                </c:tx>
                <c:spPr>
                  <a:ln w="28575" cap="rnd">
                    <a:solidFill>
                      <a:schemeClr val="accent4">
                        <a:lumMod val="60000"/>
                        <a:lumOff val="40000"/>
                      </a:schemeClr>
                    </a:solidFill>
                    <a:round/>
                  </a:ln>
                  <a:effectLst/>
                </c:spPr>
                <c:marker>
                  <c:symbol val="none"/>
                </c:marker>
                <c:trendline>
                  <c:spPr>
                    <a:ln w="19050" cap="rnd">
                      <a:solidFill>
                        <a:schemeClr val="accent4">
                          <a:lumMod val="60000"/>
                          <a:lumOff val="40000"/>
                        </a:schemeClr>
                      </a:solidFill>
                      <a:prstDash val="sysDot"/>
                    </a:ln>
                    <a:effectLst/>
                  </c:spPr>
                  <c:trendlineType val="linear"/>
                  <c:dispRSqr val="0"/>
                  <c:dispEq val="1"/>
                  <c:trendlineLbl>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trendlineLbl>
                </c:trendline>
                <c:cat>
                  <c:strRef>
                    <c:extLst xmlns:c15="http://schemas.microsoft.com/office/drawing/2012/chart">
                      <c:ext xmlns:c15="http://schemas.microsoft.com/office/drawing/2012/chart" uri="{02D57815-91ED-43cb-92C2-25804820EDAC}">
                        <c15:formulaRef>
                          <c15:sqref>'Smoothed Data'!$A$3:$A$67</c15:sqref>
                        </c15:formulaRef>
                      </c:ext>
                    </c:extLst>
                    <c:strCache>
                      <c:ptCount val="65"/>
                      <c:pt idx="0">
                        <c:v>FY1959</c:v>
                      </c:pt>
                      <c:pt idx="1">
                        <c:v>FY1960</c:v>
                      </c:pt>
                      <c:pt idx="2">
                        <c:v>FY1961</c:v>
                      </c:pt>
                      <c:pt idx="3">
                        <c:v>FY1962</c:v>
                      </c:pt>
                      <c:pt idx="4">
                        <c:v>FY1963</c:v>
                      </c:pt>
                      <c:pt idx="5">
                        <c:v>FY1964</c:v>
                      </c:pt>
                      <c:pt idx="6">
                        <c:v>FY1965</c:v>
                      </c:pt>
                      <c:pt idx="7">
                        <c:v>FY1966</c:v>
                      </c:pt>
                      <c:pt idx="8">
                        <c:v>FY1967</c:v>
                      </c:pt>
                      <c:pt idx="9">
                        <c:v>FY1968</c:v>
                      </c:pt>
                      <c:pt idx="10">
                        <c:v>FY1969</c:v>
                      </c:pt>
                      <c:pt idx="11">
                        <c:v>FY1970</c:v>
                      </c:pt>
                      <c:pt idx="12">
                        <c:v>FY1971</c:v>
                      </c:pt>
                      <c:pt idx="13">
                        <c:v>FY1972</c:v>
                      </c:pt>
                      <c:pt idx="14">
                        <c:v>FY1973</c:v>
                      </c:pt>
                      <c:pt idx="15">
                        <c:v>FY1974</c:v>
                      </c:pt>
                      <c:pt idx="16">
                        <c:v>FY1975</c:v>
                      </c:pt>
                      <c:pt idx="17">
                        <c:v>FY1976</c:v>
                      </c:pt>
                      <c:pt idx="18">
                        <c:v>FY1977</c:v>
                      </c:pt>
                      <c:pt idx="19">
                        <c:v>FY1978</c:v>
                      </c:pt>
                      <c:pt idx="20">
                        <c:v>FY1979</c:v>
                      </c:pt>
                      <c:pt idx="21">
                        <c:v>FY1980</c:v>
                      </c:pt>
                      <c:pt idx="22">
                        <c:v>FY1981</c:v>
                      </c:pt>
                      <c:pt idx="23">
                        <c:v>FY1982</c:v>
                      </c:pt>
                      <c:pt idx="24">
                        <c:v>FY1983</c:v>
                      </c:pt>
                      <c:pt idx="25">
                        <c:v>FY1984</c:v>
                      </c:pt>
                      <c:pt idx="26">
                        <c:v>FY1985</c:v>
                      </c:pt>
                      <c:pt idx="27">
                        <c:v>FY1986</c:v>
                      </c:pt>
                      <c:pt idx="28">
                        <c:v>FY1987</c:v>
                      </c:pt>
                      <c:pt idx="29">
                        <c:v>FY1988</c:v>
                      </c:pt>
                      <c:pt idx="30">
                        <c:v>FY1989</c:v>
                      </c:pt>
                      <c:pt idx="31">
                        <c:v>FY1990</c:v>
                      </c:pt>
                      <c:pt idx="32">
                        <c:v>FY1991</c:v>
                      </c:pt>
                      <c:pt idx="33">
                        <c:v>FY1992</c:v>
                      </c:pt>
                      <c:pt idx="34">
                        <c:v>FY1993</c:v>
                      </c:pt>
                      <c:pt idx="35">
                        <c:v>FY1994</c:v>
                      </c:pt>
                      <c:pt idx="36">
                        <c:v>FY1995</c:v>
                      </c:pt>
                      <c:pt idx="37">
                        <c:v>FY1996</c:v>
                      </c:pt>
                      <c:pt idx="38">
                        <c:v>FY1997</c:v>
                      </c:pt>
                      <c:pt idx="39">
                        <c:v>FY1998</c:v>
                      </c:pt>
                      <c:pt idx="40">
                        <c:v>FY1999</c:v>
                      </c:pt>
                      <c:pt idx="41">
                        <c:v>FY2000</c:v>
                      </c:pt>
                      <c:pt idx="42">
                        <c:v>FY2001</c:v>
                      </c:pt>
                      <c:pt idx="43">
                        <c:v>FY2002</c:v>
                      </c:pt>
                      <c:pt idx="44">
                        <c:v>FY2003</c:v>
                      </c:pt>
                      <c:pt idx="45">
                        <c:v>FY2004</c:v>
                      </c:pt>
                      <c:pt idx="46">
                        <c:v>FY2005</c:v>
                      </c:pt>
                      <c:pt idx="47">
                        <c:v>FY2006</c:v>
                      </c:pt>
                      <c:pt idx="48">
                        <c:v>FY2007</c:v>
                      </c:pt>
                      <c:pt idx="49">
                        <c:v>FY2008</c:v>
                      </c:pt>
                      <c:pt idx="50">
                        <c:v>FY2009</c:v>
                      </c:pt>
                      <c:pt idx="51">
                        <c:v>FY2010</c:v>
                      </c:pt>
                      <c:pt idx="52">
                        <c:v>FY2011</c:v>
                      </c:pt>
                      <c:pt idx="53">
                        <c:v>FY2012</c:v>
                      </c:pt>
                      <c:pt idx="54">
                        <c:v>FY2013</c:v>
                      </c:pt>
                      <c:pt idx="55">
                        <c:v>FY2014</c:v>
                      </c:pt>
                      <c:pt idx="56">
                        <c:v>FY2015</c:v>
                      </c:pt>
                      <c:pt idx="57">
                        <c:v>FY2016</c:v>
                      </c:pt>
                      <c:pt idx="58">
                        <c:v>FY2017</c:v>
                      </c:pt>
                      <c:pt idx="59">
                        <c:v>FY2018</c:v>
                      </c:pt>
                      <c:pt idx="60">
                        <c:v>FY2019</c:v>
                      </c:pt>
                      <c:pt idx="61">
                        <c:v>FY2020</c:v>
                      </c:pt>
                      <c:pt idx="62">
                        <c:v>FY2021</c:v>
                      </c:pt>
                      <c:pt idx="63">
                        <c:v>FY2022</c:v>
                      </c:pt>
                      <c:pt idx="64">
                        <c:v>FY2023</c:v>
                      </c:pt>
                    </c:strCache>
                  </c:strRef>
                </c:cat>
                <c:val>
                  <c:numRef>
                    <c:extLst xmlns:c15="http://schemas.microsoft.com/office/drawing/2012/chart">
                      <c:ext xmlns:c15="http://schemas.microsoft.com/office/drawing/2012/chart" uri="{02D57815-91ED-43cb-92C2-25804820EDAC}">
                        <c15:formulaRef>
                          <c15:sqref>'Smoothed Data'!$AI$3:$AI$67</c15:sqref>
                        </c15:formulaRef>
                      </c:ext>
                    </c:extLst>
                    <c:numCache>
                      <c:formatCode>0.00</c:formatCode>
                      <c:ptCount val="65"/>
                      <c:pt idx="1">
                        <c:v>284.9267256347826</c:v>
                      </c:pt>
                      <c:pt idx="2">
                        <c:v>322.93813987790998</c:v>
                      </c:pt>
                      <c:pt idx="3">
                        <c:v>372.46299479600128</c:v>
                      </c:pt>
                      <c:pt idx="4">
                        <c:v>467.7219089977404</c:v>
                      </c:pt>
                      <c:pt idx="5">
                        <c:v>516.85863503293763</c:v>
                      </c:pt>
                      <c:pt idx="6">
                        <c:v>554.1189482804283</c:v>
                      </c:pt>
                      <c:pt idx="7">
                        <c:v>568.91180639397658</c:v>
                      </c:pt>
                      <c:pt idx="8">
                        <c:v>619.57691183374425</c:v>
                      </c:pt>
                      <c:pt idx="9">
                        <c:v>770.53794423747843</c:v>
                      </c:pt>
                      <c:pt idx="10">
                        <c:v>1139.7692912994044</c:v>
                      </c:pt>
                      <c:pt idx="11">
                        <c:v>1598.1914191552521</c:v>
                      </c:pt>
                      <c:pt idx="12">
                        <c:v>1826.5161374223317</c:v>
                      </c:pt>
                      <c:pt idx="13">
                        <c:v>2009.6509116841496</c:v>
                      </c:pt>
                      <c:pt idx="14">
                        <c:v>1951.6873220659791</c:v>
                      </c:pt>
                      <c:pt idx="15">
                        <c:v>2084.5135311114941</c:v>
                      </c:pt>
                      <c:pt idx="16">
                        <c:v>2122.8606050532812</c:v>
                      </c:pt>
                      <c:pt idx="17">
                        <c:v>2391.1898452257606</c:v>
                      </c:pt>
                      <c:pt idx="18">
                        <c:v>2648.8316604537576</c:v>
                      </c:pt>
                      <c:pt idx="19">
                        <c:v>2935.4099158159856</c:v>
                      </c:pt>
                      <c:pt idx="20">
                        <c:v>3590.0945334234616</c:v>
                      </c:pt>
                      <c:pt idx="21">
                        <c:v>5568.636372051219</c:v>
                      </c:pt>
                      <c:pt idx="22">
                        <c:v>8900.7155734434655</c:v>
                      </c:pt>
                      <c:pt idx="23">
                        <c:v>9721.7683623029934</c:v>
                      </c:pt>
                      <c:pt idx="24">
                        <c:v>9193.1032652242884</c:v>
                      </c:pt>
                      <c:pt idx="25">
                        <c:v>7554.9806426125006</c:v>
                      </c:pt>
                      <c:pt idx="26">
                        <c:v>7443.3704450598552</c:v>
                      </c:pt>
                      <c:pt idx="27">
                        <c:v>7013.4235268408511</c:v>
                      </c:pt>
                      <c:pt idx="28">
                        <c:v>6079.4040174993688</c:v>
                      </c:pt>
                      <c:pt idx="29">
                        <c:v>5752.8772662775664</c:v>
                      </c:pt>
                      <c:pt idx="30">
                        <c:v>5621.0846724168114</c:v>
                      </c:pt>
                      <c:pt idx="31">
                        <c:v>5719.5173434382486</c:v>
                      </c:pt>
                      <c:pt idx="32">
                        <c:v>5589.2386887302609</c:v>
                      </c:pt>
                      <c:pt idx="33">
                        <c:v>5512.2162642288613</c:v>
                      </c:pt>
                      <c:pt idx="34">
                        <c:v>5363.8989352404742</c:v>
                      </c:pt>
                      <c:pt idx="35">
                        <c:v>5203.5518020822992</c:v>
                      </c:pt>
                      <c:pt idx="36">
                        <c:v>5337.4685292220211</c:v>
                      </c:pt>
                      <c:pt idx="37">
                        <c:v>5098.1601711524445</c:v>
                      </c:pt>
                      <c:pt idx="38">
                        <c:v>5066.6495669694341</c:v>
                      </c:pt>
                      <c:pt idx="39">
                        <c:v>4832.1355735158759</c:v>
                      </c:pt>
                      <c:pt idx="40">
                        <c:v>5214.4044617820682</c:v>
                      </c:pt>
                      <c:pt idx="41">
                        <c:v>5745.6834257157971</c:v>
                      </c:pt>
                      <c:pt idx="42">
                        <c:v>5889.8606736267457</c:v>
                      </c:pt>
                      <c:pt idx="43">
                        <c:v>5674.7448535359754</c:v>
                      </c:pt>
                      <c:pt idx="44">
                        <c:v>5010.1470073527344</c:v>
                      </c:pt>
                      <c:pt idx="45">
                        <c:v>4691.6964293661686</c:v>
                      </c:pt>
                      <c:pt idx="46">
                        <c:v>4693.1323275595814</c:v>
                      </c:pt>
                      <c:pt idx="47">
                        <c:v>5489.3268857186995</c:v>
                      </c:pt>
                      <c:pt idx="48">
                        <c:v>6788.6140365603032</c:v>
                      </c:pt>
                      <c:pt idx="49">
                        <c:v>7891.2658596390493</c:v>
                      </c:pt>
                      <c:pt idx="50">
                        <c:v>8061.8517878040439</c:v>
                      </c:pt>
                      <c:pt idx="51">
                        <c:v>7637.4175036993147</c:v>
                      </c:pt>
                      <c:pt idx="52">
                        <c:v>7802.9328999525533</c:v>
                      </c:pt>
                      <c:pt idx="53">
                        <c:v>8504.661164649895</c:v>
                      </c:pt>
                      <c:pt idx="54">
                        <c:v>9051.9299775944237</c:v>
                      </c:pt>
                      <c:pt idx="55">
                        <c:v>9828.7498883813914</c:v>
                      </c:pt>
                      <c:pt idx="56">
                        <c:v>9187.1469225146084</c:v>
                      </c:pt>
                      <c:pt idx="57">
                        <c:v>8145.1340797393132</c:v>
                      </c:pt>
                      <c:pt idx="58">
                        <c:v>6201.5684727028056</c:v>
                      </c:pt>
                      <c:pt idx="59">
                        <c:v>5728.0883399772147</c:v>
                      </c:pt>
                      <c:pt idx="60">
                        <c:v>5888.6048919079667</c:v>
                      </c:pt>
                      <c:pt idx="61">
                        <c:v>5838.253450899595</c:v>
                      </c:pt>
                      <c:pt idx="62">
                        <c:v>5775.6312513788189</c:v>
                      </c:pt>
                      <c:pt idx="63">
                        <c:v>6154.7939472734497</c:v>
                      </c:pt>
                    </c:numCache>
                  </c:numRef>
                </c:val>
                <c:smooth val="0"/>
                <c:extLst xmlns:c15="http://schemas.microsoft.com/office/drawing/2012/chart">
                  <c:ext xmlns:c16="http://schemas.microsoft.com/office/drawing/2014/chart" uri="{C3380CC4-5D6E-409C-BE32-E72D297353CC}">
                    <c16:uniqueId val="{00000025-FA17-416C-95E6-6CB7CD5D511E}"/>
                  </c:ext>
                </c:extLst>
              </c15:ser>
            </c15:filteredLineSeries>
            <c15:filteredLineSeries>
              <c15:ser>
                <c:idx val="35"/>
                <c:order val="35"/>
                <c:tx>
                  <c:strRef>
                    <c:extLst xmlns:c15="http://schemas.microsoft.com/office/drawing/2012/chart">
                      <c:ext xmlns:c15="http://schemas.microsoft.com/office/drawing/2012/chart" uri="{02D57815-91ED-43cb-92C2-25804820EDAC}">
                        <c15:formulaRef>
                          <c15:sqref>'Smoothed Data'!$AK$2</c15:sqref>
                        </c15:formulaRef>
                      </c:ext>
                    </c:extLst>
                    <c:strCache>
                      <c:ptCount val="1"/>
                      <c:pt idx="0">
                        <c:v>Real UGF Spending Centered Smoothed</c:v>
                      </c:pt>
                    </c:strCache>
                  </c:strRef>
                </c:tx>
                <c:spPr>
                  <a:ln w="28575" cap="rnd">
                    <a:solidFill>
                      <a:schemeClr val="accent6">
                        <a:lumMod val="50000"/>
                      </a:schemeClr>
                    </a:solidFill>
                    <a:round/>
                  </a:ln>
                  <a:effectLst/>
                </c:spPr>
                <c:marker>
                  <c:symbol val="none"/>
                </c:marker>
                <c:cat>
                  <c:strRef>
                    <c:extLst xmlns:c15="http://schemas.microsoft.com/office/drawing/2012/chart">
                      <c:ext xmlns:c15="http://schemas.microsoft.com/office/drawing/2012/chart" uri="{02D57815-91ED-43cb-92C2-25804820EDAC}">
                        <c15:formulaRef>
                          <c15:sqref>'Smoothed Data'!$A$3:$A$67</c15:sqref>
                        </c15:formulaRef>
                      </c:ext>
                    </c:extLst>
                    <c:strCache>
                      <c:ptCount val="65"/>
                      <c:pt idx="0">
                        <c:v>FY1959</c:v>
                      </c:pt>
                      <c:pt idx="1">
                        <c:v>FY1960</c:v>
                      </c:pt>
                      <c:pt idx="2">
                        <c:v>FY1961</c:v>
                      </c:pt>
                      <c:pt idx="3">
                        <c:v>FY1962</c:v>
                      </c:pt>
                      <c:pt idx="4">
                        <c:v>FY1963</c:v>
                      </c:pt>
                      <c:pt idx="5">
                        <c:v>FY1964</c:v>
                      </c:pt>
                      <c:pt idx="6">
                        <c:v>FY1965</c:v>
                      </c:pt>
                      <c:pt idx="7">
                        <c:v>FY1966</c:v>
                      </c:pt>
                      <c:pt idx="8">
                        <c:v>FY1967</c:v>
                      </c:pt>
                      <c:pt idx="9">
                        <c:v>FY1968</c:v>
                      </c:pt>
                      <c:pt idx="10">
                        <c:v>FY1969</c:v>
                      </c:pt>
                      <c:pt idx="11">
                        <c:v>FY1970</c:v>
                      </c:pt>
                      <c:pt idx="12">
                        <c:v>FY1971</c:v>
                      </c:pt>
                      <c:pt idx="13">
                        <c:v>FY1972</c:v>
                      </c:pt>
                      <c:pt idx="14">
                        <c:v>FY1973</c:v>
                      </c:pt>
                      <c:pt idx="15">
                        <c:v>FY1974</c:v>
                      </c:pt>
                      <c:pt idx="16">
                        <c:v>FY1975</c:v>
                      </c:pt>
                      <c:pt idx="17">
                        <c:v>FY1976</c:v>
                      </c:pt>
                      <c:pt idx="18">
                        <c:v>FY1977</c:v>
                      </c:pt>
                      <c:pt idx="19">
                        <c:v>FY1978</c:v>
                      </c:pt>
                      <c:pt idx="20">
                        <c:v>FY1979</c:v>
                      </c:pt>
                      <c:pt idx="21">
                        <c:v>FY1980</c:v>
                      </c:pt>
                      <c:pt idx="22">
                        <c:v>FY1981</c:v>
                      </c:pt>
                      <c:pt idx="23">
                        <c:v>FY1982</c:v>
                      </c:pt>
                      <c:pt idx="24">
                        <c:v>FY1983</c:v>
                      </c:pt>
                      <c:pt idx="25">
                        <c:v>FY1984</c:v>
                      </c:pt>
                      <c:pt idx="26">
                        <c:v>FY1985</c:v>
                      </c:pt>
                      <c:pt idx="27">
                        <c:v>FY1986</c:v>
                      </c:pt>
                      <c:pt idx="28">
                        <c:v>FY1987</c:v>
                      </c:pt>
                      <c:pt idx="29">
                        <c:v>FY1988</c:v>
                      </c:pt>
                      <c:pt idx="30">
                        <c:v>FY1989</c:v>
                      </c:pt>
                      <c:pt idx="31">
                        <c:v>FY1990</c:v>
                      </c:pt>
                      <c:pt idx="32">
                        <c:v>FY1991</c:v>
                      </c:pt>
                      <c:pt idx="33">
                        <c:v>FY1992</c:v>
                      </c:pt>
                      <c:pt idx="34">
                        <c:v>FY1993</c:v>
                      </c:pt>
                      <c:pt idx="35">
                        <c:v>FY1994</c:v>
                      </c:pt>
                      <c:pt idx="36">
                        <c:v>FY1995</c:v>
                      </c:pt>
                      <c:pt idx="37">
                        <c:v>FY1996</c:v>
                      </c:pt>
                      <c:pt idx="38">
                        <c:v>FY1997</c:v>
                      </c:pt>
                      <c:pt idx="39">
                        <c:v>FY1998</c:v>
                      </c:pt>
                      <c:pt idx="40">
                        <c:v>FY1999</c:v>
                      </c:pt>
                      <c:pt idx="41">
                        <c:v>FY2000</c:v>
                      </c:pt>
                      <c:pt idx="42">
                        <c:v>FY2001</c:v>
                      </c:pt>
                      <c:pt idx="43">
                        <c:v>FY2002</c:v>
                      </c:pt>
                      <c:pt idx="44">
                        <c:v>FY2003</c:v>
                      </c:pt>
                      <c:pt idx="45">
                        <c:v>FY2004</c:v>
                      </c:pt>
                      <c:pt idx="46">
                        <c:v>FY2005</c:v>
                      </c:pt>
                      <c:pt idx="47">
                        <c:v>FY2006</c:v>
                      </c:pt>
                      <c:pt idx="48">
                        <c:v>FY2007</c:v>
                      </c:pt>
                      <c:pt idx="49">
                        <c:v>FY2008</c:v>
                      </c:pt>
                      <c:pt idx="50">
                        <c:v>FY2009</c:v>
                      </c:pt>
                      <c:pt idx="51">
                        <c:v>FY2010</c:v>
                      </c:pt>
                      <c:pt idx="52">
                        <c:v>FY2011</c:v>
                      </c:pt>
                      <c:pt idx="53">
                        <c:v>FY2012</c:v>
                      </c:pt>
                      <c:pt idx="54">
                        <c:v>FY2013</c:v>
                      </c:pt>
                      <c:pt idx="55">
                        <c:v>FY2014</c:v>
                      </c:pt>
                      <c:pt idx="56">
                        <c:v>FY2015</c:v>
                      </c:pt>
                      <c:pt idx="57">
                        <c:v>FY2016</c:v>
                      </c:pt>
                      <c:pt idx="58">
                        <c:v>FY2017</c:v>
                      </c:pt>
                      <c:pt idx="59">
                        <c:v>FY2018</c:v>
                      </c:pt>
                      <c:pt idx="60">
                        <c:v>FY2019</c:v>
                      </c:pt>
                      <c:pt idx="61">
                        <c:v>FY2020</c:v>
                      </c:pt>
                      <c:pt idx="62">
                        <c:v>FY2021</c:v>
                      </c:pt>
                      <c:pt idx="63">
                        <c:v>FY2022</c:v>
                      </c:pt>
                      <c:pt idx="64">
                        <c:v>FY2023</c:v>
                      </c:pt>
                    </c:strCache>
                  </c:strRef>
                </c:cat>
                <c:val>
                  <c:numRef>
                    <c:extLst xmlns:c15="http://schemas.microsoft.com/office/drawing/2012/chart">
                      <c:ext xmlns:c15="http://schemas.microsoft.com/office/drawing/2012/chart" uri="{02D57815-91ED-43cb-92C2-25804820EDAC}">
                        <c15:formulaRef>
                          <c15:sqref>'Smoothed Data'!$AK$3:$AK$67</c15:sqref>
                        </c15:formulaRef>
                      </c:ext>
                    </c:extLst>
                    <c:numCache>
                      <c:formatCode>General</c:formatCode>
                      <c:ptCount val="65"/>
                      <c:pt idx="2" formatCode="0.00">
                        <c:v>347.7005673369556</c:v>
                      </c:pt>
                      <c:pt idx="3" formatCode="0.00">
                        <c:v>397.24305397650107</c:v>
                      </c:pt>
                      <c:pt idx="4" formatCode="0.00">
                        <c:v>449.95223898098175</c:v>
                      </c:pt>
                      <c:pt idx="5" formatCode="0.00">
                        <c:v>505.67437608666489</c:v>
                      </c:pt>
                      <c:pt idx="6" formatCode="0.00">
                        <c:v>551.41355461192484</c:v>
                      </c:pt>
                      <c:pt idx="7" formatCode="0.00">
                        <c:v>580.56616939372384</c:v>
                      </c:pt>
                      <c:pt idx="8" formatCode="0.00">
                        <c:v>657.74974310186906</c:v>
                      </c:pt>
                      <c:pt idx="9" formatCode="0.00">
                        <c:v>866.16217419574377</c:v>
                      </c:pt>
                      <c:pt idx="10" formatCode="0.00">
                        <c:v>1186.1649028113184</c:v>
                      </c:pt>
                      <c:pt idx="11" formatCode="0.00">
                        <c:v>1496.3318074830677</c:v>
                      </c:pt>
                      <c:pt idx="12" formatCode="0.00">
                        <c:v>1783.4317465839654</c:v>
                      </c:pt>
                      <c:pt idx="13" formatCode="0.00">
                        <c:v>1955.3015271412855</c:v>
                      </c:pt>
                      <c:pt idx="14" formatCode="0.00">
                        <c:v>1983.1718610041239</c:v>
                      </c:pt>
                      <c:pt idx="15" formatCode="0.00">
                        <c:v>2076.9317139291625</c:v>
                      </c:pt>
                      <c:pt idx="16" formatCode="0.00">
                        <c:v>2209.5078025809953</c:v>
                      </c:pt>
                      <c:pt idx="17" formatCode="0.00">
                        <c:v>2387.6780879776452</c:v>
                      </c:pt>
                      <c:pt idx="18" formatCode="0.00">
                        <c:v>2657.4469850887635</c:v>
                      </c:pt>
                      <c:pt idx="19" formatCode="0.00">
                        <c:v>3078.8066699839974</c:v>
                      </c:pt>
                      <c:pt idx="20" formatCode="0.00">
                        <c:v>4129.4332586760102</c:v>
                      </c:pt>
                      <c:pt idx="21" formatCode="0.00">
                        <c:v>6193.4459000194511</c:v>
                      </c:pt>
                      <c:pt idx="22" formatCode="0.00">
                        <c:v>7968.1475547877662</c:v>
                      </c:pt>
                      <c:pt idx="23" formatCode="0.00">
                        <c:v>8775.4459505339491</c:v>
                      </c:pt>
                      <c:pt idx="24" formatCode="0.00">
                        <c:v>9039.4532759052418</c:v>
                      </c:pt>
                      <c:pt idx="25" formatCode="0.00">
                        <c:v>8166.5222331043924</c:v>
                      </c:pt>
                      <c:pt idx="26" formatCode="0.00">
                        <c:v>7213.3122140917912</c:v>
                      </c:pt>
                      <c:pt idx="27" formatCode="0.00">
                        <c:v>6856.1867447100931</c:v>
                      </c:pt>
                      <c:pt idx="28" formatCode="0.00">
                        <c:v>6323.0962490819475</c:v>
                      </c:pt>
                      <c:pt idx="29" formatCode="0.00">
                        <c:v>5854.1662832250495</c:v>
                      </c:pt>
                      <c:pt idx="30" formatCode="0.00">
                        <c:v>5687.6147611929755</c:v>
                      </c:pt>
                      <c:pt idx="31" formatCode="0.00">
                        <c:v>5654.0694320175562</c:v>
                      </c:pt>
                      <c:pt idx="32" formatCode="0.00">
                        <c:v>5580.1064091683693</c:v>
                      </c:pt>
                      <c:pt idx="33" formatCode="0.00">
                        <c:v>5500.9222339835851</c:v>
                      </c:pt>
                      <c:pt idx="34" formatCode="0.00">
                        <c:v>5364.1377025679485</c:v>
                      </c:pt>
                      <c:pt idx="35" formatCode="0.00">
                        <c:v>5292.2055213442982</c:v>
                      </c:pt>
                      <c:pt idx="36" formatCode="0.00">
                        <c:v>5251.2373892643391</c:v>
                      </c:pt>
                      <c:pt idx="37" formatCode="0.00">
                        <c:v>5097.3981545626511</c:v>
                      </c:pt>
                      <c:pt idx="38" formatCode="0.00">
                        <c:v>5041.4559225302492</c:v>
                      </c:pt>
                      <c:pt idx="39" formatCode="0.00">
                        <c:v>5065.8072782619483</c:v>
                      </c:pt>
                      <c:pt idx="40" formatCode="0.00">
                        <c:v>5294.0703497339264</c:v>
                      </c:pt>
                      <c:pt idx="41" formatCode="0.00">
                        <c:v>5592.9813079879987</c:v>
                      </c:pt>
                      <c:pt idx="42" formatCode="0.00">
                        <c:v>5690.4899232659773</c:v>
                      </c:pt>
                      <c:pt idx="43" formatCode="0.00">
                        <c:v>5533.452284330464</c:v>
                      </c:pt>
                      <c:pt idx="44" formatCode="0.00">
                        <c:v>5121.1396389458869</c:v>
                      </c:pt>
                      <c:pt idx="45" formatCode="0.00">
                        <c:v>4846.4716698596803</c:v>
                      </c:pt>
                      <c:pt idx="46" formatCode="0.00">
                        <c:v>5015.1474166237986</c:v>
                      </c:pt>
                      <c:pt idx="47" formatCode="0.00">
                        <c:v>5718.5330369672465</c:v>
                      </c:pt>
                      <c:pt idx="48" formatCode="0.00">
                        <c:v>6713.2353421648495</c:v>
                      </c:pt>
                      <c:pt idx="49" formatCode="0.00">
                        <c:v>7478.2557505678024</c:v>
                      </c:pt>
                      <c:pt idx="50" formatCode="0.00">
                        <c:v>7787.3368163016503</c:v>
                      </c:pt>
                      <c:pt idx="51" formatCode="0.00">
                        <c:v>7899.1388976796734</c:v>
                      </c:pt>
                      <c:pt idx="52" formatCode="0.00">
                        <c:v>8088.6485637189644</c:v>
                      </c:pt>
                      <c:pt idx="53" formatCode="0.00">
                        <c:v>8388.639376852112</c:v>
                      </c:pt>
                      <c:pt idx="54" formatCode="0.00">
                        <c:v>9092.1678631068444</c:v>
                      </c:pt>
                      <c:pt idx="55" formatCode="0.00">
                        <c:v>9429.4784664355138</c:v>
                      </c:pt>
                      <c:pt idx="56" formatCode="0.00">
                        <c:v>8772.8969784714118</c:v>
                      </c:pt>
                      <c:pt idx="57" formatCode="0.00">
                        <c:v>7888.4596419310192</c:v>
                      </c:pt>
                      <c:pt idx="58" formatCode="0.00">
                        <c:v>6822.8448214495911</c:v>
                      </c:pt>
                      <c:pt idx="59" formatCode="0.00">
                        <c:v>5998.195636342356</c:v>
                      </c:pt>
                      <c:pt idx="60" formatCode="0.00">
                        <c:v>5786.4261446386345</c:v>
                      </c:pt>
                      <c:pt idx="61" formatCode="0.00">
                        <c:v>5798.0381276382013</c:v>
                      </c:pt>
                      <c:pt idx="62" formatCode="0.00">
                        <c:v>5998.4837810819481</c:v>
                      </c:pt>
                    </c:numCache>
                  </c:numRef>
                </c:val>
                <c:smooth val="0"/>
                <c:extLst xmlns:c15="http://schemas.microsoft.com/office/drawing/2012/chart">
                  <c:ext xmlns:c16="http://schemas.microsoft.com/office/drawing/2014/chart" uri="{C3380CC4-5D6E-409C-BE32-E72D297353CC}">
                    <c16:uniqueId val="{00000026-FA17-416C-95E6-6CB7CD5D511E}"/>
                  </c:ext>
                </c:extLst>
              </c15:ser>
            </c15:filteredLineSeries>
            <c15:filteredLineSeries>
              <c15:ser>
                <c:idx val="36"/>
                <c:order val="36"/>
                <c:tx>
                  <c:strRef>
                    <c:extLst xmlns:c15="http://schemas.microsoft.com/office/drawing/2012/chart">
                      <c:ext xmlns:c15="http://schemas.microsoft.com/office/drawing/2012/chart" uri="{02D57815-91ED-43cb-92C2-25804820EDAC}">
                        <c15:formulaRef>
                          <c15:sqref>'Smoothed Data'!$AL$2</c15:sqref>
                        </c15:formulaRef>
                      </c:ext>
                    </c:extLst>
                    <c:strCache>
                      <c:ptCount val="1"/>
                      <c:pt idx="0">
                        <c:v>Real Per Capita UGF Spending Raw Data</c:v>
                      </c:pt>
                    </c:strCache>
                  </c:strRef>
                </c:tx>
                <c:spPr>
                  <a:ln w="28575" cap="rnd">
                    <a:solidFill>
                      <a:schemeClr val="accent1">
                        <a:lumMod val="70000"/>
                        <a:lumOff val="30000"/>
                      </a:schemeClr>
                    </a:solidFill>
                    <a:round/>
                  </a:ln>
                  <a:effectLst/>
                </c:spPr>
                <c:marker>
                  <c:symbol val="none"/>
                </c:marker>
                <c:cat>
                  <c:strRef>
                    <c:extLst xmlns:c15="http://schemas.microsoft.com/office/drawing/2012/chart">
                      <c:ext xmlns:c15="http://schemas.microsoft.com/office/drawing/2012/chart" uri="{02D57815-91ED-43cb-92C2-25804820EDAC}">
                        <c15:formulaRef>
                          <c15:sqref>'Smoothed Data'!$A$3:$A$67</c15:sqref>
                        </c15:formulaRef>
                      </c:ext>
                    </c:extLst>
                    <c:strCache>
                      <c:ptCount val="65"/>
                      <c:pt idx="0">
                        <c:v>FY1959</c:v>
                      </c:pt>
                      <c:pt idx="1">
                        <c:v>FY1960</c:v>
                      </c:pt>
                      <c:pt idx="2">
                        <c:v>FY1961</c:v>
                      </c:pt>
                      <c:pt idx="3">
                        <c:v>FY1962</c:v>
                      </c:pt>
                      <c:pt idx="4">
                        <c:v>FY1963</c:v>
                      </c:pt>
                      <c:pt idx="5">
                        <c:v>FY1964</c:v>
                      </c:pt>
                      <c:pt idx="6">
                        <c:v>FY1965</c:v>
                      </c:pt>
                      <c:pt idx="7">
                        <c:v>FY1966</c:v>
                      </c:pt>
                      <c:pt idx="8">
                        <c:v>FY1967</c:v>
                      </c:pt>
                      <c:pt idx="9">
                        <c:v>FY1968</c:v>
                      </c:pt>
                      <c:pt idx="10">
                        <c:v>FY1969</c:v>
                      </c:pt>
                      <c:pt idx="11">
                        <c:v>FY1970</c:v>
                      </c:pt>
                      <c:pt idx="12">
                        <c:v>FY1971</c:v>
                      </c:pt>
                      <c:pt idx="13">
                        <c:v>FY1972</c:v>
                      </c:pt>
                      <c:pt idx="14">
                        <c:v>FY1973</c:v>
                      </c:pt>
                      <c:pt idx="15">
                        <c:v>FY1974</c:v>
                      </c:pt>
                      <c:pt idx="16">
                        <c:v>FY1975</c:v>
                      </c:pt>
                      <c:pt idx="17">
                        <c:v>FY1976</c:v>
                      </c:pt>
                      <c:pt idx="18">
                        <c:v>FY1977</c:v>
                      </c:pt>
                      <c:pt idx="19">
                        <c:v>FY1978</c:v>
                      </c:pt>
                      <c:pt idx="20">
                        <c:v>FY1979</c:v>
                      </c:pt>
                      <c:pt idx="21">
                        <c:v>FY1980</c:v>
                      </c:pt>
                      <c:pt idx="22">
                        <c:v>FY1981</c:v>
                      </c:pt>
                      <c:pt idx="23">
                        <c:v>FY1982</c:v>
                      </c:pt>
                      <c:pt idx="24">
                        <c:v>FY1983</c:v>
                      </c:pt>
                      <c:pt idx="25">
                        <c:v>FY1984</c:v>
                      </c:pt>
                      <c:pt idx="26">
                        <c:v>FY1985</c:v>
                      </c:pt>
                      <c:pt idx="27">
                        <c:v>FY1986</c:v>
                      </c:pt>
                      <c:pt idx="28">
                        <c:v>FY1987</c:v>
                      </c:pt>
                      <c:pt idx="29">
                        <c:v>FY1988</c:v>
                      </c:pt>
                      <c:pt idx="30">
                        <c:v>FY1989</c:v>
                      </c:pt>
                      <c:pt idx="31">
                        <c:v>FY1990</c:v>
                      </c:pt>
                      <c:pt idx="32">
                        <c:v>FY1991</c:v>
                      </c:pt>
                      <c:pt idx="33">
                        <c:v>FY1992</c:v>
                      </c:pt>
                      <c:pt idx="34">
                        <c:v>FY1993</c:v>
                      </c:pt>
                      <c:pt idx="35">
                        <c:v>FY1994</c:v>
                      </c:pt>
                      <c:pt idx="36">
                        <c:v>FY1995</c:v>
                      </c:pt>
                      <c:pt idx="37">
                        <c:v>FY1996</c:v>
                      </c:pt>
                      <c:pt idx="38">
                        <c:v>FY1997</c:v>
                      </c:pt>
                      <c:pt idx="39">
                        <c:v>FY1998</c:v>
                      </c:pt>
                      <c:pt idx="40">
                        <c:v>FY1999</c:v>
                      </c:pt>
                      <c:pt idx="41">
                        <c:v>FY2000</c:v>
                      </c:pt>
                      <c:pt idx="42">
                        <c:v>FY2001</c:v>
                      </c:pt>
                      <c:pt idx="43">
                        <c:v>FY2002</c:v>
                      </c:pt>
                      <c:pt idx="44">
                        <c:v>FY2003</c:v>
                      </c:pt>
                      <c:pt idx="45">
                        <c:v>FY2004</c:v>
                      </c:pt>
                      <c:pt idx="46">
                        <c:v>FY2005</c:v>
                      </c:pt>
                      <c:pt idx="47">
                        <c:v>FY2006</c:v>
                      </c:pt>
                      <c:pt idx="48">
                        <c:v>FY2007</c:v>
                      </c:pt>
                      <c:pt idx="49">
                        <c:v>FY2008</c:v>
                      </c:pt>
                      <c:pt idx="50">
                        <c:v>FY2009</c:v>
                      </c:pt>
                      <c:pt idx="51">
                        <c:v>FY2010</c:v>
                      </c:pt>
                      <c:pt idx="52">
                        <c:v>FY2011</c:v>
                      </c:pt>
                      <c:pt idx="53">
                        <c:v>FY2012</c:v>
                      </c:pt>
                      <c:pt idx="54">
                        <c:v>FY2013</c:v>
                      </c:pt>
                      <c:pt idx="55">
                        <c:v>FY2014</c:v>
                      </c:pt>
                      <c:pt idx="56">
                        <c:v>FY2015</c:v>
                      </c:pt>
                      <c:pt idx="57">
                        <c:v>FY2016</c:v>
                      </c:pt>
                      <c:pt idx="58">
                        <c:v>FY2017</c:v>
                      </c:pt>
                      <c:pt idx="59">
                        <c:v>FY2018</c:v>
                      </c:pt>
                      <c:pt idx="60">
                        <c:v>FY2019</c:v>
                      </c:pt>
                      <c:pt idx="61">
                        <c:v>FY2020</c:v>
                      </c:pt>
                      <c:pt idx="62">
                        <c:v>FY2021</c:v>
                      </c:pt>
                      <c:pt idx="63">
                        <c:v>FY2022</c:v>
                      </c:pt>
                      <c:pt idx="64">
                        <c:v>FY2023</c:v>
                      </c:pt>
                    </c:strCache>
                  </c:strRef>
                </c:cat>
                <c:val>
                  <c:numRef>
                    <c:extLst xmlns:c15="http://schemas.microsoft.com/office/drawing/2012/chart">
                      <c:ext xmlns:c15="http://schemas.microsoft.com/office/drawing/2012/chart" uri="{02D57815-91ED-43cb-92C2-25804820EDAC}">
                        <c15:formulaRef>
                          <c15:sqref>'Smoothed Data'!$AL$3:$AL$67</c15:sqref>
                        </c15:formulaRef>
                      </c:ext>
                    </c:extLst>
                    <c:numCache>
                      <c:formatCode>General</c:formatCode>
                      <c:ptCount val="65"/>
                      <c:pt idx="2" formatCode="0.00">
                        <c:v>1203.7462004004335</c:v>
                      </c:pt>
                      <c:pt idx="3" formatCode="0.00">
                        <c:v>1486.6126611245361</c:v>
                      </c:pt>
                      <c:pt idx="4" formatCode="0.00">
                        <c:v>1886.805540745034</c:v>
                      </c:pt>
                      <c:pt idx="5" formatCode="0.00">
                        <c:v>2253.9631447077409</c:v>
                      </c:pt>
                      <c:pt idx="6" formatCode="0.00">
                        <c:v>1916.8919013070474</c:v>
                      </c:pt>
                      <c:pt idx="7" formatCode="0.00">
                        <c:v>2148.4112131663201</c:v>
                      </c:pt>
                      <c:pt idx="8" formatCode="0.00">
                        <c:v>2213.3214918339158</c:v>
                      </c:pt>
                      <c:pt idx="9" formatCode="0.00">
                        <c:v>2317.8485382447589</c:v>
                      </c:pt>
                      <c:pt idx="10" formatCode="0.00">
                        <c:v>3517.2326598297977</c:v>
                      </c:pt>
                      <c:pt idx="11" formatCode="0.00">
                        <c:v>5584.3633185297349</c:v>
                      </c:pt>
                      <c:pt idx="12" formatCode="0.00">
                        <c:v>6369.2785735715743</c:v>
                      </c:pt>
                      <c:pt idx="13" formatCode="0.00">
                        <c:v>5218.7716688511118</c:v>
                      </c:pt>
                      <c:pt idx="14" formatCode="0.00">
                        <c:v>6754.4007329128308</c:v>
                      </c:pt>
                      <c:pt idx="15" formatCode="0.00">
                        <c:v>5348.2638990490204</c:v>
                      </c:pt>
                      <c:pt idx="16" formatCode="0.00">
                        <c:v>5518.4314593169565</c:v>
                      </c:pt>
                      <c:pt idx="17" formatCode="0.00">
                        <c:v>5825.3334025798822</c:v>
                      </c:pt>
                      <c:pt idx="18" formatCode="0.00">
                        <c:v>6379.7090520966567</c:v>
                      </c:pt>
                      <c:pt idx="19" formatCode="0.00">
                        <c:v>7027.58738874547</c:v>
                      </c:pt>
                      <c:pt idx="20" formatCode="0.00">
                        <c:v>7848.5772164948467</c:v>
                      </c:pt>
                      <c:pt idx="21" formatCode="0.00">
                        <c:v>11030.900992374536</c:v>
                      </c:pt>
                      <c:pt idx="22" formatCode="0.00">
                        <c:v>20327.378505850582</c:v>
                      </c:pt>
                      <c:pt idx="23" formatCode="0.00">
                        <c:v>28522.924830154334</c:v>
                      </c:pt>
                      <c:pt idx="24" formatCode="0.00">
                        <c:v>14213.445408089396</c:v>
                      </c:pt>
                      <c:pt idx="25" formatCode="0.00">
                        <c:v>13820.964110409908</c:v>
                      </c:pt>
                      <c:pt idx="26" formatCode="0.00">
                        <c:v>15313.157070794801</c:v>
                      </c:pt>
                      <c:pt idx="27" formatCode="0.00">
                        <c:v>12273.651735099835</c:v>
                      </c:pt>
                      <c:pt idx="28" formatCode="0.00">
                        <c:v>10996.387288375729</c:v>
                      </c:pt>
                      <c:pt idx="29" formatCode="0.00">
                        <c:v>10330.406734169808</c:v>
                      </c:pt>
                      <c:pt idx="30" formatCode="0.00">
                        <c:v>10724.660895999394</c:v>
                      </c:pt>
                      <c:pt idx="31" formatCode="0.00">
                        <c:v>10045.657956790059</c:v>
                      </c:pt>
                      <c:pt idx="32" formatCode="0.00">
                        <c:v>10231.130289647661</c:v>
                      </c:pt>
                      <c:pt idx="33" formatCode="0.00">
                        <c:v>9184.3902098951621</c:v>
                      </c:pt>
                      <c:pt idx="34" formatCode="0.00">
                        <c:v>8922.5093802228748</c:v>
                      </c:pt>
                      <c:pt idx="35" formatCode="0.00">
                        <c:v>8952.5752118304008</c:v>
                      </c:pt>
                      <c:pt idx="36" formatCode="0.00">
                        <c:v>8157.9079014390072</c:v>
                      </c:pt>
                      <c:pt idx="37" formatCode="0.00">
                        <c:v>9463.8730982374509</c:v>
                      </c:pt>
                      <c:pt idx="38" formatCode="0.00">
                        <c:v>7642.3363290242351</c:v>
                      </c:pt>
                      <c:pt idx="39" formatCode="0.00">
                        <c:v>7799.7909203421068</c:v>
                      </c:pt>
                      <c:pt idx="40" formatCode="0.00">
                        <c:v>8077.3433845173804</c:v>
                      </c:pt>
                      <c:pt idx="41" formatCode="0.00">
                        <c:v>9240.1244210512159</c:v>
                      </c:pt>
                      <c:pt idx="42" formatCode="0.00">
                        <c:v>10126.103137122709</c:v>
                      </c:pt>
                      <c:pt idx="43" formatCode="0.00">
                        <c:v>8503.0274912036948</c:v>
                      </c:pt>
                      <c:pt idx="44" formatCode="0.00">
                        <c:v>7945.9860242068689</c:v>
                      </c:pt>
                      <c:pt idx="45" formatCode="0.00">
                        <c:v>6690.1142478818529</c:v>
                      </c:pt>
                      <c:pt idx="46" formatCode="0.00">
                        <c:v>6747.0802417206378</c:v>
                      </c:pt>
                      <c:pt idx="47" formatCode="0.00">
                        <c:v>7656.5158828161666</c:v>
                      </c:pt>
                      <c:pt idx="48" formatCode="0.00">
                        <c:v>10000.069995009126</c:v>
                      </c:pt>
                      <c:pt idx="49" formatCode="0.00">
                        <c:v>12229.075311753288</c:v>
                      </c:pt>
                      <c:pt idx="50" formatCode="0.00">
                        <c:v>12141.832834185529</c:v>
                      </c:pt>
                      <c:pt idx="51" formatCode="0.00">
                        <c:v>10241.986630064765</c:v>
                      </c:pt>
                      <c:pt idx="52" formatCode="0.00">
                        <c:v>9857.1828475694438</c:v>
                      </c:pt>
                      <c:pt idx="53" formatCode="0.00">
                        <c:v>12256.722285455069</c:v>
                      </c:pt>
                      <c:pt idx="54" formatCode="0.00">
                        <c:v>12767.490913779404</c:v>
                      </c:pt>
                      <c:pt idx="55" formatCode="0.00">
                        <c:v>11871.183664001812</c:v>
                      </c:pt>
                      <c:pt idx="56" formatCode="0.00">
                        <c:v>15277.239104253234</c:v>
                      </c:pt>
                      <c:pt idx="57" formatCode="0.00">
                        <c:v>10087.674746218101</c:v>
                      </c:pt>
                      <c:pt idx="58" formatCode="0.00">
                        <c:v>7608.2881066329246</c:v>
                      </c:pt>
                      <c:pt idx="59" formatCode="0.00">
                        <c:v>7407.8559163282098</c:v>
                      </c:pt>
                      <c:pt idx="60" formatCode="0.00">
                        <c:v>8251.8096053396621</c:v>
                      </c:pt>
                      <c:pt idx="61" formatCode="0.00">
                        <c:v>8346.9839082599647</c:v>
                      </c:pt>
                      <c:pt idx="62" formatCode="0.00">
                        <c:v>7242.2703633142364</c:v>
                      </c:pt>
                      <c:pt idx="63" formatCode="0.00">
                        <c:v>8035.3059372049192</c:v>
                      </c:pt>
                      <c:pt idx="64" formatCode="0.00">
                        <c:v>9874.4209486717918</c:v>
                      </c:pt>
                    </c:numCache>
                  </c:numRef>
                </c:val>
                <c:smooth val="0"/>
                <c:extLst xmlns:c15="http://schemas.microsoft.com/office/drawing/2012/chart">
                  <c:ext xmlns:c16="http://schemas.microsoft.com/office/drawing/2014/chart" uri="{C3380CC4-5D6E-409C-BE32-E72D297353CC}">
                    <c16:uniqueId val="{00000027-FA17-416C-95E6-6CB7CD5D511E}"/>
                  </c:ext>
                </c:extLst>
              </c15:ser>
            </c15:filteredLineSeries>
            <c15:filteredLineSeries>
              <c15:ser>
                <c:idx val="37"/>
                <c:order val="37"/>
                <c:tx>
                  <c:strRef>
                    <c:extLst xmlns:c15="http://schemas.microsoft.com/office/drawing/2012/chart">
                      <c:ext xmlns:c15="http://schemas.microsoft.com/office/drawing/2012/chart" uri="{02D57815-91ED-43cb-92C2-25804820EDAC}">
                        <c15:formulaRef>
                          <c15:sqref>'Smoothed Data'!$AM$2</c15:sqref>
                        </c15:formulaRef>
                      </c:ext>
                    </c:extLst>
                    <c:strCache>
                      <c:ptCount val="1"/>
                      <c:pt idx="0">
                        <c:v>Real Per Capita UGF Spending Smoothed (m=3)</c:v>
                      </c:pt>
                    </c:strCache>
                  </c:strRef>
                </c:tx>
                <c:spPr>
                  <a:ln w="28575" cap="rnd">
                    <a:solidFill>
                      <a:schemeClr val="accent4">
                        <a:lumMod val="60000"/>
                        <a:lumOff val="40000"/>
                      </a:schemeClr>
                    </a:solidFill>
                    <a:round/>
                  </a:ln>
                  <a:effectLst>
                    <a:glow rad="63500">
                      <a:schemeClr val="accent4">
                        <a:satMod val="175000"/>
                        <a:alpha val="40000"/>
                      </a:schemeClr>
                    </a:glow>
                  </a:effectLst>
                </c:spPr>
                <c:marker>
                  <c:symbol val="none"/>
                </c:marker>
                <c:cat>
                  <c:strRef>
                    <c:extLst xmlns:c15="http://schemas.microsoft.com/office/drawing/2012/chart">
                      <c:ext xmlns:c15="http://schemas.microsoft.com/office/drawing/2012/chart" uri="{02D57815-91ED-43cb-92C2-25804820EDAC}">
                        <c15:formulaRef>
                          <c15:sqref>'Smoothed Data'!$A$3:$A$67</c15:sqref>
                        </c15:formulaRef>
                      </c:ext>
                    </c:extLst>
                    <c:strCache>
                      <c:ptCount val="65"/>
                      <c:pt idx="0">
                        <c:v>FY1959</c:v>
                      </c:pt>
                      <c:pt idx="1">
                        <c:v>FY1960</c:v>
                      </c:pt>
                      <c:pt idx="2">
                        <c:v>FY1961</c:v>
                      </c:pt>
                      <c:pt idx="3">
                        <c:v>FY1962</c:v>
                      </c:pt>
                      <c:pt idx="4">
                        <c:v>FY1963</c:v>
                      </c:pt>
                      <c:pt idx="5">
                        <c:v>FY1964</c:v>
                      </c:pt>
                      <c:pt idx="6">
                        <c:v>FY1965</c:v>
                      </c:pt>
                      <c:pt idx="7">
                        <c:v>FY1966</c:v>
                      </c:pt>
                      <c:pt idx="8">
                        <c:v>FY1967</c:v>
                      </c:pt>
                      <c:pt idx="9">
                        <c:v>FY1968</c:v>
                      </c:pt>
                      <c:pt idx="10">
                        <c:v>FY1969</c:v>
                      </c:pt>
                      <c:pt idx="11">
                        <c:v>FY1970</c:v>
                      </c:pt>
                      <c:pt idx="12">
                        <c:v>FY1971</c:v>
                      </c:pt>
                      <c:pt idx="13">
                        <c:v>FY1972</c:v>
                      </c:pt>
                      <c:pt idx="14">
                        <c:v>FY1973</c:v>
                      </c:pt>
                      <c:pt idx="15">
                        <c:v>FY1974</c:v>
                      </c:pt>
                      <c:pt idx="16">
                        <c:v>FY1975</c:v>
                      </c:pt>
                      <c:pt idx="17">
                        <c:v>FY1976</c:v>
                      </c:pt>
                      <c:pt idx="18">
                        <c:v>FY1977</c:v>
                      </c:pt>
                      <c:pt idx="19">
                        <c:v>FY1978</c:v>
                      </c:pt>
                      <c:pt idx="20">
                        <c:v>FY1979</c:v>
                      </c:pt>
                      <c:pt idx="21">
                        <c:v>FY1980</c:v>
                      </c:pt>
                      <c:pt idx="22">
                        <c:v>FY1981</c:v>
                      </c:pt>
                      <c:pt idx="23">
                        <c:v>FY1982</c:v>
                      </c:pt>
                      <c:pt idx="24">
                        <c:v>FY1983</c:v>
                      </c:pt>
                      <c:pt idx="25">
                        <c:v>FY1984</c:v>
                      </c:pt>
                      <c:pt idx="26">
                        <c:v>FY1985</c:v>
                      </c:pt>
                      <c:pt idx="27">
                        <c:v>FY1986</c:v>
                      </c:pt>
                      <c:pt idx="28">
                        <c:v>FY1987</c:v>
                      </c:pt>
                      <c:pt idx="29">
                        <c:v>FY1988</c:v>
                      </c:pt>
                      <c:pt idx="30">
                        <c:v>FY1989</c:v>
                      </c:pt>
                      <c:pt idx="31">
                        <c:v>FY1990</c:v>
                      </c:pt>
                      <c:pt idx="32">
                        <c:v>FY1991</c:v>
                      </c:pt>
                      <c:pt idx="33">
                        <c:v>FY1992</c:v>
                      </c:pt>
                      <c:pt idx="34">
                        <c:v>FY1993</c:v>
                      </c:pt>
                      <c:pt idx="35">
                        <c:v>FY1994</c:v>
                      </c:pt>
                      <c:pt idx="36">
                        <c:v>FY1995</c:v>
                      </c:pt>
                      <c:pt idx="37">
                        <c:v>FY1996</c:v>
                      </c:pt>
                      <c:pt idx="38">
                        <c:v>FY1997</c:v>
                      </c:pt>
                      <c:pt idx="39">
                        <c:v>FY1998</c:v>
                      </c:pt>
                      <c:pt idx="40">
                        <c:v>FY1999</c:v>
                      </c:pt>
                      <c:pt idx="41">
                        <c:v>FY2000</c:v>
                      </c:pt>
                      <c:pt idx="42">
                        <c:v>FY2001</c:v>
                      </c:pt>
                      <c:pt idx="43">
                        <c:v>FY2002</c:v>
                      </c:pt>
                      <c:pt idx="44">
                        <c:v>FY2003</c:v>
                      </c:pt>
                      <c:pt idx="45">
                        <c:v>FY2004</c:v>
                      </c:pt>
                      <c:pt idx="46">
                        <c:v>FY2005</c:v>
                      </c:pt>
                      <c:pt idx="47">
                        <c:v>FY2006</c:v>
                      </c:pt>
                      <c:pt idx="48">
                        <c:v>FY2007</c:v>
                      </c:pt>
                      <c:pt idx="49">
                        <c:v>FY2008</c:v>
                      </c:pt>
                      <c:pt idx="50">
                        <c:v>FY2009</c:v>
                      </c:pt>
                      <c:pt idx="51">
                        <c:v>FY2010</c:v>
                      </c:pt>
                      <c:pt idx="52">
                        <c:v>FY2011</c:v>
                      </c:pt>
                      <c:pt idx="53">
                        <c:v>FY2012</c:v>
                      </c:pt>
                      <c:pt idx="54">
                        <c:v>FY2013</c:v>
                      </c:pt>
                      <c:pt idx="55">
                        <c:v>FY2014</c:v>
                      </c:pt>
                      <c:pt idx="56">
                        <c:v>FY2015</c:v>
                      </c:pt>
                      <c:pt idx="57">
                        <c:v>FY2016</c:v>
                      </c:pt>
                      <c:pt idx="58">
                        <c:v>FY2017</c:v>
                      </c:pt>
                      <c:pt idx="59">
                        <c:v>FY2018</c:v>
                      </c:pt>
                      <c:pt idx="60">
                        <c:v>FY2019</c:v>
                      </c:pt>
                      <c:pt idx="61">
                        <c:v>FY2020</c:v>
                      </c:pt>
                      <c:pt idx="62">
                        <c:v>FY2021</c:v>
                      </c:pt>
                      <c:pt idx="63">
                        <c:v>FY2022</c:v>
                      </c:pt>
                      <c:pt idx="64">
                        <c:v>FY2023</c:v>
                      </c:pt>
                    </c:strCache>
                  </c:strRef>
                </c:cat>
                <c:val>
                  <c:numRef>
                    <c:extLst xmlns:c15="http://schemas.microsoft.com/office/drawing/2012/chart">
                      <c:ext xmlns:c15="http://schemas.microsoft.com/office/drawing/2012/chart" uri="{02D57815-91ED-43cb-92C2-25804820EDAC}">
                        <c15:formulaRef>
                          <c15:sqref>'Smoothed Data'!$AM$3:$AM$67</c15:sqref>
                        </c15:formulaRef>
                      </c:ext>
                    </c:extLst>
                    <c:numCache>
                      <c:formatCode>0.00</c:formatCode>
                      <c:ptCount val="65"/>
                      <c:pt idx="1">
                        <c:v>1203.7462004004335</c:v>
                      </c:pt>
                      <c:pt idx="2">
                        <c:v>1345.1794307624848</c:v>
                      </c:pt>
                      <c:pt idx="3">
                        <c:v>1525.7214674233346</c:v>
                      </c:pt>
                      <c:pt idx="4">
                        <c:v>1875.793782192437</c:v>
                      </c:pt>
                      <c:pt idx="5">
                        <c:v>2019.2201955866074</c:v>
                      </c:pt>
                      <c:pt idx="6">
                        <c:v>2106.4220863937026</c:v>
                      </c:pt>
                      <c:pt idx="7">
                        <c:v>2092.8748687690945</c:v>
                      </c:pt>
                      <c:pt idx="8">
                        <c:v>2226.5270810816651</c:v>
                      </c:pt>
                      <c:pt idx="9">
                        <c:v>2682.8008966361572</c:v>
                      </c:pt>
                      <c:pt idx="10">
                        <c:v>3806.481505534764</c:v>
                      </c:pt>
                      <c:pt idx="11">
                        <c:v>5156.9581839770353</c:v>
                      </c:pt>
                      <c:pt idx="12">
                        <c:v>5724.1378536508082</c:v>
                      </c:pt>
                      <c:pt idx="13">
                        <c:v>6114.1503251118384</c:v>
                      </c:pt>
                      <c:pt idx="14">
                        <c:v>5773.8121002709877</c:v>
                      </c:pt>
                      <c:pt idx="15">
                        <c:v>5873.6986970929356</c:v>
                      </c:pt>
                      <c:pt idx="16">
                        <c:v>5564.0095869819534</c:v>
                      </c:pt>
                      <c:pt idx="17">
                        <c:v>5907.8246379978309</c:v>
                      </c:pt>
                      <c:pt idx="18">
                        <c:v>6410.876614474003</c:v>
                      </c:pt>
                      <c:pt idx="19">
                        <c:v>7085.2912191123251</c:v>
                      </c:pt>
                      <c:pt idx="20">
                        <c:v>8635.6885325382846</c:v>
                      </c:pt>
                      <c:pt idx="21">
                        <c:v>13068.952238239988</c:v>
                      </c:pt>
                      <c:pt idx="22">
                        <c:v>19960.401442793151</c:v>
                      </c:pt>
                      <c:pt idx="23">
                        <c:v>21021.249581364769</c:v>
                      </c:pt>
                      <c:pt idx="24">
                        <c:v>18852.444782884548</c:v>
                      </c:pt>
                      <c:pt idx="25">
                        <c:v>14449.188863098034</c:v>
                      </c:pt>
                      <c:pt idx="26">
                        <c:v>13802.590972101514</c:v>
                      </c:pt>
                      <c:pt idx="27">
                        <c:v>12861.065364756789</c:v>
                      </c:pt>
                      <c:pt idx="28">
                        <c:v>11200.14858588179</c:v>
                      </c:pt>
                      <c:pt idx="29">
                        <c:v>10683.818306181643</c:v>
                      </c:pt>
                      <c:pt idx="30">
                        <c:v>10366.90852898642</c:v>
                      </c:pt>
                      <c:pt idx="31">
                        <c:v>10333.816380812372</c:v>
                      </c:pt>
                      <c:pt idx="32">
                        <c:v>9820.3928187776273</c:v>
                      </c:pt>
                      <c:pt idx="33">
                        <c:v>9446.0099599218975</c:v>
                      </c:pt>
                      <c:pt idx="34">
                        <c:v>9019.8249339828126</c:v>
                      </c:pt>
                      <c:pt idx="35">
                        <c:v>8677.6641644974279</c:v>
                      </c:pt>
                      <c:pt idx="36">
                        <c:v>8858.1187371689539</c:v>
                      </c:pt>
                      <c:pt idx="37">
                        <c:v>8421.3724429002305</c:v>
                      </c:pt>
                      <c:pt idx="38">
                        <c:v>8302.0001158679315</c:v>
                      </c:pt>
                      <c:pt idx="39">
                        <c:v>7839.8235446279068</c:v>
                      </c:pt>
                      <c:pt idx="40">
                        <c:v>8372.4195753035674</c:v>
                      </c:pt>
                      <c:pt idx="41">
                        <c:v>9147.8569808971006</c:v>
                      </c:pt>
                      <c:pt idx="42">
                        <c:v>9289.7516831258727</c:v>
                      </c:pt>
                      <c:pt idx="43">
                        <c:v>8858.3722175110906</c:v>
                      </c:pt>
                      <c:pt idx="44">
                        <c:v>7713.0425877641392</c:v>
                      </c:pt>
                      <c:pt idx="45">
                        <c:v>7127.7268379364541</c:v>
                      </c:pt>
                      <c:pt idx="46">
                        <c:v>7031.2367908062188</c:v>
                      </c:pt>
                      <c:pt idx="47">
                        <c:v>8134.5553731819773</c:v>
                      </c:pt>
                      <c:pt idx="48">
                        <c:v>9961.8870631928603</c:v>
                      </c:pt>
                      <c:pt idx="49">
                        <c:v>11456.992713649313</c:v>
                      </c:pt>
                      <c:pt idx="50">
                        <c:v>11537.631592001193</c:v>
                      </c:pt>
                      <c:pt idx="51">
                        <c:v>10747.000770606579</c:v>
                      </c:pt>
                      <c:pt idx="52">
                        <c:v>10785.297254363091</c:v>
                      </c:pt>
                      <c:pt idx="53">
                        <c:v>11627.132015601304</c:v>
                      </c:pt>
                      <c:pt idx="54">
                        <c:v>12298.46562107876</c:v>
                      </c:pt>
                      <c:pt idx="55">
                        <c:v>13305.304560678151</c:v>
                      </c:pt>
                      <c:pt idx="56">
                        <c:v>12412.032504824383</c:v>
                      </c:pt>
                      <c:pt idx="57">
                        <c:v>10991.067319034753</c:v>
                      </c:pt>
                      <c:pt idx="58">
                        <c:v>8367.9395897264112</c:v>
                      </c:pt>
                      <c:pt idx="59">
                        <c:v>7755.9845427669325</c:v>
                      </c:pt>
                      <c:pt idx="60">
                        <c:v>8002.2164766426113</c:v>
                      </c:pt>
                      <c:pt idx="61">
                        <c:v>7947.0212923046211</c:v>
                      </c:pt>
                      <c:pt idx="62">
                        <c:v>7874.8534029263728</c:v>
                      </c:pt>
                      <c:pt idx="63">
                        <c:v>8383.9990830636489</c:v>
                      </c:pt>
                    </c:numCache>
                  </c:numRef>
                </c:val>
                <c:smooth val="0"/>
                <c:extLst xmlns:c15="http://schemas.microsoft.com/office/drawing/2012/chart">
                  <c:ext xmlns:c16="http://schemas.microsoft.com/office/drawing/2014/chart" uri="{C3380CC4-5D6E-409C-BE32-E72D297353CC}">
                    <c16:uniqueId val="{00000028-FA17-416C-95E6-6CB7CD5D511E}"/>
                  </c:ext>
                </c:extLst>
              </c15:ser>
            </c15:filteredLineSeries>
            <c15:filteredLineSeries>
              <c15:ser>
                <c:idx val="39"/>
                <c:order val="39"/>
                <c:tx>
                  <c:strRef>
                    <c:extLst xmlns:c15="http://schemas.microsoft.com/office/drawing/2012/chart">
                      <c:ext xmlns:c15="http://schemas.microsoft.com/office/drawing/2012/chart" uri="{02D57815-91ED-43cb-92C2-25804820EDAC}">
                        <c15:formulaRef>
                          <c15:sqref>'Smoothed Data'!$AO$2</c15:sqref>
                        </c15:formulaRef>
                      </c:ext>
                    </c:extLst>
                    <c:strCache>
                      <c:ptCount val="1"/>
                      <c:pt idx="0">
                        <c:v>Real Per Capita UGF Spending Centered Smoothed</c:v>
                      </c:pt>
                    </c:strCache>
                  </c:strRef>
                </c:tx>
                <c:spPr>
                  <a:ln w="28575" cap="rnd">
                    <a:solidFill>
                      <a:schemeClr val="accent4">
                        <a:lumMod val="70000"/>
                        <a:lumOff val="30000"/>
                      </a:schemeClr>
                    </a:solidFill>
                    <a:round/>
                  </a:ln>
                  <a:effectLst/>
                </c:spPr>
                <c:marker>
                  <c:symbol val="none"/>
                </c:marker>
                <c:cat>
                  <c:strRef>
                    <c:extLst xmlns:c15="http://schemas.microsoft.com/office/drawing/2012/chart">
                      <c:ext xmlns:c15="http://schemas.microsoft.com/office/drawing/2012/chart" uri="{02D57815-91ED-43cb-92C2-25804820EDAC}">
                        <c15:formulaRef>
                          <c15:sqref>'Smoothed Data'!$A$3:$A$67</c15:sqref>
                        </c15:formulaRef>
                      </c:ext>
                    </c:extLst>
                    <c:strCache>
                      <c:ptCount val="65"/>
                      <c:pt idx="0">
                        <c:v>FY1959</c:v>
                      </c:pt>
                      <c:pt idx="1">
                        <c:v>FY1960</c:v>
                      </c:pt>
                      <c:pt idx="2">
                        <c:v>FY1961</c:v>
                      </c:pt>
                      <c:pt idx="3">
                        <c:v>FY1962</c:v>
                      </c:pt>
                      <c:pt idx="4">
                        <c:v>FY1963</c:v>
                      </c:pt>
                      <c:pt idx="5">
                        <c:v>FY1964</c:v>
                      </c:pt>
                      <c:pt idx="6">
                        <c:v>FY1965</c:v>
                      </c:pt>
                      <c:pt idx="7">
                        <c:v>FY1966</c:v>
                      </c:pt>
                      <c:pt idx="8">
                        <c:v>FY1967</c:v>
                      </c:pt>
                      <c:pt idx="9">
                        <c:v>FY1968</c:v>
                      </c:pt>
                      <c:pt idx="10">
                        <c:v>FY1969</c:v>
                      </c:pt>
                      <c:pt idx="11">
                        <c:v>FY1970</c:v>
                      </c:pt>
                      <c:pt idx="12">
                        <c:v>FY1971</c:v>
                      </c:pt>
                      <c:pt idx="13">
                        <c:v>FY1972</c:v>
                      </c:pt>
                      <c:pt idx="14">
                        <c:v>FY1973</c:v>
                      </c:pt>
                      <c:pt idx="15">
                        <c:v>FY1974</c:v>
                      </c:pt>
                      <c:pt idx="16">
                        <c:v>FY1975</c:v>
                      </c:pt>
                      <c:pt idx="17">
                        <c:v>FY1976</c:v>
                      </c:pt>
                      <c:pt idx="18">
                        <c:v>FY1977</c:v>
                      </c:pt>
                      <c:pt idx="19">
                        <c:v>FY1978</c:v>
                      </c:pt>
                      <c:pt idx="20">
                        <c:v>FY1979</c:v>
                      </c:pt>
                      <c:pt idx="21">
                        <c:v>FY1980</c:v>
                      </c:pt>
                      <c:pt idx="22">
                        <c:v>FY1981</c:v>
                      </c:pt>
                      <c:pt idx="23">
                        <c:v>FY1982</c:v>
                      </c:pt>
                      <c:pt idx="24">
                        <c:v>FY1983</c:v>
                      </c:pt>
                      <c:pt idx="25">
                        <c:v>FY1984</c:v>
                      </c:pt>
                      <c:pt idx="26">
                        <c:v>FY1985</c:v>
                      </c:pt>
                      <c:pt idx="27">
                        <c:v>FY1986</c:v>
                      </c:pt>
                      <c:pt idx="28">
                        <c:v>FY1987</c:v>
                      </c:pt>
                      <c:pt idx="29">
                        <c:v>FY1988</c:v>
                      </c:pt>
                      <c:pt idx="30">
                        <c:v>FY1989</c:v>
                      </c:pt>
                      <c:pt idx="31">
                        <c:v>FY1990</c:v>
                      </c:pt>
                      <c:pt idx="32">
                        <c:v>FY1991</c:v>
                      </c:pt>
                      <c:pt idx="33">
                        <c:v>FY1992</c:v>
                      </c:pt>
                      <c:pt idx="34">
                        <c:v>FY1993</c:v>
                      </c:pt>
                      <c:pt idx="35">
                        <c:v>FY1994</c:v>
                      </c:pt>
                      <c:pt idx="36">
                        <c:v>FY1995</c:v>
                      </c:pt>
                      <c:pt idx="37">
                        <c:v>FY1996</c:v>
                      </c:pt>
                      <c:pt idx="38">
                        <c:v>FY1997</c:v>
                      </c:pt>
                      <c:pt idx="39">
                        <c:v>FY1998</c:v>
                      </c:pt>
                      <c:pt idx="40">
                        <c:v>FY1999</c:v>
                      </c:pt>
                      <c:pt idx="41">
                        <c:v>FY2000</c:v>
                      </c:pt>
                      <c:pt idx="42">
                        <c:v>FY2001</c:v>
                      </c:pt>
                      <c:pt idx="43">
                        <c:v>FY2002</c:v>
                      </c:pt>
                      <c:pt idx="44">
                        <c:v>FY2003</c:v>
                      </c:pt>
                      <c:pt idx="45">
                        <c:v>FY2004</c:v>
                      </c:pt>
                      <c:pt idx="46">
                        <c:v>FY2005</c:v>
                      </c:pt>
                      <c:pt idx="47">
                        <c:v>FY2006</c:v>
                      </c:pt>
                      <c:pt idx="48">
                        <c:v>FY2007</c:v>
                      </c:pt>
                      <c:pt idx="49">
                        <c:v>FY2008</c:v>
                      </c:pt>
                      <c:pt idx="50">
                        <c:v>FY2009</c:v>
                      </c:pt>
                      <c:pt idx="51">
                        <c:v>FY2010</c:v>
                      </c:pt>
                      <c:pt idx="52">
                        <c:v>FY2011</c:v>
                      </c:pt>
                      <c:pt idx="53">
                        <c:v>FY2012</c:v>
                      </c:pt>
                      <c:pt idx="54">
                        <c:v>FY2013</c:v>
                      </c:pt>
                      <c:pt idx="55">
                        <c:v>FY2014</c:v>
                      </c:pt>
                      <c:pt idx="56">
                        <c:v>FY2015</c:v>
                      </c:pt>
                      <c:pt idx="57">
                        <c:v>FY2016</c:v>
                      </c:pt>
                      <c:pt idx="58">
                        <c:v>FY2017</c:v>
                      </c:pt>
                      <c:pt idx="59">
                        <c:v>FY2018</c:v>
                      </c:pt>
                      <c:pt idx="60">
                        <c:v>FY2019</c:v>
                      </c:pt>
                      <c:pt idx="61">
                        <c:v>FY2020</c:v>
                      </c:pt>
                      <c:pt idx="62">
                        <c:v>FY2021</c:v>
                      </c:pt>
                      <c:pt idx="63">
                        <c:v>FY2022</c:v>
                      </c:pt>
                      <c:pt idx="64">
                        <c:v>FY2023</c:v>
                      </c:pt>
                    </c:strCache>
                  </c:strRef>
                </c:cat>
                <c:val>
                  <c:numRef>
                    <c:extLst xmlns:c15="http://schemas.microsoft.com/office/drawing/2012/chart">
                      <c:ext xmlns:c15="http://schemas.microsoft.com/office/drawing/2012/chart" uri="{02D57815-91ED-43cb-92C2-25804820EDAC}">
                        <c15:formulaRef>
                          <c15:sqref>'Smoothed Data'!$AO$3:$AO$67</c15:sqref>
                        </c15:formulaRef>
                      </c:ext>
                    </c:extLst>
                    <c:numCache>
                      <c:formatCode>General</c:formatCode>
                      <c:ptCount val="65"/>
                      <c:pt idx="2" formatCode="0.00">
                        <c:v>1435.4504490929098</c:v>
                      </c:pt>
                      <c:pt idx="3" formatCode="0.00">
                        <c:v>1616.7516770838854</c:v>
                      </c:pt>
                      <c:pt idx="4" formatCode="0.00">
                        <c:v>1796.925099357763</c:v>
                      </c:pt>
                      <c:pt idx="5" formatCode="0.00">
                        <c:v>1968.7931309763126</c:v>
                      </c:pt>
                      <c:pt idx="6" formatCode="0.00">
                        <c:v>2092.3324438676455</c:v>
                      </c:pt>
                      <c:pt idx="7" formatCode="0.00">
                        <c:v>2141.1326119458831</c:v>
                      </c:pt>
                      <c:pt idx="8" formatCode="0.00">
                        <c:v>2349.1608809533541</c:v>
                      </c:pt>
                      <c:pt idx="9" formatCode="0.00">
                        <c:v>2978.6974889391249</c:v>
                      </c:pt>
                      <c:pt idx="10" formatCode="0.00">
                        <c:v>3927.6861373267593</c:v>
                      </c:pt>
                      <c:pt idx="11" formatCode="0.00">
                        <c:v>4809.7961638697607</c:v>
                      </c:pt>
                      <c:pt idx="12" formatCode="0.00">
                        <c:v>5577.0575643309339</c:v>
                      </c:pt>
                      <c:pt idx="13" formatCode="0.00">
                        <c:v>5952.191146031224</c:v>
                      </c:pt>
                      <c:pt idx="14" formatCode="0.00">
                        <c:v>5816.3228293143075</c:v>
                      </c:pt>
                      <c:pt idx="15" formatCode="0.00">
                        <c:v>5785.7871567485763</c:v>
                      </c:pt>
                      <c:pt idx="16" formatCode="0.00">
                        <c:v>5814.7709133626504</c:v>
                      </c:pt>
                      <c:pt idx="17" formatCode="0.00">
                        <c:v>5977.8498894726854</c:v>
                      </c:pt>
                      <c:pt idx="18" formatCode="0.00">
                        <c:v>6479.0335453319767</c:v>
                      </c:pt>
                      <c:pt idx="19" formatCode="0.00">
                        <c:v>7420.9977137035457</c:v>
                      </c:pt>
                      <c:pt idx="20" formatCode="0.00">
                        <c:v>9815.1523441471181</c:v>
                      </c:pt>
                      <c:pt idx="21" formatCode="0.00">
                        <c:v>14245.528206042467</c:v>
                      </c:pt>
                      <c:pt idx="22" formatCode="0.00">
                        <c:v>17728.053910167895</c:v>
                      </c:pt>
                      <c:pt idx="23" formatCode="0.00">
                        <c:v>18872.420323871633</c:v>
                      </c:pt>
                      <c:pt idx="24" formatCode="0.00">
                        <c:v>18594.400534244083</c:v>
                      </c:pt>
                      <c:pt idx="25" formatCode="0.00">
                        <c:v>15936.463717980298</c:v>
                      </c:pt>
                      <c:pt idx="26" formatCode="0.00">
                        <c:v>13503.172316134276</c:v>
                      </c:pt>
                      <c:pt idx="27" formatCode="0.00">
                        <c:v>12664.720379140057</c:v>
                      </c:pt>
                      <c:pt idx="28" formatCode="0.00">
                        <c:v>11654.838685260616</c:v>
                      </c:pt>
                      <c:pt idx="29" formatCode="0.00">
                        <c:v>10802.777441122469</c:v>
                      </c:pt>
                      <c:pt idx="30" formatCode="0.00">
                        <c:v>10428.621093992739</c:v>
                      </c:pt>
                      <c:pt idx="31" formatCode="0.00">
                        <c:v>10189.711903617399</c:v>
                      </c:pt>
                      <c:pt idx="32" formatCode="0.00">
                        <c:v>9821.1908986110029</c:v>
                      </c:pt>
                      <c:pt idx="33" formatCode="0.00">
                        <c:v>9459.2866160189806</c:v>
                      </c:pt>
                      <c:pt idx="34" formatCode="0.00">
                        <c:v>9063.4984743729437</c:v>
                      </c:pt>
                      <c:pt idx="35" formatCode="0.00">
                        <c:v>8839.2810368896462</c:v>
                      </c:pt>
                      <c:pt idx="36" formatCode="0.00">
                        <c:v>8714.1947665326043</c:v>
                      </c:pt>
                      <c:pt idx="37" formatCode="0.00">
                        <c:v>8410.0750986967359</c:v>
                      </c:pt>
                      <c:pt idx="38" formatCode="0.00">
                        <c:v>8255.9064976454974</c:v>
                      </c:pt>
                      <c:pt idx="39" formatCode="0.00">
                        <c:v>8217.867348382013</c:v>
                      </c:pt>
                      <c:pt idx="40" formatCode="0.00">
                        <c:v>8500.3696147460432</c:v>
                      </c:pt>
                      <c:pt idx="41" formatCode="0.00">
                        <c:v>8898.7450371160503</c:v>
                      </c:pt>
                      <c:pt idx="42" formatCode="0.00">
                        <c:v>8970.2299384349353</c:v>
                      </c:pt>
                      <c:pt idx="43" formatCode="0.00">
                        <c:v>8635.0589967499509</c:v>
                      </c:pt>
                      <c:pt idx="44" formatCode="0.00">
                        <c:v>7893.9298631785223</c:v>
                      </c:pt>
                      <c:pt idx="45" formatCode="0.00">
                        <c:v>7365.7380502048227</c:v>
                      </c:pt>
                      <c:pt idx="46" formatCode="0.00">
                        <c:v>7516.6845955066638</c:v>
                      </c:pt>
                      <c:pt idx="47" formatCode="0.00">
                        <c:v>8465.8152248408751</c:v>
                      </c:pt>
                      <c:pt idx="48" formatCode="0.00">
                        <c:v>9832.5294318829147</c:v>
                      </c:pt>
                      <c:pt idx="49" formatCode="0.00">
                        <c:v>10830.057349347102</c:v>
                      </c:pt>
                      <c:pt idx="50" formatCode="0.00">
                        <c:v>11135.380299323217</c:v>
                      </c:pt>
                      <c:pt idx="51" formatCode="0.00">
                        <c:v>11120.975277605979</c:v>
                      </c:pt>
                      <c:pt idx="52" formatCode="0.00">
                        <c:v>11202.638409267936</c:v>
                      </c:pt>
                      <c:pt idx="53" formatCode="0.00">
                        <c:v>11484.4952984593</c:v>
                      </c:pt>
                      <c:pt idx="54" formatCode="0.00">
                        <c:v>12365.651959786905</c:v>
                      </c:pt>
                      <c:pt idx="55" formatCode="0.00">
                        <c:v>12772.028049467757</c:v>
                      </c:pt>
                      <c:pt idx="56" formatCode="0.00">
                        <c:v>11855.996756169829</c:v>
                      </c:pt>
                      <c:pt idx="57" formatCode="0.00">
                        <c:v>10653.180436817318</c:v>
                      </c:pt>
                      <c:pt idx="58" formatCode="0.00">
                        <c:v>9217.0857809939225</c:v>
                      </c:pt>
                      <c:pt idx="59" formatCode="0.00">
                        <c:v>8121.3207388849578</c:v>
                      </c:pt>
                      <c:pt idx="60" formatCode="0.00">
                        <c:v>7857.9821662253544</c:v>
                      </c:pt>
                      <c:pt idx="61" formatCode="0.00">
                        <c:v>7890.6612009201071</c:v>
                      </c:pt>
                      <c:pt idx="62" formatCode="0.00">
                        <c:v>8171.9188714462116</c:v>
                      </c:pt>
                    </c:numCache>
                  </c:numRef>
                </c:val>
                <c:smooth val="0"/>
                <c:extLst xmlns:c15="http://schemas.microsoft.com/office/drawing/2012/chart">
                  <c:ext xmlns:c16="http://schemas.microsoft.com/office/drawing/2014/chart" uri="{C3380CC4-5D6E-409C-BE32-E72D297353CC}">
                    <c16:uniqueId val="{00000029-FA17-416C-95E6-6CB7CD5D511E}"/>
                  </c:ext>
                </c:extLst>
              </c15:ser>
            </c15:filteredLineSeries>
          </c:ext>
        </c:extLst>
      </c:lineChart>
      <c:catAx>
        <c:axId val="872549264"/>
        <c:scaling>
          <c:orientation val="minMax"/>
        </c:scaling>
        <c:delete val="0"/>
        <c:axPos val="b"/>
        <c:numFmt formatCode="General" sourceLinked="1"/>
        <c:majorTickMark val="none"/>
        <c:minorTickMark val="none"/>
        <c:tickLblPos val="nextTo"/>
        <c:spPr>
          <a:noFill/>
          <a:ln w="9525" cap="flat" cmpd="sng" algn="ctr">
            <a:solidFill>
              <a:srgbClr val="FFB612"/>
            </a:solidFill>
            <a:round/>
          </a:ln>
          <a:effectLst/>
        </c:spPr>
        <c:txPr>
          <a:bodyPr rot="-60000000" spcFirstLastPara="1" vertOverflow="ellipsis" vert="horz" wrap="square" anchor="ctr" anchorCtr="1"/>
          <a:lstStyle/>
          <a:p>
            <a:pPr>
              <a:defRPr sz="900" b="0" i="0" u="none" strike="noStrike" kern="1200" baseline="0">
                <a:solidFill>
                  <a:srgbClr val="F8C73E"/>
                </a:solidFill>
                <a:latin typeface="+mn-lt"/>
                <a:ea typeface="+mn-ea"/>
                <a:cs typeface="+mn-cs"/>
              </a:defRPr>
            </a:pPr>
            <a:endParaRPr lang="en-US"/>
          </a:p>
        </c:txPr>
        <c:crossAx val="872549624"/>
        <c:crosses val="autoZero"/>
        <c:auto val="1"/>
        <c:lblAlgn val="ctr"/>
        <c:lblOffset val="100"/>
        <c:noMultiLvlLbl val="0"/>
      </c:catAx>
      <c:valAx>
        <c:axId val="872549624"/>
        <c:scaling>
          <c:orientation val="minMax"/>
        </c:scaling>
        <c:delete val="0"/>
        <c:axPos val="l"/>
        <c:majorGridlines>
          <c:spPr>
            <a:ln w="9525" cap="flat" cmpd="sng" algn="ctr">
              <a:solidFill>
                <a:srgbClr val="F8C73E"/>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FFB612"/>
                </a:solidFill>
                <a:latin typeface="+mn-lt"/>
                <a:ea typeface="+mn-ea"/>
                <a:cs typeface="+mn-cs"/>
              </a:defRPr>
            </a:pPr>
            <a:endParaRPr lang="en-US"/>
          </a:p>
        </c:txPr>
        <c:crossAx val="872549264"/>
        <c:crosses val="autoZero"/>
        <c:crossBetween val="between"/>
      </c:valAx>
      <c:spPr>
        <a:noFill/>
        <a:ln>
          <a:solidFill>
            <a:schemeClr val="accent4">
              <a:lumMod val="60000"/>
              <a:lumOff val="40000"/>
            </a:schemeClr>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002060"/>
    </a:solidFill>
    <a:ln w="9525" cap="flat" cmpd="sng" algn="ctr">
      <a:noFill/>
      <a:round/>
    </a:ln>
    <a:effectLst>
      <a:softEdge rad="317500"/>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9"/>
          <c:order val="0"/>
          <c:tx>
            <c:strRef>
              <c:f>'Cameron Inflation Check'!$K$2</c:f>
              <c:strCache>
                <c:ptCount val="1"/>
                <c:pt idx="0">
                  <c:v>Real Per Capita UGF Revenue</c:v>
                </c:pt>
              </c:strCache>
              <c:extLst xmlns:c15="http://schemas.microsoft.com/office/drawing/2012/chart"/>
            </c:strRef>
          </c:tx>
          <c:spPr>
            <a:ln w="28575" cap="rnd">
              <a:solidFill>
                <a:srgbClr val="C00000"/>
              </a:solidFill>
              <a:round/>
            </a:ln>
            <a:effectLst/>
          </c:spPr>
          <c:marker>
            <c:symbol val="none"/>
          </c:marker>
          <c:cat>
            <c:strRef>
              <c:f>'Cameron Inflation Check'!$A$4:$A$67</c:f>
              <c:strCache>
                <c:ptCount val="64"/>
                <c:pt idx="0">
                  <c:v>FY1960</c:v>
                </c:pt>
                <c:pt idx="1">
                  <c:v>FY1961</c:v>
                </c:pt>
                <c:pt idx="2">
                  <c:v>FY1962</c:v>
                </c:pt>
                <c:pt idx="3">
                  <c:v>FY1963</c:v>
                </c:pt>
                <c:pt idx="4">
                  <c:v>FY1964</c:v>
                </c:pt>
                <c:pt idx="5">
                  <c:v>FY1965</c:v>
                </c:pt>
                <c:pt idx="6">
                  <c:v>FY1966</c:v>
                </c:pt>
                <c:pt idx="7">
                  <c:v>FY1967</c:v>
                </c:pt>
                <c:pt idx="8">
                  <c:v>FY1968</c:v>
                </c:pt>
                <c:pt idx="9">
                  <c:v>FY1969</c:v>
                </c:pt>
                <c:pt idx="10">
                  <c:v>FY1970</c:v>
                </c:pt>
                <c:pt idx="11">
                  <c:v>FY1971</c:v>
                </c:pt>
                <c:pt idx="12">
                  <c:v>FY1972</c:v>
                </c:pt>
                <c:pt idx="13">
                  <c:v>FY1973</c:v>
                </c:pt>
                <c:pt idx="14">
                  <c:v>FY1974</c:v>
                </c:pt>
                <c:pt idx="15">
                  <c:v>FY1975</c:v>
                </c:pt>
                <c:pt idx="16">
                  <c:v>FY1976</c:v>
                </c:pt>
                <c:pt idx="17">
                  <c:v>FY1977</c:v>
                </c:pt>
                <c:pt idx="18">
                  <c:v>FY1978</c:v>
                </c:pt>
                <c:pt idx="19">
                  <c:v>FY1979</c:v>
                </c:pt>
                <c:pt idx="20">
                  <c:v>FY1980</c:v>
                </c:pt>
                <c:pt idx="21">
                  <c:v>FY1981</c:v>
                </c:pt>
                <c:pt idx="22">
                  <c:v>FY1982</c:v>
                </c:pt>
                <c:pt idx="23">
                  <c:v>FY1983</c:v>
                </c:pt>
                <c:pt idx="24">
                  <c:v>FY1984</c:v>
                </c:pt>
                <c:pt idx="25">
                  <c:v>FY1985</c:v>
                </c:pt>
                <c:pt idx="26">
                  <c:v>FY1986</c:v>
                </c:pt>
                <c:pt idx="27">
                  <c:v>FY1987</c:v>
                </c:pt>
                <c:pt idx="28">
                  <c:v>FY1988</c:v>
                </c:pt>
                <c:pt idx="29">
                  <c:v>FY1989</c:v>
                </c:pt>
                <c:pt idx="30">
                  <c:v>FY1990</c:v>
                </c:pt>
                <c:pt idx="31">
                  <c:v>FY1991</c:v>
                </c:pt>
                <c:pt idx="32">
                  <c:v>FY1992</c:v>
                </c:pt>
                <c:pt idx="33">
                  <c:v>FY1993</c:v>
                </c:pt>
                <c:pt idx="34">
                  <c:v>FY1994</c:v>
                </c:pt>
                <c:pt idx="35">
                  <c:v>FY1995</c:v>
                </c:pt>
                <c:pt idx="36">
                  <c:v>FY1996</c:v>
                </c:pt>
                <c:pt idx="37">
                  <c:v>FY1997</c:v>
                </c:pt>
                <c:pt idx="38">
                  <c:v>FY1998</c:v>
                </c:pt>
                <c:pt idx="39">
                  <c:v>FY1999</c:v>
                </c:pt>
                <c:pt idx="40">
                  <c:v>FY2000</c:v>
                </c:pt>
                <c:pt idx="41">
                  <c:v>FY2001</c:v>
                </c:pt>
                <c:pt idx="42">
                  <c:v>FY2002</c:v>
                </c:pt>
                <c:pt idx="43">
                  <c:v>FY2003</c:v>
                </c:pt>
                <c:pt idx="44">
                  <c:v>FY2004</c:v>
                </c:pt>
                <c:pt idx="45">
                  <c:v>FY2005</c:v>
                </c:pt>
                <c:pt idx="46">
                  <c:v>FY2006</c:v>
                </c:pt>
                <c:pt idx="47">
                  <c:v>FY2007</c:v>
                </c:pt>
                <c:pt idx="48">
                  <c:v>FY2008</c:v>
                </c:pt>
                <c:pt idx="49">
                  <c:v>FY2009</c:v>
                </c:pt>
                <c:pt idx="50">
                  <c:v>FY2010</c:v>
                </c:pt>
                <c:pt idx="51">
                  <c:v>FY2011</c:v>
                </c:pt>
                <c:pt idx="52">
                  <c:v>FY2012</c:v>
                </c:pt>
                <c:pt idx="53">
                  <c:v>FY2013</c:v>
                </c:pt>
                <c:pt idx="54">
                  <c:v>FY2014</c:v>
                </c:pt>
                <c:pt idx="55">
                  <c:v>FY2015</c:v>
                </c:pt>
                <c:pt idx="56">
                  <c:v>FY2016</c:v>
                </c:pt>
                <c:pt idx="57">
                  <c:v>FY2017</c:v>
                </c:pt>
                <c:pt idx="58">
                  <c:v>FY2018</c:v>
                </c:pt>
                <c:pt idx="59">
                  <c:v>FY2019</c:v>
                </c:pt>
                <c:pt idx="60">
                  <c:v>FY2020</c:v>
                </c:pt>
                <c:pt idx="61">
                  <c:v>FY2021</c:v>
                </c:pt>
                <c:pt idx="62">
                  <c:v>FY2022</c:v>
                </c:pt>
                <c:pt idx="63">
                  <c:v>FY2023</c:v>
                </c:pt>
              </c:strCache>
              <c:extLst/>
            </c:strRef>
          </c:cat>
          <c:val>
            <c:numRef>
              <c:f>'Cameron Inflation Check'!$K$4:$K$44</c:f>
              <c:numCache>
                <c:formatCode>General</c:formatCode>
                <c:ptCount val="41"/>
                <c:pt idx="0">
                  <c:v>1571.2597465886938</c:v>
                </c:pt>
                <c:pt idx="1">
                  <c:v>1282.9615792731454</c:v>
                </c:pt>
                <c:pt idx="2">
                  <c:v>2109.3876199383753</c:v>
                </c:pt>
                <c:pt idx="3">
                  <c:v>2126.7051626405955</c:v>
                </c:pt>
                <c:pt idx="4">
                  <c:v>1958.5003207155016</c:v>
                </c:pt>
                <c:pt idx="5">
                  <c:v>2290.1333932372727</c:v>
                </c:pt>
                <c:pt idx="6">
                  <c:v>2328.0210142999495</c:v>
                </c:pt>
                <c:pt idx="7">
                  <c:v>2190.1739496202049</c:v>
                </c:pt>
                <c:pt idx="8">
                  <c:v>2720.9184602784599</c:v>
                </c:pt>
                <c:pt idx="9">
                  <c:v>2527.7103618558717</c:v>
                </c:pt>
                <c:pt idx="10">
                  <c:v>22212.159516862506</c:v>
                </c:pt>
                <c:pt idx="11">
                  <c:v>4273.3247790969945</c:v>
                </c:pt>
                <c:pt idx="12">
                  <c:v>4003.2052258316444</c:v>
                </c:pt>
                <c:pt idx="13">
                  <c:v>3638.5046698578212</c:v>
                </c:pt>
                <c:pt idx="14">
                  <c:v>4033.697762531493</c:v>
                </c:pt>
                <c:pt idx="15">
                  <c:v>4214.4186324027132</c:v>
                </c:pt>
                <c:pt idx="16">
                  <c:v>7549.8983151074954</c:v>
                </c:pt>
                <c:pt idx="17">
                  <c:v>8536.5511401489894</c:v>
                </c:pt>
                <c:pt idx="18">
                  <c:v>7162.3615995306827</c:v>
                </c:pt>
                <c:pt idx="19">
                  <c:v>9740.2920666916798</c:v>
                </c:pt>
                <c:pt idx="20">
                  <c:v>19246.261991352891</c:v>
                </c:pt>
                <c:pt idx="21">
                  <c:v>25185.994814095371</c:v>
                </c:pt>
                <c:pt idx="22">
                  <c:v>24287.176591672844</c:v>
                </c:pt>
                <c:pt idx="23">
                  <c:v>19226.675187468591</c:v>
                </c:pt>
                <c:pt idx="24">
                  <c:v>16522.47777567833</c:v>
                </c:pt>
                <c:pt idx="25">
                  <c:v>16411.003841507507</c:v>
                </c:pt>
                <c:pt idx="26">
                  <c:v>14577.280402567209</c:v>
                </c:pt>
                <c:pt idx="27">
                  <c:v>9290.9534285367554</c:v>
                </c:pt>
                <c:pt idx="28">
                  <c:v>12016.563536787193</c:v>
                </c:pt>
                <c:pt idx="29">
                  <c:v>11500.421420361927</c:v>
                </c:pt>
                <c:pt idx="30">
                  <c:v>12386.423136721367</c:v>
                </c:pt>
                <c:pt idx="31">
                  <c:v>13271.940320746224</c:v>
                </c:pt>
                <c:pt idx="32">
                  <c:v>10466.244199456552</c:v>
                </c:pt>
                <c:pt idx="33">
                  <c:v>9573.6280588461232</c:v>
                </c:pt>
                <c:pt idx="34">
                  <c:v>7098.6719151845873</c:v>
                </c:pt>
                <c:pt idx="35">
                  <c:v>8376.891758905891</c:v>
                </c:pt>
                <c:pt idx="36">
                  <c:v>9811.6563449765727</c:v>
                </c:pt>
                <c:pt idx="37">
                  <c:v>8983.6284621150535</c:v>
                </c:pt>
                <c:pt idx="38">
                  <c:v>7428.0067052668555</c:v>
                </c:pt>
                <c:pt idx="39">
                  <c:v>6339.1462920472459</c:v>
                </c:pt>
                <c:pt idx="40">
                  <c:v>8828.0461055776686</c:v>
                </c:pt>
              </c:numCache>
              <c:extLst/>
            </c:numRef>
          </c:val>
          <c:smooth val="0"/>
          <c:extLst>
            <c:ext xmlns:c16="http://schemas.microsoft.com/office/drawing/2014/chart" uri="{C3380CC4-5D6E-409C-BE32-E72D297353CC}">
              <c16:uniqueId val="{00000000-899E-4D72-BE96-7877C9D8C17E}"/>
            </c:ext>
          </c:extLst>
        </c:ser>
        <c:dLbls>
          <c:showLegendKey val="0"/>
          <c:showVal val="0"/>
          <c:showCatName val="0"/>
          <c:showSerName val="0"/>
          <c:showPercent val="0"/>
          <c:showBubbleSize val="0"/>
        </c:dLbls>
        <c:smooth val="0"/>
        <c:axId val="484276352"/>
        <c:axId val="484272752"/>
        <c:extLst/>
      </c:lineChart>
      <c:catAx>
        <c:axId val="48427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84272752"/>
        <c:crosses val="autoZero"/>
        <c:auto val="1"/>
        <c:lblAlgn val="ctr"/>
        <c:lblOffset val="100"/>
        <c:noMultiLvlLbl val="0"/>
      </c:catAx>
      <c:valAx>
        <c:axId val="484272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solidFill>
              <a:schemeClr val="bg1">
                <a:lumMod val="95000"/>
              </a:schemeClr>
            </a:solidFill>
          </a:ln>
          <a:effectLst/>
        </c:spPr>
        <c:txPr>
          <a:bodyPr rot="-60000000" spcFirstLastPara="1" vertOverflow="ellipsis" vert="horz" wrap="square" anchor="ctr" anchorCtr="1"/>
          <a:lstStyle/>
          <a:p>
            <a:pPr>
              <a:defRPr sz="900" b="0" i="0" u="none" strike="noStrike" kern="1200" baseline="0">
                <a:noFill/>
                <a:latin typeface="+mn-lt"/>
                <a:ea typeface="+mn-ea"/>
                <a:cs typeface="+mn-cs"/>
              </a:defRPr>
            </a:pPr>
            <a:endParaRPr lang="en-US"/>
          </a:p>
        </c:txPr>
        <c:crossAx val="4842763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rgbClr val="FFB612"/>
                </a:solidFill>
                <a:latin typeface="+mn-lt"/>
                <a:ea typeface="+mn-ea"/>
                <a:cs typeface="+mn-cs"/>
              </a:defRPr>
            </a:pPr>
            <a:r>
              <a:rPr lang="en-US" sz="2300" b="1">
                <a:solidFill>
                  <a:srgbClr val="FFB612"/>
                </a:solidFill>
              </a:rPr>
              <a:t>Government Spending as a Percent of Personal Income</a:t>
            </a:r>
          </a:p>
          <a:p>
            <a:pPr>
              <a:defRPr>
                <a:solidFill>
                  <a:srgbClr val="FFB612"/>
                </a:solidFill>
              </a:defRPr>
            </a:pPr>
            <a:r>
              <a:rPr lang="en-US">
                <a:solidFill>
                  <a:srgbClr val="FFB612"/>
                </a:solidFill>
              </a:rPr>
              <a:t>(Real per capita dollars)</a:t>
            </a:r>
          </a:p>
        </c:rich>
      </c:tx>
      <c:overlay val="0"/>
      <c:spPr>
        <a:noFill/>
        <a:ln>
          <a:noFill/>
        </a:ln>
        <a:effectLst/>
      </c:spPr>
      <c:txPr>
        <a:bodyPr rot="0" spcFirstLastPara="1" vertOverflow="ellipsis" vert="horz" wrap="square" anchor="ctr" anchorCtr="1"/>
        <a:lstStyle/>
        <a:p>
          <a:pPr>
            <a:defRPr sz="1400" b="0" i="0" u="none" strike="noStrike" kern="1200" spc="0" baseline="0">
              <a:solidFill>
                <a:srgbClr val="FFB612"/>
              </a:solidFill>
              <a:latin typeface="+mn-lt"/>
              <a:ea typeface="+mn-ea"/>
              <a:cs typeface="+mn-cs"/>
            </a:defRPr>
          </a:pPr>
          <a:endParaRPr lang="en-US"/>
        </a:p>
      </c:txPr>
    </c:title>
    <c:autoTitleDeleted val="0"/>
    <c:plotArea>
      <c:layout/>
      <c:lineChart>
        <c:grouping val="standard"/>
        <c:varyColors val="0"/>
        <c:ser>
          <c:idx val="0"/>
          <c:order val="0"/>
          <c:tx>
            <c:strRef>
              <c:f>'Cameron Inflation Check'!$AC$2</c:f>
              <c:strCache>
                <c:ptCount val="1"/>
                <c:pt idx="0">
                  <c:v>Spend less PFD/Income Ratio</c:v>
                </c:pt>
              </c:strCache>
            </c:strRef>
          </c:tx>
          <c:spPr>
            <a:ln w="28575" cap="rnd">
              <a:solidFill>
                <a:srgbClr val="FFB612"/>
              </a:solidFill>
              <a:round/>
            </a:ln>
            <a:effectLst/>
          </c:spPr>
          <c:marker>
            <c:symbol val="none"/>
          </c:marker>
          <c:cat>
            <c:strRef>
              <c:f>'Cameron Inflation Check'!$A$4:$A$67</c:f>
              <c:strCache>
                <c:ptCount val="64"/>
                <c:pt idx="0">
                  <c:v>FY1960</c:v>
                </c:pt>
                <c:pt idx="1">
                  <c:v>FY1961</c:v>
                </c:pt>
                <c:pt idx="2">
                  <c:v>FY1962</c:v>
                </c:pt>
                <c:pt idx="3">
                  <c:v>FY1963</c:v>
                </c:pt>
                <c:pt idx="4">
                  <c:v>FY1964</c:v>
                </c:pt>
                <c:pt idx="5">
                  <c:v>FY1965</c:v>
                </c:pt>
                <c:pt idx="6">
                  <c:v>FY1966</c:v>
                </c:pt>
                <c:pt idx="7">
                  <c:v>FY1967</c:v>
                </c:pt>
                <c:pt idx="8">
                  <c:v>FY1968</c:v>
                </c:pt>
                <c:pt idx="9">
                  <c:v>FY1969</c:v>
                </c:pt>
                <c:pt idx="10">
                  <c:v>FY1970</c:v>
                </c:pt>
                <c:pt idx="11">
                  <c:v>FY1971</c:v>
                </c:pt>
                <c:pt idx="12">
                  <c:v>FY1972</c:v>
                </c:pt>
                <c:pt idx="13">
                  <c:v>FY1973</c:v>
                </c:pt>
                <c:pt idx="14">
                  <c:v>FY1974</c:v>
                </c:pt>
                <c:pt idx="15">
                  <c:v>FY1975</c:v>
                </c:pt>
                <c:pt idx="16">
                  <c:v>FY1976</c:v>
                </c:pt>
                <c:pt idx="17">
                  <c:v>FY1977</c:v>
                </c:pt>
                <c:pt idx="18">
                  <c:v>FY1978</c:v>
                </c:pt>
                <c:pt idx="19">
                  <c:v>FY1979</c:v>
                </c:pt>
                <c:pt idx="20">
                  <c:v>FY1980</c:v>
                </c:pt>
                <c:pt idx="21">
                  <c:v>FY1981</c:v>
                </c:pt>
                <c:pt idx="22">
                  <c:v>FY1982</c:v>
                </c:pt>
                <c:pt idx="23">
                  <c:v>FY1983</c:v>
                </c:pt>
                <c:pt idx="24">
                  <c:v>FY1984</c:v>
                </c:pt>
                <c:pt idx="25">
                  <c:v>FY1985</c:v>
                </c:pt>
                <c:pt idx="26">
                  <c:v>FY1986</c:v>
                </c:pt>
                <c:pt idx="27">
                  <c:v>FY1987</c:v>
                </c:pt>
                <c:pt idx="28">
                  <c:v>FY1988</c:v>
                </c:pt>
                <c:pt idx="29">
                  <c:v>FY1989</c:v>
                </c:pt>
                <c:pt idx="30">
                  <c:v>FY1990</c:v>
                </c:pt>
                <c:pt idx="31">
                  <c:v>FY1991</c:v>
                </c:pt>
                <c:pt idx="32">
                  <c:v>FY1992</c:v>
                </c:pt>
                <c:pt idx="33">
                  <c:v>FY1993</c:v>
                </c:pt>
                <c:pt idx="34">
                  <c:v>FY1994</c:v>
                </c:pt>
                <c:pt idx="35">
                  <c:v>FY1995</c:v>
                </c:pt>
                <c:pt idx="36">
                  <c:v>FY1996</c:v>
                </c:pt>
                <c:pt idx="37">
                  <c:v>FY1997</c:v>
                </c:pt>
                <c:pt idx="38">
                  <c:v>FY1998</c:v>
                </c:pt>
                <c:pt idx="39">
                  <c:v>FY1999</c:v>
                </c:pt>
                <c:pt idx="40">
                  <c:v>FY2000</c:v>
                </c:pt>
                <c:pt idx="41">
                  <c:v>FY2001</c:v>
                </c:pt>
                <c:pt idx="42">
                  <c:v>FY2002</c:v>
                </c:pt>
                <c:pt idx="43">
                  <c:v>FY2003</c:v>
                </c:pt>
                <c:pt idx="44">
                  <c:v>FY2004</c:v>
                </c:pt>
                <c:pt idx="45">
                  <c:v>FY2005</c:v>
                </c:pt>
                <c:pt idx="46">
                  <c:v>FY2006</c:v>
                </c:pt>
                <c:pt idx="47">
                  <c:v>FY2007</c:v>
                </c:pt>
                <c:pt idx="48">
                  <c:v>FY2008</c:v>
                </c:pt>
                <c:pt idx="49">
                  <c:v>FY2009</c:v>
                </c:pt>
                <c:pt idx="50">
                  <c:v>FY2010</c:v>
                </c:pt>
                <c:pt idx="51">
                  <c:v>FY2011</c:v>
                </c:pt>
                <c:pt idx="52">
                  <c:v>FY2012</c:v>
                </c:pt>
                <c:pt idx="53">
                  <c:v>FY2013</c:v>
                </c:pt>
                <c:pt idx="54">
                  <c:v>FY2014</c:v>
                </c:pt>
                <c:pt idx="55">
                  <c:v>FY2015</c:v>
                </c:pt>
                <c:pt idx="56">
                  <c:v>FY2016</c:v>
                </c:pt>
                <c:pt idx="57">
                  <c:v>FY2017</c:v>
                </c:pt>
                <c:pt idx="58">
                  <c:v>FY2018</c:v>
                </c:pt>
                <c:pt idx="59">
                  <c:v>FY2019</c:v>
                </c:pt>
                <c:pt idx="60">
                  <c:v>FY2020</c:v>
                </c:pt>
                <c:pt idx="61">
                  <c:v>FY2021</c:v>
                </c:pt>
                <c:pt idx="62">
                  <c:v>FY2022</c:v>
                </c:pt>
                <c:pt idx="63">
                  <c:v>FY2023</c:v>
                </c:pt>
              </c:strCache>
              <c:extLst/>
            </c:strRef>
          </c:cat>
          <c:val>
            <c:numRef>
              <c:f>'Cameron Inflation Check'!$AC$4:$AC$67</c:f>
              <c:numCache>
                <c:formatCode>0.00%</c:formatCode>
                <c:ptCount val="64"/>
                <c:pt idx="0">
                  <c:v>3.9883343518707141E-2</c:v>
                </c:pt>
                <c:pt idx="1">
                  <c:v>5.0694229534264994E-2</c:v>
                </c:pt>
                <c:pt idx="2">
                  <c:v>6.6108728991267879E-2</c:v>
                </c:pt>
                <c:pt idx="3">
                  <c:v>7.9606340438997711E-2</c:v>
                </c:pt>
                <c:pt idx="4">
                  <c:v>8.882896471705079E-2</c:v>
                </c:pt>
                <c:pt idx="5">
                  <c:v>7.1723657392046267E-2</c:v>
                </c:pt>
                <c:pt idx="6">
                  <c:v>7.9938301730506645E-2</c:v>
                </c:pt>
                <c:pt idx="7">
                  <c:v>7.9541556728232155E-2</c:v>
                </c:pt>
                <c:pt idx="8">
                  <c:v>8.0594309159290362E-2</c:v>
                </c:pt>
                <c:pt idx="9">
                  <c:v>0.11871204817210204</c:v>
                </c:pt>
                <c:pt idx="10">
                  <c:v>0.17601597877358491</c:v>
                </c:pt>
                <c:pt idx="11">
                  <c:v>0.19338232278169151</c:v>
                </c:pt>
                <c:pt idx="12">
                  <c:v>0.15252392483533514</c:v>
                </c:pt>
                <c:pt idx="13">
                  <c:v>0.18549995725399679</c:v>
                </c:pt>
                <c:pt idx="14">
                  <c:v>0.14701329179453215</c:v>
                </c:pt>
                <c:pt idx="15">
                  <c:v>0.14165126689013344</c:v>
                </c:pt>
                <c:pt idx="16">
                  <c:v>0.13466287392581311</c:v>
                </c:pt>
                <c:pt idx="17">
                  <c:v>0.14357775876501394</c:v>
                </c:pt>
                <c:pt idx="18">
                  <c:v>0.1692337956391958</c:v>
                </c:pt>
                <c:pt idx="19">
                  <c:v>0.19886104195136561</c:v>
                </c:pt>
                <c:pt idx="20">
                  <c:v>0.28480748330077366</c:v>
                </c:pt>
                <c:pt idx="21">
                  <c:v>0.38019260096652358</c:v>
                </c:pt>
                <c:pt idx="22">
                  <c:v>0.44108477810954699</c:v>
                </c:pt>
                <c:pt idx="23">
                  <c:v>0.27558435214444499</c:v>
                </c:pt>
                <c:pt idx="24">
                  <c:v>0.28967457556589093</c:v>
                </c:pt>
                <c:pt idx="25">
                  <c:v>0.29419377397385382</c:v>
                </c:pt>
                <c:pt idx="26">
                  <c:v>0.25735182025733544</c:v>
                </c:pt>
                <c:pt idx="27">
                  <c:v>0.22324442850366188</c:v>
                </c:pt>
                <c:pt idx="28">
                  <c:v>0.19893199257094904</c:v>
                </c:pt>
                <c:pt idx="29">
                  <c:v>0.19907834586563899</c:v>
                </c:pt>
                <c:pt idx="30">
                  <c:v>0.18528069201110733</c:v>
                </c:pt>
                <c:pt idx="31">
                  <c:v>0.19456626205694469</c:v>
                </c:pt>
                <c:pt idx="32">
                  <c:v>0.17485615320085515</c:v>
                </c:pt>
                <c:pt idx="33">
                  <c:v>0.16922106661117439</c:v>
                </c:pt>
                <c:pt idx="34">
                  <c:v>0.16580244776452152</c:v>
                </c:pt>
                <c:pt idx="35">
                  <c:v>0.14714968526314287</c:v>
                </c:pt>
                <c:pt idx="36">
                  <c:v>0.14765341356253603</c:v>
                </c:pt>
                <c:pt idx="37">
                  <c:v>0.1371986091091463</c:v>
                </c:pt>
                <c:pt idx="38">
                  <c:v>0.12596900823895074</c:v>
                </c:pt>
                <c:pt idx="39">
                  <c:v>0.12046478346946181</c:v>
                </c:pt>
                <c:pt idx="40">
                  <c:v>0.1128618197015665</c:v>
                </c:pt>
                <c:pt idx="41">
                  <c:v>0.11139400568856038</c:v>
                </c:pt>
                <c:pt idx="42">
                  <c:v>0.11611229026277035</c:v>
                </c:pt>
                <c:pt idx="43">
                  <c:v>0.11434365641806413</c:v>
                </c:pt>
                <c:pt idx="44">
                  <c:v>0.10108416007110729</c:v>
                </c:pt>
                <c:pt idx="45">
                  <c:v>0.10652643005183922</c:v>
                </c:pt>
                <c:pt idx="46">
                  <c:v>0.12302601349135148</c:v>
                </c:pt>
                <c:pt idx="47">
                  <c:v>0.1573478185086617</c:v>
                </c:pt>
                <c:pt idx="48">
                  <c:v>0.18237047698515352</c:v>
                </c:pt>
                <c:pt idx="49">
                  <c:v>0.16841931570448579</c:v>
                </c:pt>
                <c:pt idx="50">
                  <c:v>0.15073575503168798</c:v>
                </c:pt>
                <c:pt idx="51">
                  <c:v>0.15052175223475325</c:v>
                </c:pt>
                <c:pt idx="52">
                  <c:v>0.17973521664881764</c:v>
                </c:pt>
                <c:pt idx="53">
                  <c:v>0.20040715783734031</c:v>
                </c:pt>
                <c:pt idx="54">
                  <c:v>0.18428595047828997</c:v>
                </c:pt>
                <c:pt idx="55">
                  <c:v>0.21619839409961994</c:v>
                </c:pt>
                <c:pt idx="56">
                  <c:v>0.13064403210574335</c:v>
                </c:pt>
                <c:pt idx="57">
                  <c:v>0.10736909974945098</c:v>
                </c:pt>
                <c:pt idx="58">
                  <c:v>0.1037720990447213</c:v>
                </c:pt>
                <c:pt idx="59">
                  <c:v>0.10812387738913189</c:v>
                </c:pt>
                <c:pt idx="60">
                  <c:v>0.10393618367925968</c:v>
                </c:pt>
                <c:pt idx="61">
                  <c:v>9.8448884768720768E-2</c:v>
                </c:pt>
                <c:pt idx="62">
                  <c:v>0.10481582524746237</c:v>
                </c:pt>
                <c:pt idx="63">
                  <c:v>0.11554974147387673</c:v>
                </c:pt>
              </c:numCache>
              <c:extLst/>
            </c:numRef>
          </c:val>
          <c:smooth val="0"/>
          <c:extLst>
            <c:ext xmlns:c16="http://schemas.microsoft.com/office/drawing/2014/chart" uri="{C3380CC4-5D6E-409C-BE32-E72D297353CC}">
              <c16:uniqueId val="{00000000-C6FD-43C8-B602-6EC739D52B26}"/>
            </c:ext>
          </c:extLst>
        </c:ser>
        <c:dLbls>
          <c:showLegendKey val="0"/>
          <c:showVal val="0"/>
          <c:showCatName val="0"/>
          <c:showSerName val="0"/>
          <c:showPercent val="0"/>
          <c:showBubbleSize val="0"/>
        </c:dLbls>
        <c:smooth val="0"/>
        <c:axId val="949511888"/>
        <c:axId val="949513688"/>
      </c:lineChart>
      <c:catAx>
        <c:axId val="949511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FFB612"/>
                </a:solidFill>
                <a:latin typeface="+mn-lt"/>
                <a:ea typeface="+mn-ea"/>
                <a:cs typeface="+mn-cs"/>
              </a:defRPr>
            </a:pPr>
            <a:endParaRPr lang="en-US"/>
          </a:p>
        </c:txPr>
        <c:crossAx val="949513688"/>
        <c:crosses val="autoZero"/>
        <c:auto val="1"/>
        <c:lblAlgn val="ctr"/>
        <c:lblOffset val="100"/>
        <c:noMultiLvlLbl val="0"/>
      </c:catAx>
      <c:valAx>
        <c:axId val="949513688"/>
        <c:scaling>
          <c:orientation val="minMax"/>
          <c:max val="1"/>
        </c:scaling>
        <c:delete val="0"/>
        <c:axPos val="l"/>
        <c:majorGridlines>
          <c:spPr>
            <a:ln w="9525" cap="flat" cmpd="sng" algn="ctr">
              <a:solidFill>
                <a:schemeClr val="accent4">
                  <a:lumMod val="20000"/>
                  <a:lumOff val="80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FFB612"/>
                </a:solidFill>
                <a:latin typeface="+mn-lt"/>
                <a:ea typeface="+mn-ea"/>
                <a:cs typeface="+mn-cs"/>
              </a:defRPr>
            </a:pPr>
            <a:endParaRPr lang="en-US"/>
          </a:p>
        </c:txPr>
        <c:crossAx val="94951188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accent1">
        <a:lumMod val="50000"/>
      </a:schemeClr>
    </a:solidFill>
    <a:ln w="9525" cap="flat" cmpd="sng" algn="ctr">
      <a:noFill/>
      <a:round/>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4" Type="http://schemas.openxmlformats.org/officeDocument/2006/relationships/image" Target="../media/image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4"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E67439B-A158-4DE8-986F-8A8BB6A5EA68}"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A6BF3D30-136D-489A-A099-D578856C975C}">
      <dgm:prSet/>
      <dgm:spPr/>
      <dgm:t>
        <a:bodyPr/>
        <a:lstStyle/>
        <a:p>
          <a:pPr>
            <a:lnSpc>
              <a:spcPct val="100000"/>
            </a:lnSpc>
          </a:pPr>
          <a:r>
            <a:rPr lang="en-US" dirty="0"/>
            <a:t>Help you understand the major cause of Alaska’s troubles</a:t>
          </a:r>
        </a:p>
      </dgm:t>
    </dgm:pt>
    <dgm:pt modelId="{5917A930-7BEE-440F-B1B9-DDED96D1F591}" type="parTrans" cxnId="{1DBFE0D4-202C-4B04-A522-81CF3A964B5E}">
      <dgm:prSet/>
      <dgm:spPr/>
      <dgm:t>
        <a:bodyPr/>
        <a:lstStyle/>
        <a:p>
          <a:endParaRPr lang="en-US"/>
        </a:p>
      </dgm:t>
    </dgm:pt>
    <dgm:pt modelId="{35BC3D93-84AC-41D8-8739-DCFD24044188}" type="sibTrans" cxnId="{1DBFE0D4-202C-4B04-A522-81CF3A964B5E}">
      <dgm:prSet/>
      <dgm:spPr/>
      <dgm:t>
        <a:bodyPr/>
        <a:lstStyle/>
        <a:p>
          <a:endParaRPr lang="en-US"/>
        </a:p>
      </dgm:t>
    </dgm:pt>
    <dgm:pt modelId="{A2ED6537-918D-4B47-B7F1-F74E2AC75888}">
      <dgm:prSet/>
      <dgm:spPr/>
      <dgm:t>
        <a:bodyPr/>
        <a:lstStyle/>
        <a:p>
          <a:pPr>
            <a:lnSpc>
              <a:spcPct val="100000"/>
            </a:lnSpc>
          </a:pPr>
          <a:r>
            <a:rPr lang="en-US" dirty="0"/>
            <a:t>Give you some tools to assess proposed solutions yourself</a:t>
          </a:r>
        </a:p>
      </dgm:t>
    </dgm:pt>
    <dgm:pt modelId="{6A4DF4E4-4295-4478-B0FF-FA6FF1EC8E1D}" type="parTrans" cxnId="{0E342198-53B3-497B-A5D5-971C7034BD4A}">
      <dgm:prSet/>
      <dgm:spPr/>
      <dgm:t>
        <a:bodyPr/>
        <a:lstStyle/>
        <a:p>
          <a:endParaRPr lang="en-US"/>
        </a:p>
      </dgm:t>
    </dgm:pt>
    <dgm:pt modelId="{17295656-F3B1-43F3-B4C6-6E49D88BFB73}" type="sibTrans" cxnId="{0E342198-53B3-497B-A5D5-971C7034BD4A}">
      <dgm:prSet/>
      <dgm:spPr/>
      <dgm:t>
        <a:bodyPr/>
        <a:lstStyle/>
        <a:p>
          <a:endParaRPr lang="en-US"/>
        </a:p>
      </dgm:t>
    </dgm:pt>
    <dgm:pt modelId="{6E7C651B-5A8C-4531-9A49-B846E2DCF921}" type="pres">
      <dgm:prSet presAssocID="{7E67439B-A158-4DE8-986F-8A8BB6A5EA68}" presName="root" presStyleCnt="0">
        <dgm:presLayoutVars>
          <dgm:dir/>
          <dgm:resizeHandles val="exact"/>
        </dgm:presLayoutVars>
      </dgm:prSet>
      <dgm:spPr/>
    </dgm:pt>
    <dgm:pt modelId="{F2DE684B-E678-4CDF-8F36-9E0E4FC9F279}" type="pres">
      <dgm:prSet presAssocID="{A6BF3D30-136D-489A-A099-D578856C975C}" presName="compNode" presStyleCnt="0"/>
      <dgm:spPr/>
    </dgm:pt>
    <dgm:pt modelId="{39DDC21C-28A0-444D-B896-25D58E4E6CE5}" type="pres">
      <dgm:prSet presAssocID="{A6BF3D30-136D-489A-A099-D578856C975C}"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ead with Gears"/>
        </a:ext>
      </dgm:extLst>
    </dgm:pt>
    <dgm:pt modelId="{8D18B6D1-204D-4DFF-AF8B-352B29AED658}" type="pres">
      <dgm:prSet presAssocID="{A6BF3D30-136D-489A-A099-D578856C975C}" presName="spaceRect" presStyleCnt="0"/>
      <dgm:spPr/>
    </dgm:pt>
    <dgm:pt modelId="{D06BBA69-A618-4138-9F2C-3039B2A47883}" type="pres">
      <dgm:prSet presAssocID="{A6BF3D30-136D-489A-A099-D578856C975C}" presName="textRect" presStyleLbl="revTx" presStyleIdx="0" presStyleCnt="2">
        <dgm:presLayoutVars>
          <dgm:chMax val="1"/>
          <dgm:chPref val="1"/>
        </dgm:presLayoutVars>
      </dgm:prSet>
      <dgm:spPr/>
    </dgm:pt>
    <dgm:pt modelId="{27F18434-C6F3-4616-8E4E-D6AB9D2A8C2F}" type="pres">
      <dgm:prSet presAssocID="{35BC3D93-84AC-41D8-8739-DCFD24044188}" presName="sibTrans" presStyleCnt="0"/>
      <dgm:spPr/>
    </dgm:pt>
    <dgm:pt modelId="{89DD8319-B433-4A6D-B422-A1F5D9DBECDD}" type="pres">
      <dgm:prSet presAssocID="{A2ED6537-918D-4B47-B7F1-F74E2AC75888}" presName="compNode" presStyleCnt="0"/>
      <dgm:spPr/>
    </dgm:pt>
    <dgm:pt modelId="{2A9CA6D4-0684-4BA9-8B72-5D5280EEC7EC}" type="pres">
      <dgm:prSet presAssocID="{A2ED6537-918D-4B47-B7F1-F74E2AC75888}"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Abacus outline"/>
        </a:ext>
      </dgm:extLst>
    </dgm:pt>
    <dgm:pt modelId="{E021DA82-9C2B-42A1-928E-D331C455E822}" type="pres">
      <dgm:prSet presAssocID="{A2ED6537-918D-4B47-B7F1-F74E2AC75888}" presName="spaceRect" presStyleCnt="0"/>
      <dgm:spPr/>
    </dgm:pt>
    <dgm:pt modelId="{EE1FF2AE-E776-4EE3-B6B2-5494B2AE8244}" type="pres">
      <dgm:prSet presAssocID="{A2ED6537-918D-4B47-B7F1-F74E2AC75888}" presName="textRect" presStyleLbl="revTx" presStyleIdx="1" presStyleCnt="2">
        <dgm:presLayoutVars>
          <dgm:chMax val="1"/>
          <dgm:chPref val="1"/>
        </dgm:presLayoutVars>
      </dgm:prSet>
      <dgm:spPr/>
    </dgm:pt>
  </dgm:ptLst>
  <dgm:cxnLst>
    <dgm:cxn modelId="{080BC00A-7937-4D65-ACDB-F80964759731}" type="presOf" srcId="{7E67439B-A158-4DE8-986F-8A8BB6A5EA68}" destId="{6E7C651B-5A8C-4531-9A49-B846E2DCF921}" srcOrd="0" destOrd="0" presId="urn:microsoft.com/office/officeart/2018/2/layout/IconLabelList"/>
    <dgm:cxn modelId="{92E9077A-21AB-497A-BA35-99F61FD84C14}" type="presOf" srcId="{A6BF3D30-136D-489A-A099-D578856C975C}" destId="{D06BBA69-A618-4138-9F2C-3039B2A47883}" srcOrd="0" destOrd="0" presId="urn:microsoft.com/office/officeart/2018/2/layout/IconLabelList"/>
    <dgm:cxn modelId="{0E342198-53B3-497B-A5D5-971C7034BD4A}" srcId="{7E67439B-A158-4DE8-986F-8A8BB6A5EA68}" destId="{A2ED6537-918D-4B47-B7F1-F74E2AC75888}" srcOrd="1" destOrd="0" parTransId="{6A4DF4E4-4295-4478-B0FF-FA6FF1EC8E1D}" sibTransId="{17295656-F3B1-43F3-B4C6-6E49D88BFB73}"/>
    <dgm:cxn modelId="{1DBFE0D4-202C-4B04-A522-81CF3A964B5E}" srcId="{7E67439B-A158-4DE8-986F-8A8BB6A5EA68}" destId="{A6BF3D30-136D-489A-A099-D578856C975C}" srcOrd="0" destOrd="0" parTransId="{5917A930-7BEE-440F-B1B9-DDED96D1F591}" sibTransId="{35BC3D93-84AC-41D8-8739-DCFD24044188}"/>
    <dgm:cxn modelId="{9F6DE1D8-DA0B-48D1-8AD2-3232C5DA851C}" type="presOf" srcId="{A2ED6537-918D-4B47-B7F1-F74E2AC75888}" destId="{EE1FF2AE-E776-4EE3-B6B2-5494B2AE8244}" srcOrd="0" destOrd="0" presId="urn:microsoft.com/office/officeart/2018/2/layout/IconLabelList"/>
    <dgm:cxn modelId="{0D38023A-6FD7-473E-A6CE-D866624B8955}" type="presParOf" srcId="{6E7C651B-5A8C-4531-9A49-B846E2DCF921}" destId="{F2DE684B-E678-4CDF-8F36-9E0E4FC9F279}" srcOrd="0" destOrd="0" presId="urn:microsoft.com/office/officeart/2018/2/layout/IconLabelList"/>
    <dgm:cxn modelId="{974515AC-19C6-4AC8-8306-1180B7B42E34}" type="presParOf" srcId="{F2DE684B-E678-4CDF-8F36-9E0E4FC9F279}" destId="{39DDC21C-28A0-444D-B896-25D58E4E6CE5}" srcOrd="0" destOrd="0" presId="urn:microsoft.com/office/officeart/2018/2/layout/IconLabelList"/>
    <dgm:cxn modelId="{658E2099-38E1-4DFC-A15C-C7CF4C626A01}" type="presParOf" srcId="{F2DE684B-E678-4CDF-8F36-9E0E4FC9F279}" destId="{8D18B6D1-204D-4DFF-AF8B-352B29AED658}" srcOrd="1" destOrd="0" presId="urn:microsoft.com/office/officeart/2018/2/layout/IconLabelList"/>
    <dgm:cxn modelId="{14158C9A-6CD6-4DD8-BE6A-EE4EDA37AB44}" type="presParOf" srcId="{F2DE684B-E678-4CDF-8F36-9E0E4FC9F279}" destId="{D06BBA69-A618-4138-9F2C-3039B2A47883}" srcOrd="2" destOrd="0" presId="urn:microsoft.com/office/officeart/2018/2/layout/IconLabelList"/>
    <dgm:cxn modelId="{D62E63ED-F76F-41DA-89C0-753B0FA7DCE7}" type="presParOf" srcId="{6E7C651B-5A8C-4531-9A49-B846E2DCF921}" destId="{27F18434-C6F3-4616-8E4E-D6AB9D2A8C2F}" srcOrd="1" destOrd="0" presId="urn:microsoft.com/office/officeart/2018/2/layout/IconLabelList"/>
    <dgm:cxn modelId="{916AF3AC-F39A-4C40-83A0-D77B4BB658DD}" type="presParOf" srcId="{6E7C651B-5A8C-4531-9A49-B846E2DCF921}" destId="{89DD8319-B433-4A6D-B422-A1F5D9DBECDD}" srcOrd="2" destOrd="0" presId="urn:microsoft.com/office/officeart/2018/2/layout/IconLabelList"/>
    <dgm:cxn modelId="{74909A47-CFA1-4143-A1E7-C1E1B372DA9D}" type="presParOf" srcId="{89DD8319-B433-4A6D-B422-A1F5D9DBECDD}" destId="{2A9CA6D4-0684-4BA9-8B72-5D5280EEC7EC}" srcOrd="0" destOrd="0" presId="urn:microsoft.com/office/officeart/2018/2/layout/IconLabelList"/>
    <dgm:cxn modelId="{A10B386D-55A8-479B-9401-B9FF2FD2DF98}" type="presParOf" srcId="{89DD8319-B433-4A6D-B422-A1F5D9DBECDD}" destId="{E021DA82-9C2B-42A1-928E-D331C455E822}" srcOrd="1" destOrd="0" presId="urn:microsoft.com/office/officeart/2018/2/layout/IconLabelList"/>
    <dgm:cxn modelId="{802E12CA-4451-42D4-B2FF-21583157F856}" type="presParOf" srcId="{89DD8319-B433-4A6D-B422-A1F5D9DBECDD}" destId="{EE1FF2AE-E776-4EE3-B6B2-5494B2AE8244}"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176C4F2D-6350-48BE-B096-F424DBB67823}"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E76FCC2A-C519-40C6-8753-288CA711D245}">
      <dgm:prSet/>
      <dgm:spPr/>
      <dgm:t>
        <a:bodyPr/>
        <a:lstStyle/>
        <a:p>
          <a:r>
            <a:rPr lang="en-US" dirty="0"/>
            <a:t>PFD Cuts</a:t>
          </a:r>
        </a:p>
      </dgm:t>
    </dgm:pt>
    <dgm:pt modelId="{52F1B4EB-113D-452F-A6B6-E47E0DA06A5D}" type="parTrans" cxnId="{9DED60CA-35E2-46DA-92F4-C21FD3FD27A1}">
      <dgm:prSet/>
      <dgm:spPr/>
      <dgm:t>
        <a:bodyPr/>
        <a:lstStyle/>
        <a:p>
          <a:endParaRPr lang="en-US"/>
        </a:p>
      </dgm:t>
    </dgm:pt>
    <dgm:pt modelId="{F05C7CC9-C514-4A73-992C-89E19D1ED24D}" type="sibTrans" cxnId="{9DED60CA-35E2-46DA-92F4-C21FD3FD27A1}">
      <dgm:prSet/>
      <dgm:spPr/>
      <dgm:t>
        <a:bodyPr/>
        <a:lstStyle/>
        <a:p>
          <a:endParaRPr lang="en-US"/>
        </a:p>
      </dgm:t>
    </dgm:pt>
    <dgm:pt modelId="{BF930B00-992C-413C-9276-CD4194D2CE46}">
      <dgm:prSet/>
      <dgm:spPr/>
      <dgm:t>
        <a:bodyPr/>
        <a:lstStyle/>
        <a:p>
          <a:r>
            <a:rPr lang="en-US" dirty="0"/>
            <a:t>Depleting the Permanent Fund</a:t>
          </a:r>
        </a:p>
      </dgm:t>
    </dgm:pt>
    <dgm:pt modelId="{8C84094A-DA6F-4DC2-B661-E9CEE3F7339E}" type="parTrans" cxnId="{461C3795-6D1D-4DA0-A5E7-7D5A886940E9}">
      <dgm:prSet/>
      <dgm:spPr/>
      <dgm:t>
        <a:bodyPr/>
        <a:lstStyle/>
        <a:p>
          <a:endParaRPr lang="en-US"/>
        </a:p>
      </dgm:t>
    </dgm:pt>
    <dgm:pt modelId="{F47259D4-1FF0-421E-9B48-128F060E9F10}" type="sibTrans" cxnId="{461C3795-6D1D-4DA0-A5E7-7D5A886940E9}">
      <dgm:prSet/>
      <dgm:spPr/>
      <dgm:t>
        <a:bodyPr/>
        <a:lstStyle/>
        <a:p>
          <a:endParaRPr lang="en-US"/>
        </a:p>
      </dgm:t>
    </dgm:pt>
    <dgm:pt modelId="{37D31FD8-4D73-4C03-BB20-7708888DDADD}">
      <dgm:prSet/>
      <dgm:spPr/>
      <dgm:t>
        <a:bodyPr/>
        <a:lstStyle/>
        <a:p>
          <a:r>
            <a:rPr lang="en-US" dirty="0"/>
            <a:t>Falling State Revenue</a:t>
          </a:r>
        </a:p>
      </dgm:t>
    </dgm:pt>
    <dgm:pt modelId="{6304E862-78BE-45BE-A86D-A4F2A2DDF6DC}" type="parTrans" cxnId="{ADC2A506-2281-488C-8833-F95F4B4A2640}">
      <dgm:prSet/>
      <dgm:spPr/>
      <dgm:t>
        <a:bodyPr/>
        <a:lstStyle/>
        <a:p>
          <a:endParaRPr lang="en-US"/>
        </a:p>
      </dgm:t>
    </dgm:pt>
    <dgm:pt modelId="{ABD94419-1BF2-41E3-82F5-915D07F3937F}" type="sibTrans" cxnId="{ADC2A506-2281-488C-8833-F95F4B4A2640}">
      <dgm:prSet/>
      <dgm:spPr/>
      <dgm:t>
        <a:bodyPr/>
        <a:lstStyle/>
        <a:p>
          <a:endParaRPr lang="en-US"/>
        </a:p>
      </dgm:t>
    </dgm:pt>
    <dgm:pt modelId="{904FB2F1-F140-4647-82E7-36C1C2920F95}">
      <dgm:prSet/>
      <dgm:spPr/>
      <dgm:t>
        <a:bodyPr/>
        <a:lstStyle/>
        <a:p>
          <a:r>
            <a:rPr lang="en-US" dirty="0"/>
            <a:t>Deficit Budgets</a:t>
          </a:r>
        </a:p>
      </dgm:t>
    </dgm:pt>
    <dgm:pt modelId="{56751817-1C67-4214-89D7-56A8EF40E43E}" type="parTrans" cxnId="{2424DDA2-2855-4339-BB21-F55CC7D2B733}">
      <dgm:prSet/>
      <dgm:spPr/>
      <dgm:t>
        <a:bodyPr/>
        <a:lstStyle/>
        <a:p>
          <a:endParaRPr lang="en-US"/>
        </a:p>
      </dgm:t>
    </dgm:pt>
    <dgm:pt modelId="{FAF66B45-2C27-417D-823D-4550836AD89B}" type="sibTrans" cxnId="{2424DDA2-2855-4339-BB21-F55CC7D2B733}">
      <dgm:prSet/>
      <dgm:spPr/>
      <dgm:t>
        <a:bodyPr/>
        <a:lstStyle/>
        <a:p>
          <a:endParaRPr lang="en-US"/>
        </a:p>
      </dgm:t>
    </dgm:pt>
    <dgm:pt modelId="{01B7B597-3D5B-445A-8492-764FD84958E5}">
      <dgm:prSet/>
      <dgm:spPr/>
      <dgm:t>
        <a:bodyPr/>
        <a:lstStyle/>
        <a:p>
          <a:r>
            <a:rPr lang="en-US" dirty="0"/>
            <a:t>Poorly Maintained Roads</a:t>
          </a:r>
        </a:p>
      </dgm:t>
    </dgm:pt>
    <dgm:pt modelId="{23D3D8F6-5186-42F6-84B9-31B72B7CBA07}" type="parTrans" cxnId="{F4ABA914-1FDE-487E-AEBE-E5E988624A85}">
      <dgm:prSet/>
      <dgm:spPr/>
      <dgm:t>
        <a:bodyPr/>
        <a:lstStyle/>
        <a:p>
          <a:endParaRPr lang="en-US"/>
        </a:p>
      </dgm:t>
    </dgm:pt>
    <dgm:pt modelId="{D7274BE3-0061-425D-A116-B2C0C7E5538A}" type="sibTrans" cxnId="{F4ABA914-1FDE-487E-AEBE-E5E988624A85}">
      <dgm:prSet/>
      <dgm:spPr/>
      <dgm:t>
        <a:bodyPr/>
        <a:lstStyle/>
        <a:p>
          <a:endParaRPr lang="en-US"/>
        </a:p>
      </dgm:t>
    </dgm:pt>
    <dgm:pt modelId="{E27258E4-C2DB-48F6-B853-14FA320BD6BA}">
      <dgm:prSet/>
      <dgm:spPr/>
      <dgm:t>
        <a:bodyPr/>
        <a:lstStyle/>
        <a:p>
          <a:r>
            <a:rPr lang="en-US" dirty="0"/>
            <a:t>Stagnant Economy</a:t>
          </a:r>
        </a:p>
      </dgm:t>
    </dgm:pt>
    <dgm:pt modelId="{EEA43A5B-7DF1-4A11-BCEA-6999067929E6}" type="parTrans" cxnId="{2026C6D8-FFC9-4172-8553-0BE55CFA85E9}">
      <dgm:prSet/>
      <dgm:spPr/>
      <dgm:t>
        <a:bodyPr/>
        <a:lstStyle/>
        <a:p>
          <a:endParaRPr lang="en-US"/>
        </a:p>
      </dgm:t>
    </dgm:pt>
    <dgm:pt modelId="{97E491B2-D5A6-411F-A9E5-57BC0952E879}" type="sibTrans" cxnId="{2026C6D8-FFC9-4172-8553-0BE55CFA85E9}">
      <dgm:prSet/>
      <dgm:spPr/>
      <dgm:t>
        <a:bodyPr/>
        <a:lstStyle/>
        <a:p>
          <a:endParaRPr lang="en-US"/>
        </a:p>
      </dgm:t>
    </dgm:pt>
    <dgm:pt modelId="{78F66043-6094-4013-86F6-C2267CC45B44}">
      <dgm:prSet/>
      <dgm:spPr/>
      <dgm:t>
        <a:bodyPr/>
        <a:lstStyle/>
        <a:p>
          <a:r>
            <a:rPr lang="en-US" dirty="0"/>
            <a:t>Inadequate K-12 Outcomes</a:t>
          </a:r>
        </a:p>
      </dgm:t>
    </dgm:pt>
    <dgm:pt modelId="{677F2750-EB4D-4E9F-A7DD-2496F70C53C4}" type="parTrans" cxnId="{EC28A8AF-A02B-4809-8969-D492FBBFC041}">
      <dgm:prSet/>
      <dgm:spPr/>
      <dgm:t>
        <a:bodyPr/>
        <a:lstStyle/>
        <a:p>
          <a:endParaRPr lang="en-US"/>
        </a:p>
      </dgm:t>
    </dgm:pt>
    <dgm:pt modelId="{569A0C39-1914-4144-9A6E-9AF62BF8F6D7}" type="sibTrans" cxnId="{EC28A8AF-A02B-4809-8969-D492FBBFC041}">
      <dgm:prSet/>
      <dgm:spPr/>
      <dgm:t>
        <a:bodyPr/>
        <a:lstStyle/>
        <a:p>
          <a:endParaRPr lang="en-US"/>
        </a:p>
      </dgm:t>
    </dgm:pt>
    <dgm:pt modelId="{47291AE2-5A34-42D2-8787-0243BA5800FD}">
      <dgm:prSet custT="1"/>
      <dgm:spPr/>
      <dgm:t>
        <a:bodyPr/>
        <a:lstStyle/>
        <a:p>
          <a:r>
            <a:rPr lang="en-US" sz="2400" dirty="0"/>
            <a:t>Insufficient Public Safety</a:t>
          </a:r>
        </a:p>
      </dgm:t>
    </dgm:pt>
    <dgm:pt modelId="{C78C43A5-10E0-40A7-99FB-939DDC1FF654}" type="parTrans" cxnId="{BAC1D463-269D-462B-A01F-FC1F64C507FD}">
      <dgm:prSet/>
      <dgm:spPr/>
      <dgm:t>
        <a:bodyPr/>
        <a:lstStyle/>
        <a:p>
          <a:endParaRPr lang="en-US"/>
        </a:p>
      </dgm:t>
    </dgm:pt>
    <dgm:pt modelId="{0CCE188A-9B1B-4578-9AA8-84360A83F084}" type="sibTrans" cxnId="{BAC1D463-269D-462B-A01F-FC1F64C507FD}">
      <dgm:prSet/>
      <dgm:spPr/>
      <dgm:t>
        <a:bodyPr/>
        <a:lstStyle/>
        <a:p>
          <a:endParaRPr lang="en-US"/>
        </a:p>
      </dgm:t>
    </dgm:pt>
    <dgm:pt modelId="{671C8D98-ED69-4D3F-821F-3C2F0E9042BA}">
      <dgm:prSet/>
      <dgm:spPr/>
      <dgm:t>
        <a:bodyPr/>
        <a:lstStyle/>
        <a:p>
          <a:r>
            <a:rPr lang="en-US" dirty="0"/>
            <a:t>Crime</a:t>
          </a:r>
        </a:p>
      </dgm:t>
    </dgm:pt>
    <dgm:pt modelId="{8A6E9566-31C6-4A55-AADE-F71F671F2270}" type="parTrans" cxnId="{67840B27-30BA-4571-B402-44FE67E00DB9}">
      <dgm:prSet/>
      <dgm:spPr/>
      <dgm:t>
        <a:bodyPr/>
        <a:lstStyle/>
        <a:p>
          <a:endParaRPr lang="en-US"/>
        </a:p>
      </dgm:t>
    </dgm:pt>
    <dgm:pt modelId="{E3DF13D5-641A-4F40-BCDF-119C340CBDDC}" type="sibTrans" cxnId="{67840B27-30BA-4571-B402-44FE67E00DB9}">
      <dgm:prSet/>
      <dgm:spPr/>
      <dgm:t>
        <a:bodyPr/>
        <a:lstStyle/>
        <a:p>
          <a:endParaRPr lang="en-US"/>
        </a:p>
      </dgm:t>
    </dgm:pt>
    <dgm:pt modelId="{1981CCA9-0889-40B3-9DE1-43E24E114036}">
      <dgm:prSet/>
      <dgm:spPr/>
      <dgm:t>
        <a:bodyPr/>
        <a:lstStyle/>
        <a:p>
          <a:r>
            <a:rPr lang="en-US" dirty="0"/>
            <a:t>Trouble Retaining Government Workers</a:t>
          </a:r>
        </a:p>
      </dgm:t>
    </dgm:pt>
    <dgm:pt modelId="{2B326128-6E22-465E-B295-DCCA04D7DDB5}" type="parTrans" cxnId="{2AB3AE42-EAD6-474D-B833-2284FC82F4C8}">
      <dgm:prSet/>
      <dgm:spPr/>
      <dgm:t>
        <a:bodyPr/>
        <a:lstStyle/>
        <a:p>
          <a:endParaRPr lang="en-US"/>
        </a:p>
      </dgm:t>
    </dgm:pt>
    <dgm:pt modelId="{CDF84BD3-E274-48C4-9641-7AD60A4F4695}" type="sibTrans" cxnId="{2AB3AE42-EAD6-474D-B833-2284FC82F4C8}">
      <dgm:prSet/>
      <dgm:spPr/>
      <dgm:t>
        <a:bodyPr/>
        <a:lstStyle/>
        <a:p>
          <a:endParaRPr lang="en-US"/>
        </a:p>
      </dgm:t>
    </dgm:pt>
    <dgm:pt modelId="{0E02DE46-0DBA-4131-8D20-E270E2EDD55B}">
      <dgm:prSet/>
      <dgm:spPr/>
      <dgm:t>
        <a:bodyPr/>
        <a:lstStyle/>
        <a:p>
          <a:r>
            <a:rPr lang="en-US" dirty="0"/>
            <a:t>Greater Out-migration than In-migration</a:t>
          </a:r>
        </a:p>
      </dgm:t>
    </dgm:pt>
    <dgm:pt modelId="{64C2D43D-2099-472D-9EA6-02E7979F8081}" type="parTrans" cxnId="{C7D421CF-CA99-4A61-91F4-0BEDD878AE4E}">
      <dgm:prSet/>
      <dgm:spPr/>
      <dgm:t>
        <a:bodyPr/>
        <a:lstStyle/>
        <a:p>
          <a:endParaRPr lang="en-US"/>
        </a:p>
      </dgm:t>
    </dgm:pt>
    <dgm:pt modelId="{A62DF983-6B5D-4C2F-821B-370A4F2C4F4F}" type="sibTrans" cxnId="{C7D421CF-CA99-4A61-91F4-0BEDD878AE4E}">
      <dgm:prSet/>
      <dgm:spPr/>
      <dgm:t>
        <a:bodyPr/>
        <a:lstStyle/>
        <a:p>
          <a:endParaRPr lang="en-US"/>
        </a:p>
      </dgm:t>
    </dgm:pt>
    <dgm:pt modelId="{26524E11-5C65-4CB5-A14D-A31B3FBCE44A}">
      <dgm:prSet/>
      <dgm:spPr/>
      <dgm:t>
        <a:bodyPr/>
        <a:lstStyle/>
        <a:p>
          <a:r>
            <a:rPr lang="en-US" dirty="0"/>
            <a:t>And Many More..!</a:t>
          </a:r>
        </a:p>
      </dgm:t>
    </dgm:pt>
    <dgm:pt modelId="{FF483827-AAEE-482F-BC50-7C5EF84C77FF}" type="parTrans" cxnId="{346AB2F0-8DA3-4496-AFF8-1BC5CCA261EB}">
      <dgm:prSet/>
      <dgm:spPr/>
      <dgm:t>
        <a:bodyPr/>
        <a:lstStyle/>
        <a:p>
          <a:endParaRPr lang="en-US"/>
        </a:p>
      </dgm:t>
    </dgm:pt>
    <dgm:pt modelId="{DF428D0B-EAE9-4BCC-B85A-AD9FA77396CF}" type="sibTrans" cxnId="{346AB2F0-8DA3-4496-AFF8-1BC5CCA261EB}">
      <dgm:prSet/>
      <dgm:spPr/>
      <dgm:t>
        <a:bodyPr/>
        <a:lstStyle/>
        <a:p>
          <a:endParaRPr lang="en-US"/>
        </a:p>
      </dgm:t>
    </dgm:pt>
    <dgm:pt modelId="{72261EE5-3525-4297-9874-6AD03B49B5EA}" type="pres">
      <dgm:prSet presAssocID="{176C4F2D-6350-48BE-B096-F424DBB67823}" presName="diagram" presStyleCnt="0">
        <dgm:presLayoutVars>
          <dgm:dir/>
          <dgm:resizeHandles val="exact"/>
        </dgm:presLayoutVars>
      </dgm:prSet>
      <dgm:spPr/>
    </dgm:pt>
    <dgm:pt modelId="{39EA369C-209B-4CE1-80A6-B1BD6BB58EFC}" type="pres">
      <dgm:prSet presAssocID="{E76FCC2A-C519-40C6-8753-288CA711D245}" presName="node" presStyleLbl="node1" presStyleIdx="0" presStyleCnt="12">
        <dgm:presLayoutVars>
          <dgm:bulletEnabled val="1"/>
        </dgm:presLayoutVars>
      </dgm:prSet>
      <dgm:spPr/>
    </dgm:pt>
    <dgm:pt modelId="{FCD03A5F-CDB0-4F4B-A77E-4D952BA7B400}" type="pres">
      <dgm:prSet presAssocID="{F05C7CC9-C514-4A73-992C-89E19D1ED24D}" presName="sibTrans" presStyleCnt="0"/>
      <dgm:spPr/>
    </dgm:pt>
    <dgm:pt modelId="{FC020CD4-09E2-460A-9E0E-59C71533FBDC}" type="pres">
      <dgm:prSet presAssocID="{BF930B00-992C-413C-9276-CD4194D2CE46}" presName="node" presStyleLbl="node1" presStyleIdx="1" presStyleCnt="12">
        <dgm:presLayoutVars>
          <dgm:bulletEnabled val="1"/>
        </dgm:presLayoutVars>
      </dgm:prSet>
      <dgm:spPr/>
    </dgm:pt>
    <dgm:pt modelId="{0343D7B6-CF58-4520-BE10-B3CCC992FBCE}" type="pres">
      <dgm:prSet presAssocID="{F47259D4-1FF0-421E-9B48-128F060E9F10}" presName="sibTrans" presStyleCnt="0"/>
      <dgm:spPr/>
    </dgm:pt>
    <dgm:pt modelId="{E06674AB-93F6-4909-82F7-6B330016C539}" type="pres">
      <dgm:prSet presAssocID="{37D31FD8-4D73-4C03-BB20-7708888DDADD}" presName="node" presStyleLbl="node1" presStyleIdx="2" presStyleCnt="12">
        <dgm:presLayoutVars>
          <dgm:bulletEnabled val="1"/>
        </dgm:presLayoutVars>
      </dgm:prSet>
      <dgm:spPr/>
    </dgm:pt>
    <dgm:pt modelId="{B8F12BCA-04EB-4077-8ADC-81ED904F9E08}" type="pres">
      <dgm:prSet presAssocID="{ABD94419-1BF2-41E3-82F5-915D07F3937F}" presName="sibTrans" presStyleCnt="0"/>
      <dgm:spPr/>
    </dgm:pt>
    <dgm:pt modelId="{458C4B99-32DB-4818-AC40-6F83FC48FB87}" type="pres">
      <dgm:prSet presAssocID="{904FB2F1-F140-4647-82E7-36C1C2920F95}" presName="node" presStyleLbl="node1" presStyleIdx="3" presStyleCnt="12">
        <dgm:presLayoutVars>
          <dgm:bulletEnabled val="1"/>
        </dgm:presLayoutVars>
      </dgm:prSet>
      <dgm:spPr/>
    </dgm:pt>
    <dgm:pt modelId="{FF585A5D-3791-450F-957F-1894154FE372}" type="pres">
      <dgm:prSet presAssocID="{FAF66B45-2C27-417D-823D-4550836AD89B}" presName="sibTrans" presStyleCnt="0"/>
      <dgm:spPr/>
    </dgm:pt>
    <dgm:pt modelId="{6F94C2D4-333A-4676-8ED3-80D9784D06EC}" type="pres">
      <dgm:prSet presAssocID="{01B7B597-3D5B-445A-8492-764FD84958E5}" presName="node" presStyleLbl="node1" presStyleIdx="4" presStyleCnt="12">
        <dgm:presLayoutVars>
          <dgm:bulletEnabled val="1"/>
        </dgm:presLayoutVars>
      </dgm:prSet>
      <dgm:spPr/>
    </dgm:pt>
    <dgm:pt modelId="{53C45511-5F1E-4F12-86B1-5DC51073CC17}" type="pres">
      <dgm:prSet presAssocID="{D7274BE3-0061-425D-A116-B2C0C7E5538A}" presName="sibTrans" presStyleCnt="0"/>
      <dgm:spPr/>
    </dgm:pt>
    <dgm:pt modelId="{78A8E37A-4373-413A-A3C0-C941C8074405}" type="pres">
      <dgm:prSet presAssocID="{E27258E4-C2DB-48F6-B853-14FA320BD6BA}" presName="node" presStyleLbl="node1" presStyleIdx="5" presStyleCnt="12">
        <dgm:presLayoutVars>
          <dgm:bulletEnabled val="1"/>
        </dgm:presLayoutVars>
      </dgm:prSet>
      <dgm:spPr/>
    </dgm:pt>
    <dgm:pt modelId="{6F898D31-8F83-41BA-B0AC-F52F374BD3A9}" type="pres">
      <dgm:prSet presAssocID="{97E491B2-D5A6-411F-A9E5-57BC0952E879}" presName="sibTrans" presStyleCnt="0"/>
      <dgm:spPr/>
    </dgm:pt>
    <dgm:pt modelId="{265B9DD8-4F4B-4BD6-AD30-3DD367D71EBF}" type="pres">
      <dgm:prSet presAssocID="{78F66043-6094-4013-86F6-C2267CC45B44}" presName="node" presStyleLbl="node1" presStyleIdx="6" presStyleCnt="12">
        <dgm:presLayoutVars>
          <dgm:bulletEnabled val="1"/>
        </dgm:presLayoutVars>
      </dgm:prSet>
      <dgm:spPr/>
    </dgm:pt>
    <dgm:pt modelId="{31155E37-DBC1-4848-936E-D9FF8BB04A73}" type="pres">
      <dgm:prSet presAssocID="{569A0C39-1914-4144-9A6E-9AF62BF8F6D7}" presName="sibTrans" presStyleCnt="0"/>
      <dgm:spPr/>
    </dgm:pt>
    <dgm:pt modelId="{F54DBCBC-0B5D-4127-BF94-6BE5885C0554}" type="pres">
      <dgm:prSet presAssocID="{47291AE2-5A34-42D2-8787-0243BA5800FD}" presName="node" presStyleLbl="node1" presStyleIdx="7" presStyleCnt="12">
        <dgm:presLayoutVars>
          <dgm:bulletEnabled val="1"/>
        </dgm:presLayoutVars>
      </dgm:prSet>
      <dgm:spPr/>
    </dgm:pt>
    <dgm:pt modelId="{A4400D8B-60AA-47B2-9460-384BDEB94530}" type="pres">
      <dgm:prSet presAssocID="{0CCE188A-9B1B-4578-9AA8-84360A83F084}" presName="sibTrans" presStyleCnt="0"/>
      <dgm:spPr/>
    </dgm:pt>
    <dgm:pt modelId="{3A3DB5C5-1DD1-4A6F-ADE8-CDE24A4229EC}" type="pres">
      <dgm:prSet presAssocID="{671C8D98-ED69-4D3F-821F-3C2F0E9042BA}" presName="node" presStyleLbl="node1" presStyleIdx="8" presStyleCnt="12">
        <dgm:presLayoutVars>
          <dgm:bulletEnabled val="1"/>
        </dgm:presLayoutVars>
      </dgm:prSet>
      <dgm:spPr/>
    </dgm:pt>
    <dgm:pt modelId="{23A63538-1BC3-4808-9B80-CE37477DE54A}" type="pres">
      <dgm:prSet presAssocID="{E3DF13D5-641A-4F40-BCDF-119C340CBDDC}" presName="sibTrans" presStyleCnt="0"/>
      <dgm:spPr/>
    </dgm:pt>
    <dgm:pt modelId="{F5711AD3-48D3-4153-B032-B337654D299D}" type="pres">
      <dgm:prSet presAssocID="{1981CCA9-0889-40B3-9DE1-43E24E114036}" presName="node" presStyleLbl="node1" presStyleIdx="9" presStyleCnt="12">
        <dgm:presLayoutVars>
          <dgm:bulletEnabled val="1"/>
        </dgm:presLayoutVars>
      </dgm:prSet>
      <dgm:spPr/>
    </dgm:pt>
    <dgm:pt modelId="{A9A26E54-6D0F-4598-B22B-34F147795983}" type="pres">
      <dgm:prSet presAssocID="{CDF84BD3-E274-48C4-9641-7AD60A4F4695}" presName="sibTrans" presStyleCnt="0"/>
      <dgm:spPr/>
    </dgm:pt>
    <dgm:pt modelId="{FD8E3A7B-CFBD-4BF5-8FBA-A11385F6AC33}" type="pres">
      <dgm:prSet presAssocID="{0E02DE46-0DBA-4131-8D20-E270E2EDD55B}" presName="node" presStyleLbl="node1" presStyleIdx="10" presStyleCnt="12">
        <dgm:presLayoutVars>
          <dgm:bulletEnabled val="1"/>
        </dgm:presLayoutVars>
      </dgm:prSet>
      <dgm:spPr/>
    </dgm:pt>
    <dgm:pt modelId="{A626AB9D-008C-4D45-9C4D-9D190B18DF21}" type="pres">
      <dgm:prSet presAssocID="{A62DF983-6B5D-4C2F-821B-370A4F2C4F4F}" presName="sibTrans" presStyleCnt="0"/>
      <dgm:spPr/>
    </dgm:pt>
    <dgm:pt modelId="{127F88C1-CF75-4562-BC7D-98C57DD8803C}" type="pres">
      <dgm:prSet presAssocID="{26524E11-5C65-4CB5-A14D-A31B3FBCE44A}" presName="node" presStyleLbl="node1" presStyleIdx="11" presStyleCnt="12">
        <dgm:presLayoutVars>
          <dgm:bulletEnabled val="1"/>
        </dgm:presLayoutVars>
      </dgm:prSet>
      <dgm:spPr/>
    </dgm:pt>
  </dgm:ptLst>
  <dgm:cxnLst>
    <dgm:cxn modelId="{ADC2A506-2281-488C-8833-F95F4B4A2640}" srcId="{176C4F2D-6350-48BE-B096-F424DBB67823}" destId="{37D31FD8-4D73-4C03-BB20-7708888DDADD}" srcOrd="2" destOrd="0" parTransId="{6304E862-78BE-45BE-A86D-A4F2A2DDF6DC}" sibTransId="{ABD94419-1BF2-41E3-82F5-915D07F3937F}"/>
    <dgm:cxn modelId="{1FB6530A-C4FE-4F4C-9354-172265D5BB15}" type="presOf" srcId="{0E02DE46-0DBA-4131-8D20-E270E2EDD55B}" destId="{FD8E3A7B-CFBD-4BF5-8FBA-A11385F6AC33}" srcOrd="0" destOrd="0" presId="urn:microsoft.com/office/officeart/2005/8/layout/default"/>
    <dgm:cxn modelId="{F4ABA914-1FDE-487E-AEBE-E5E988624A85}" srcId="{176C4F2D-6350-48BE-B096-F424DBB67823}" destId="{01B7B597-3D5B-445A-8492-764FD84958E5}" srcOrd="4" destOrd="0" parTransId="{23D3D8F6-5186-42F6-84B9-31B72B7CBA07}" sibTransId="{D7274BE3-0061-425D-A116-B2C0C7E5538A}"/>
    <dgm:cxn modelId="{542D021B-070F-4307-8507-E2DE9A15C50E}" type="presOf" srcId="{01B7B597-3D5B-445A-8492-764FD84958E5}" destId="{6F94C2D4-333A-4676-8ED3-80D9784D06EC}" srcOrd="0" destOrd="0" presId="urn:microsoft.com/office/officeart/2005/8/layout/default"/>
    <dgm:cxn modelId="{67840B27-30BA-4571-B402-44FE67E00DB9}" srcId="{176C4F2D-6350-48BE-B096-F424DBB67823}" destId="{671C8D98-ED69-4D3F-821F-3C2F0E9042BA}" srcOrd="8" destOrd="0" parTransId="{8A6E9566-31C6-4A55-AADE-F71F671F2270}" sibTransId="{E3DF13D5-641A-4F40-BCDF-119C340CBDDC}"/>
    <dgm:cxn modelId="{2AB3AE42-EAD6-474D-B833-2284FC82F4C8}" srcId="{176C4F2D-6350-48BE-B096-F424DBB67823}" destId="{1981CCA9-0889-40B3-9DE1-43E24E114036}" srcOrd="9" destOrd="0" parTransId="{2B326128-6E22-465E-B295-DCCA04D7DDB5}" sibTransId="{CDF84BD3-E274-48C4-9641-7AD60A4F4695}"/>
    <dgm:cxn modelId="{BAC1D463-269D-462B-A01F-FC1F64C507FD}" srcId="{176C4F2D-6350-48BE-B096-F424DBB67823}" destId="{47291AE2-5A34-42D2-8787-0243BA5800FD}" srcOrd="7" destOrd="0" parTransId="{C78C43A5-10E0-40A7-99FB-939DDC1FF654}" sibTransId="{0CCE188A-9B1B-4578-9AA8-84360A83F084}"/>
    <dgm:cxn modelId="{3B625664-EEC0-47A7-A2F8-1BED4F266BBB}" type="presOf" srcId="{904FB2F1-F140-4647-82E7-36C1C2920F95}" destId="{458C4B99-32DB-4818-AC40-6F83FC48FB87}" srcOrd="0" destOrd="0" presId="urn:microsoft.com/office/officeart/2005/8/layout/default"/>
    <dgm:cxn modelId="{7E987750-0ADF-438C-B219-7ABA88FE88D9}" type="presOf" srcId="{26524E11-5C65-4CB5-A14D-A31B3FBCE44A}" destId="{127F88C1-CF75-4562-BC7D-98C57DD8803C}" srcOrd="0" destOrd="0" presId="urn:microsoft.com/office/officeart/2005/8/layout/default"/>
    <dgm:cxn modelId="{4F417D55-9219-40A8-B51A-B97B158155C7}" type="presOf" srcId="{1981CCA9-0889-40B3-9DE1-43E24E114036}" destId="{F5711AD3-48D3-4153-B032-B337654D299D}" srcOrd="0" destOrd="0" presId="urn:microsoft.com/office/officeart/2005/8/layout/default"/>
    <dgm:cxn modelId="{61F6BE75-CE03-42CC-B66B-5830170F97FD}" type="presOf" srcId="{37D31FD8-4D73-4C03-BB20-7708888DDADD}" destId="{E06674AB-93F6-4909-82F7-6B330016C539}" srcOrd="0" destOrd="0" presId="urn:microsoft.com/office/officeart/2005/8/layout/default"/>
    <dgm:cxn modelId="{42BE8E57-24D2-44C7-B268-C6DFBF6940F3}" type="presOf" srcId="{E27258E4-C2DB-48F6-B853-14FA320BD6BA}" destId="{78A8E37A-4373-413A-A3C0-C941C8074405}" srcOrd="0" destOrd="0" presId="urn:microsoft.com/office/officeart/2005/8/layout/default"/>
    <dgm:cxn modelId="{0B7EB079-F9F1-44C4-8197-612A4177974A}" type="presOf" srcId="{E76FCC2A-C519-40C6-8753-288CA711D245}" destId="{39EA369C-209B-4CE1-80A6-B1BD6BB58EFC}" srcOrd="0" destOrd="0" presId="urn:microsoft.com/office/officeart/2005/8/layout/default"/>
    <dgm:cxn modelId="{BA81287C-35A5-43B6-B353-DE0E5C86D7B2}" type="presOf" srcId="{78F66043-6094-4013-86F6-C2267CC45B44}" destId="{265B9DD8-4F4B-4BD6-AD30-3DD367D71EBF}" srcOrd="0" destOrd="0" presId="urn:microsoft.com/office/officeart/2005/8/layout/default"/>
    <dgm:cxn modelId="{461C3795-6D1D-4DA0-A5E7-7D5A886940E9}" srcId="{176C4F2D-6350-48BE-B096-F424DBB67823}" destId="{BF930B00-992C-413C-9276-CD4194D2CE46}" srcOrd="1" destOrd="0" parTransId="{8C84094A-DA6F-4DC2-B661-E9CEE3F7339E}" sibTransId="{F47259D4-1FF0-421E-9B48-128F060E9F10}"/>
    <dgm:cxn modelId="{2424DDA2-2855-4339-BB21-F55CC7D2B733}" srcId="{176C4F2D-6350-48BE-B096-F424DBB67823}" destId="{904FB2F1-F140-4647-82E7-36C1C2920F95}" srcOrd="3" destOrd="0" parTransId="{56751817-1C67-4214-89D7-56A8EF40E43E}" sibTransId="{FAF66B45-2C27-417D-823D-4550836AD89B}"/>
    <dgm:cxn modelId="{EC28A8AF-A02B-4809-8969-D492FBBFC041}" srcId="{176C4F2D-6350-48BE-B096-F424DBB67823}" destId="{78F66043-6094-4013-86F6-C2267CC45B44}" srcOrd="6" destOrd="0" parTransId="{677F2750-EB4D-4E9F-A7DD-2496F70C53C4}" sibTransId="{569A0C39-1914-4144-9A6E-9AF62BF8F6D7}"/>
    <dgm:cxn modelId="{3F63AAC3-B5F0-427A-983C-1EA5B27254F2}" type="presOf" srcId="{47291AE2-5A34-42D2-8787-0243BA5800FD}" destId="{F54DBCBC-0B5D-4127-BF94-6BE5885C0554}" srcOrd="0" destOrd="0" presId="urn:microsoft.com/office/officeart/2005/8/layout/default"/>
    <dgm:cxn modelId="{9DED60CA-35E2-46DA-92F4-C21FD3FD27A1}" srcId="{176C4F2D-6350-48BE-B096-F424DBB67823}" destId="{E76FCC2A-C519-40C6-8753-288CA711D245}" srcOrd="0" destOrd="0" parTransId="{52F1B4EB-113D-452F-A6B6-E47E0DA06A5D}" sibTransId="{F05C7CC9-C514-4A73-992C-89E19D1ED24D}"/>
    <dgm:cxn modelId="{C7D421CF-CA99-4A61-91F4-0BEDD878AE4E}" srcId="{176C4F2D-6350-48BE-B096-F424DBB67823}" destId="{0E02DE46-0DBA-4131-8D20-E270E2EDD55B}" srcOrd="10" destOrd="0" parTransId="{64C2D43D-2099-472D-9EA6-02E7979F8081}" sibTransId="{A62DF983-6B5D-4C2F-821B-370A4F2C4F4F}"/>
    <dgm:cxn modelId="{423A47D6-7FA6-4980-9235-972DBF882E4E}" type="presOf" srcId="{671C8D98-ED69-4D3F-821F-3C2F0E9042BA}" destId="{3A3DB5C5-1DD1-4A6F-ADE8-CDE24A4229EC}" srcOrd="0" destOrd="0" presId="urn:microsoft.com/office/officeart/2005/8/layout/default"/>
    <dgm:cxn modelId="{2026C6D8-FFC9-4172-8553-0BE55CFA85E9}" srcId="{176C4F2D-6350-48BE-B096-F424DBB67823}" destId="{E27258E4-C2DB-48F6-B853-14FA320BD6BA}" srcOrd="5" destOrd="0" parTransId="{EEA43A5B-7DF1-4A11-BCEA-6999067929E6}" sibTransId="{97E491B2-D5A6-411F-A9E5-57BC0952E879}"/>
    <dgm:cxn modelId="{450A5EDD-5C46-4A4C-9097-C2AEBBBCFDC0}" type="presOf" srcId="{176C4F2D-6350-48BE-B096-F424DBB67823}" destId="{72261EE5-3525-4297-9874-6AD03B49B5EA}" srcOrd="0" destOrd="0" presId="urn:microsoft.com/office/officeart/2005/8/layout/default"/>
    <dgm:cxn modelId="{2827B4EA-3737-45FF-9871-1FBEA33F85A1}" type="presOf" srcId="{BF930B00-992C-413C-9276-CD4194D2CE46}" destId="{FC020CD4-09E2-460A-9E0E-59C71533FBDC}" srcOrd="0" destOrd="0" presId="urn:microsoft.com/office/officeart/2005/8/layout/default"/>
    <dgm:cxn modelId="{346AB2F0-8DA3-4496-AFF8-1BC5CCA261EB}" srcId="{176C4F2D-6350-48BE-B096-F424DBB67823}" destId="{26524E11-5C65-4CB5-A14D-A31B3FBCE44A}" srcOrd="11" destOrd="0" parTransId="{FF483827-AAEE-482F-BC50-7C5EF84C77FF}" sibTransId="{DF428D0B-EAE9-4BCC-B85A-AD9FA77396CF}"/>
    <dgm:cxn modelId="{09F95ACD-08B9-4159-A92A-05FF2B06078B}" type="presParOf" srcId="{72261EE5-3525-4297-9874-6AD03B49B5EA}" destId="{39EA369C-209B-4CE1-80A6-B1BD6BB58EFC}" srcOrd="0" destOrd="0" presId="urn:microsoft.com/office/officeart/2005/8/layout/default"/>
    <dgm:cxn modelId="{369AD3D8-1016-496A-AB70-F4F29C9C5220}" type="presParOf" srcId="{72261EE5-3525-4297-9874-6AD03B49B5EA}" destId="{FCD03A5F-CDB0-4F4B-A77E-4D952BA7B400}" srcOrd="1" destOrd="0" presId="urn:microsoft.com/office/officeart/2005/8/layout/default"/>
    <dgm:cxn modelId="{99BDEFD7-9597-4952-BA19-FDE6D8B5E833}" type="presParOf" srcId="{72261EE5-3525-4297-9874-6AD03B49B5EA}" destId="{FC020CD4-09E2-460A-9E0E-59C71533FBDC}" srcOrd="2" destOrd="0" presId="urn:microsoft.com/office/officeart/2005/8/layout/default"/>
    <dgm:cxn modelId="{8BE7159A-7B7B-46C6-84B5-DC0B25D6860D}" type="presParOf" srcId="{72261EE5-3525-4297-9874-6AD03B49B5EA}" destId="{0343D7B6-CF58-4520-BE10-B3CCC992FBCE}" srcOrd="3" destOrd="0" presId="urn:microsoft.com/office/officeart/2005/8/layout/default"/>
    <dgm:cxn modelId="{E731B121-7F0C-4BD2-A3C8-FD4E26AC1276}" type="presParOf" srcId="{72261EE5-3525-4297-9874-6AD03B49B5EA}" destId="{E06674AB-93F6-4909-82F7-6B330016C539}" srcOrd="4" destOrd="0" presId="urn:microsoft.com/office/officeart/2005/8/layout/default"/>
    <dgm:cxn modelId="{94C82C6C-E330-4A90-9FD0-4EBF3C790CEF}" type="presParOf" srcId="{72261EE5-3525-4297-9874-6AD03B49B5EA}" destId="{B8F12BCA-04EB-4077-8ADC-81ED904F9E08}" srcOrd="5" destOrd="0" presId="urn:microsoft.com/office/officeart/2005/8/layout/default"/>
    <dgm:cxn modelId="{A4E611AF-2C9E-422A-97E8-D7A270268A73}" type="presParOf" srcId="{72261EE5-3525-4297-9874-6AD03B49B5EA}" destId="{458C4B99-32DB-4818-AC40-6F83FC48FB87}" srcOrd="6" destOrd="0" presId="urn:microsoft.com/office/officeart/2005/8/layout/default"/>
    <dgm:cxn modelId="{A99417D1-5AE6-42B5-8D27-68EA9F6870AF}" type="presParOf" srcId="{72261EE5-3525-4297-9874-6AD03B49B5EA}" destId="{FF585A5D-3791-450F-957F-1894154FE372}" srcOrd="7" destOrd="0" presId="urn:microsoft.com/office/officeart/2005/8/layout/default"/>
    <dgm:cxn modelId="{826EA3BA-548C-4E21-898A-760925F60948}" type="presParOf" srcId="{72261EE5-3525-4297-9874-6AD03B49B5EA}" destId="{6F94C2D4-333A-4676-8ED3-80D9784D06EC}" srcOrd="8" destOrd="0" presId="urn:microsoft.com/office/officeart/2005/8/layout/default"/>
    <dgm:cxn modelId="{67CCC968-FF97-46CE-96E7-BFC3B0E4B322}" type="presParOf" srcId="{72261EE5-3525-4297-9874-6AD03B49B5EA}" destId="{53C45511-5F1E-4F12-86B1-5DC51073CC17}" srcOrd="9" destOrd="0" presId="urn:microsoft.com/office/officeart/2005/8/layout/default"/>
    <dgm:cxn modelId="{AD64010A-2CF3-4F8B-9891-4E5EEE001280}" type="presParOf" srcId="{72261EE5-3525-4297-9874-6AD03B49B5EA}" destId="{78A8E37A-4373-413A-A3C0-C941C8074405}" srcOrd="10" destOrd="0" presId="urn:microsoft.com/office/officeart/2005/8/layout/default"/>
    <dgm:cxn modelId="{FB0E1927-1300-4C05-B585-A8A302593DD8}" type="presParOf" srcId="{72261EE5-3525-4297-9874-6AD03B49B5EA}" destId="{6F898D31-8F83-41BA-B0AC-F52F374BD3A9}" srcOrd="11" destOrd="0" presId="urn:microsoft.com/office/officeart/2005/8/layout/default"/>
    <dgm:cxn modelId="{227101DC-078B-4376-947D-2FAD0A0A75F5}" type="presParOf" srcId="{72261EE5-3525-4297-9874-6AD03B49B5EA}" destId="{265B9DD8-4F4B-4BD6-AD30-3DD367D71EBF}" srcOrd="12" destOrd="0" presId="urn:microsoft.com/office/officeart/2005/8/layout/default"/>
    <dgm:cxn modelId="{D5C194A1-5EDD-4E52-ACB4-6A830A9DC5C1}" type="presParOf" srcId="{72261EE5-3525-4297-9874-6AD03B49B5EA}" destId="{31155E37-DBC1-4848-936E-D9FF8BB04A73}" srcOrd="13" destOrd="0" presId="urn:microsoft.com/office/officeart/2005/8/layout/default"/>
    <dgm:cxn modelId="{F610F735-18E6-48A6-95AC-4090E3B9542E}" type="presParOf" srcId="{72261EE5-3525-4297-9874-6AD03B49B5EA}" destId="{F54DBCBC-0B5D-4127-BF94-6BE5885C0554}" srcOrd="14" destOrd="0" presId="urn:microsoft.com/office/officeart/2005/8/layout/default"/>
    <dgm:cxn modelId="{D24E51CD-C151-40F9-87C4-33678D93AF07}" type="presParOf" srcId="{72261EE5-3525-4297-9874-6AD03B49B5EA}" destId="{A4400D8B-60AA-47B2-9460-384BDEB94530}" srcOrd="15" destOrd="0" presId="urn:microsoft.com/office/officeart/2005/8/layout/default"/>
    <dgm:cxn modelId="{DB885900-5CF5-46FD-AE2D-C0F5D698AE1E}" type="presParOf" srcId="{72261EE5-3525-4297-9874-6AD03B49B5EA}" destId="{3A3DB5C5-1DD1-4A6F-ADE8-CDE24A4229EC}" srcOrd="16" destOrd="0" presId="urn:microsoft.com/office/officeart/2005/8/layout/default"/>
    <dgm:cxn modelId="{17CD15A0-6B5F-4E7B-87AF-7703EB9F48ED}" type="presParOf" srcId="{72261EE5-3525-4297-9874-6AD03B49B5EA}" destId="{23A63538-1BC3-4808-9B80-CE37477DE54A}" srcOrd="17" destOrd="0" presId="urn:microsoft.com/office/officeart/2005/8/layout/default"/>
    <dgm:cxn modelId="{7B0FEB50-8C2E-47DF-899B-1D8FA594DFE4}" type="presParOf" srcId="{72261EE5-3525-4297-9874-6AD03B49B5EA}" destId="{F5711AD3-48D3-4153-B032-B337654D299D}" srcOrd="18" destOrd="0" presId="urn:microsoft.com/office/officeart/2005/8/layout/default"/>
    <dgm:cxn modelId="{C85791A5-B0C8-4582-8FD8-E4CB9DC31207}" type="presParOf" srcId="{72261EE5-3525-4297-9874-6AD03B49B5EA}" destId="{A9A26E54-6D0F-4598-B22B-34F147795983}" srcOrd="19" destOrd="0" presId="urn:microsoft.com/office/officeart/2005/8/layout/default"/>
    <dgm:cxn modelId="{16E33819-B8EC-4C48-A346-67B46DB5A8D2}" type="presParOf" srcId="{72261EE5-3525-4297-9874-6AD03B49B5EA}" destId="{FD8E3A7B-CFBD-4BF5-8FBA-A11385F6AC33}" srcOrd="20" destOrd="0" presId="urn:microsoft.com/office/officeart/2005/8/layout/default"/>
    <dgm:cxn modelId="{5D0E3309-C848-4C93-8A20-78DAA41D1F5E}" type="presParOf" srcId="{72261EE5-3525-4297-9874-6AD03B49B5EA}" destId="{A626AB9D-008C-4D45-9C4D-9D190B18DF21}" srcOrd="21" destOrd="0" presId="urn:microsoft.com/office/officeart/2005/8/layout/default"/>
    <dgm:cxn modelId="{3110F1EC-C278-4F22-B561-A2B51DFE7FF5}" type="presParOf" srcId="{72261EE5-3525-4297-9874-6AD03B49B5EA}" destId="{127F88C1-CF75-4562-BC7D-98C57DD8803C}" srcOrd="22"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31313AC-80EB-4F67-BB7B-C11CDA4ADD7C}" type="doc">
      <dgm:prSet loTypeId="urn:microsoft.com/office/officeart/2005/8/layout/matrix3" loCatId="matrix" qsTypeId="urn:microsoft.com/office/officeart/2005/8/quickstyle/simple5" qsCatId="simple" csTypeId="urn:microsoft.com/office/officeart/2005/8/colors/colorful5" csCatId="colorful" phldr="1"/>
      <dgm:spPr/>
      <dgm:t>
        <a:bodyPr/>
        <a:lstStyle/>
        <a:p>
          <a:endParaRPr lang="en-US"/>
        </a:p>
      </dgm:t>
    </dgm:pt>
    <dgm:pt modelId="{EE6154EF-510C-4041-A395-F79A87F61BED}">
      <dgm:prSet/>
      <dgm:spPr/>
      <dgm:t>
        <a:bodyPr/>
        <a:lstStyle/>
        <a:p>
          <a:r>
            <a:rPr lang="en-US" dirty="0"/>
            <a:t>Who benefits from the Alaska Disconnect?</a:t>
          </a:r>
        </a:p>
      </dgm:t>
    </dgm:pt>
    <dgm:pt modelId="{14FF7811-5692-4382-8505-51398DDCAF92}" type="parTrans" cxnId="{D9CF57F2-E6DB-436F-9752-4E023B1BCB19}">
      <dgm:prSet/>
      <dgm:spPr/>
      <dgm:t>
        <a:bodyPr/>
        <a:lstStyle/>
        <a:p>
          <a:endParaRPr lang="en-US"/>
        </a:p>
      </dgm:t>
    </dgm:pt>
    <dgm:pt modelId="{FC4FFB4D-8DC4-4FF7-B7E5-1E9AD93BD42C}" type="sibTrans" cxnId="{D9CF57F2-E6DB-436F-9752-4E023B1BCB19}">
      <dgm:prSet/>
      <dgm:spPr/>
      <dgm:t>
        <a:bodyPr/>
        <a:lstStyle/>
        <a:p>
          <a:endParaRPr lang="en-US"/>
        </a:p>
      </dgm:t>
    </dgm:pt>
    <dgm:pt modelId="{1259F604-C289-4713-989B-9B6653EBD2B5}">
      <dgm:prSet/>
      <dgm:spPr/>
      <dgm:t>
        <a:bodyPr/>
        <a:lstStyle/>
        <a:p>
          <a:r>
            <a:rPr lang="en-US" dirty="0"/>
            <a:t>Who currently pays to keep the disconnect going?</a:t>
          </a:r>
        </a:p>
      </dgm:t>
    </dgm:pt>
    <dgm:pt modelId="{64C8022D-B93A-417E-B3A9-AF126FBBFD23}" type="parTrans" cxnId="{D6D0C375-F313-45CD-BCC2-7D504365102D}">
      <dgm:prSet/>
      <dgm:spPr/>
      <dgm:t>
        <a:bodyPr/>
        <a:lstStyle/>
        <a:p>
          <a:endParaRPr lang="en-US"/>
        </a:p>
      </dgm:t>
    </dgm:pt>
    <dgm:pt modelId="{880DB4E1-1D39-41A5-80C6-D4D6250460DF}" type="sibTrans" cxnId="{D6D0C375-F313-45CD-BCC2-7D504365102D}">
      <dgm:prSet/>
      <dgm:spPr/>
      <dgm:t>
        <a:bodyPr/>
        <a:lstStyle/>
        <a:p>
          <a:endParaRPr lang="en-US"/>
        </a:p>
      </dgm:t>
    </dgm:pt>
    <dgm:pt modelId="{3E41B552-8E74-49CC-8001-D160576B24BB}">
      <dgm:prSet/>
      <dgm:spPr/>
      <dgm:t>
        <a:bodyPr/>
        <a:lstStyle/>
        <a:p>
          <a:r>
            <a:rPr lang="en-US"/>
            <a:t>Who will pay for a solution?</a:t>
          </a:r>
        </a:p>
      </dgm:t>
    </dgm:pt>
    <dgm:pt modelId="{80636F1A-5712-485B-80E6-62728E6F52BE}" type="parTrans" cxnId="{A80E341F-019E-4229-BDE0-CEDA53C013DA}">
      <dgm:prSet/>
      <dgm:spPr/>
      <dgm:t>
        <a:bodyPr/>
        <a:lstStyle/>
        <a:p>
          <a:endParaRPr lang="en-US"/>
        </a:p>
      </dgm:t>
    </dgm:pt>
    <dgm:pt modelId="{5B8878D3-DAE1-469B-9561-37DC5CE4989F}" type="sibTrans" cxnId="{A80E341F-019E-4229-BDE0-CEDA53C013DA}">
      <dgm:prSet/>
      <dgm:spPr/>
      <dgm:t>
        <a:bodyPr/>
        <a:lstStyle/>
        <a:p>
          <a:endParaRPr lang="en-US"/>
        </a:p>
      </dgm:t>
    </dgm:pt>
    <dgm:pt modelId="{D9B2D05A-0894-4CB9-A92D-149A11FBE316}">
      <dgm:prSet/>
      <dgm:spPr/>
      <dgm:t>
        <a:bodyPr/>
        <a:lstStyle/>
        <a:p>
          <a:r>
            <a:rPr lang="en-US"/>
            <a:t>Who will benefit from a solution?</a:t>
          </a:r>
        </a:p>
      </dgm:t>
    </dgm:pt>
    <dgm:pt modelId="{ACC7F959-B731-4CC4-BE61-E7FE17F14C5B}" type="parTrans" cxnId="{FF088573-6398-4830-A44A-581BA2F05FEB}">
      <dgm:prSet/>
      <dgm:spPr/>
      <dgm:t>
        <a:bodyPr/>
        <a:lstStyle/>
        <a:p>
          <a:endParaRPr lang="en-US"/>
        </a:p>
      </dgm:t>
    </dgm:pt>
    <dgm:pt modelId="{89267F0B-0969-4802-8D06-9E1AFAB35A17}" type="sibTrans" cxnId="{FF088573-6398-4830-A44A-581BA2F05FEB}">
      <dgm:prSet/>
      <dgm:spPr/>
      <dgm:t>
        <a:bodyPr/>
        <a:lstStyle/>
        <a:p>
          <a:endParaRPr lang="en-US"/>
        </a:p>
      </dgm:t>
    </dgm:pt>
    <dgm:pt modelId="{A6D97596-63A6-4A3B-AF08-68BC5E0BB812}" type="pres">
      <dgm:prSet presAssocID="{A31313AC-80EB-4F67-BB7B-C11CDA4ADD7C}" presName="matrix" presStyleCnt="0">
        <dgm:presLayoutVars>
          <dgm:chMax val="1"/>
          <dgm:dir/>
          <dgm:resizeHandles val="exact"/>
        </dgm:presLayoutVars>
      </dgm:prSet>
      <dgm:spPr/>
    </dgm:pt>
    <dgm:pt modelId="{E8D0A118-8737-46E7-8E54-E91A8A423BA9}" type="pres">
      <dgm:prSet presAssocID="{A31313AC-80EB-4F67-BB7B-C11CDA4ADD7C}" presName="diamond" presStyleLbl="bgShp" presStyleIdx="0" presStyleCnt="1"/>
      <dgm:spPr/>
    </dgm:pt>
    <dgm:pt modelId="{4CFA051E-EA8E-4852-878F-D14DFC8E412C}" type="pres">
      <dgm:prSet presAssocID="{A31313AC-80EB-4F67-BB7B-C11CDA4ADD7C}" presName="quad1" presStyleLbl="node1" presStyleIdx="0" presStyleCnt="4">
        <dgm:presLayoutVars>
          <dgm:chMax val="0"/>
          <dgm:chPref val="0"/>
          <dgm:bulletEnabled val="1"/>
        </dgm:presLayoutVars>
      </dgm:prSet>
      <dgm:spPr/>
    </dgm:pt>
    <dgm:pt modelId="{69874483-4359-423D-9CA4-A84994364B09}" type="pres">
      <dgm:prSet presAssocID="{A31313AC-80EB-4F67-BB7B-C11CDA4ADD7C}" presName="quad2" presStyleLbl="node1" presStyleIdx="1" presStyleCnt="4">
        <dgm:presLayoutVars>
          <dgm:chMax val="0"/>
          <dgm:chPref val="0"/>
          <dgm:bulletEnabled val="1"/>
        </dgm:presLayoutVars>
      </dgm:prSet>
      <dgm:spPr/>
    </dgm:pt>
    <dgm:pt modelId="{4152CEEE-EFE1-43CF-AD5E-B96342524B53}" type="pres">
      <dgm:prSet presAssocID="{A31313AC-80EB-4F67-BB7B-C11CDA4ADD7C}" presName="quad3" presStyleLbl="node1" presStyleIdx="2" presStyleCnt="4">
        <dgm:presLayoutVars>
          <dgm:chMax val="0"/>
          <dgm:chPref val="0"/>
          <dgm:bulletEnabled val="1"/>
        </dgm:presLayoutVars>
      </dgm:prSet>
      <dgm:spPr/>
    </dgm:pt>
    <dgm:pt modelId="{76DC0713-4EA2-4165-816C-D5E63D80AD1E}" type="pres">
      <dgm:prSet presAssocID="{A31313AC-80EB-4F67-BB7B-C11CDA4ADD7C}" presName="quad4" presStyleLbl="node1" presStyleIdx="3" presStyleCnt="4">
        <dgm:presLayoutVars>
          <dgm:chMax val="0"/>
          <dgm:chPref val="0"/>
          <dgm:bulletEnabled val="1"/>
        </dgm:presLayoutVars>
      </dgm:prSet>
      <dgm:spPr/>
    </dgm:pt>
  </dgm:ptLst>
  <dgm:cxnLst>
    <dgm:cxn modelId="{3EF90507-EF52-4166-81BB-80292A207EB1}" type="presOf" srcId="{3E41B552-8E74-49CC-8001-D160576B24BB}" destId="{4152CEEE-EFE1-43CF-AD5E-B96342524B53}" srcOrd="0" destOrd="0" presId="urn:microsoft.com/office/officeart/2005/8/layout/matrix3"/>
    <dgm:cxn modelId="{A80E341F-019E-4229-BDE0-CEDA53C013DA}" srcId="{A31313AC-80EB-4F67-BB7B-C11CDA4ADD7C}" destId="{3E41B552-8E74-49CC-8001-D160576B24BB}" srcOrd="2" destOrd="0" parTransId="{80636F1A-5712-485B-80E6-62728E6F52BE}" sibTransId="{5B8878D3-DAE1-469B-9561-37DC5CE4989F}"/>
    <dgm:cxn modelId="{61B77532-9389-4AFE-8D14-223E4E0CC508}" type="presOf" srcId="{1259F604-C289-4713-989B-9B6653EBD2B5}" destId="{69874483-4359-423D-9CA4-A84994364B09}" srcOrd="0" destOrd="0" presId="urn:microsoft.com/office/officeart/2005/8/layout/matrix3"/>
    <dgm:cxn modelId="{FF088573-6398-4830-A44A-581BA2F05FEB}" srcId="{A31313AC-80EB-4F67-BB7B-C11CDA4ADD7C}" destId="{D9B2D05A-0894-4CB9-A92D-149A11FBE316}" srcOrd="3" destOrd="0" parTransId="{ACC7F959-B731-4CC4-BE61-E7FE17F14C5B}" sibTransId="{89267F0B-0969-4802-8D06-9E1AFAB35A17}"/>
    <dgm:cxn modelId="{D6D0C375-F313-45CD-BCC2-7D504365102D}" srcId="{A31313AC-80EB-4F67-BB7B-C11CDA4ADD7C}" destId="{1259F604-C289-4713-989B-9B6653EBD2B5}" srcOrd="1" destOrd="0" parTransId="{64C8022D-B93A-417E-B3A9-AF126FBBFD23}" sibTransId="{880DB4E1-1D39-41A5-80C6-D4D6250460DF}"/>
    <dgm:cxn modelId="{CDCF1577-618D-4ADE-AD42-BF5E0E25C180}" type="presOf" srcId="{D9B2D05A-0894-4CB9-A92D-149A11FBE316}" destId="{76DC0713-4EA2-4165-816C-D5E63D80AD1E}" srcOrd="0" destOrd="0" presId="urn:microsoft.com/office/officeart/2005/8/layout/matrix3"/>
    <dgm:cxn modelId="{7E097CA6-415C-4650-8203-6AA4D0C9A6BC}" type="presOf" srcId="{EE6154EF-510C-4041-A395-F79A87F61BED}" destId="{4CFA051E-EA8E-4852-878F-D14DFC8E412C}" srcOrd="0" destOrd="0" presId="urn:microsoft.com/office/officeart/2005/8/layout/matrix3"/>
    <dgm:cxn modelId="{9097E3B8-F861-4133-AD35-051335096EEF}" type="presOf" srcId="{A31313AC-80EB-4F67-BB7B-C11CDA4ADD7C}" destId="{A6D97596-63A6-4A3B-AF08-68BC5E0BB812}" srcOrd="0" destOrd="0" presId="urn:microsoft.com/office/officeart/2005/8/layout/matrix3"/>
    <dgm:cxn modelId="{D9CF57F2-E6DB-436F-9752-4E023B1BCB19}" srcId="{A31313AC-80EB-4F67-BB7B-C11CDA4ADD7C}" destId="{EE6154EF-510C-4041-A395-F79A87F61BED}" srcOrd="0" destOrd="0" parTransId="{14FF7811-5692-4382-8505-51398DDCAF92}" sibTransId="{FC4FFB4D-8DC4-4FF7-B7E5-1E9AD93BD42C}"/>
    <dgm:cxn modelId="{AF88E7F2-952D-4B0A-9B40-02FB278EE682}" type="presParOf" srcId="{A6D97596-63A6-4A3B-AF08-68BC5E0BB812}" destId="{E8D0A118-8737-46E7-8E54-E91A8A423BA9}" srcOrd="0" destOrd="0" presId="urn:microsoft.com/office/officeart/2005/8/layout/matrix3"/>
    <dgm:cxn modelId="{818B3DCE-19BB-4D45-B999-901FEBBE3F7C}" type="presParOf" srcId="{A6D97596-63A6-4A3B-AF08-68BC5E0BB812}" destId="{4CFA051E-EA8E-4852-878F-D14DFC8E412C}" srcOrd="1" destOrd="0" presId="urn:microsoft.com/office/officeart/2005/8/layout/matrix3"/>
    <dgm:cxn modelId="{034874DC-526D-42B9-8F8D-78885870C2DC}" type="presParOf" srcId="{A6D97596-63A6-4A3B-AF08-68BC5E0BB812}" destId="{69874483-4359-423D-9CA4-A84994364B09}" srcOrd="2" destOrd="0" presId="urn:microsoft.com/office/officeart/2005/8/layout/matrix3"/>
    <dgm:cxn modelId="{42702CAD-9A5C-4D8F-A069-C1B1407C4DAE}" type="presParOf" srcId="{A6D97596-63A6-4A3B-AF08-68BC5E0BB812}" destId="{4152CEEE-EFE1-43CF-AD5E-B96342524B53}" srcOrd="3" destOrd="0" presId="urn:microsoft.com/office/officeart/2005/8/layout/matrix3"/>
    <dgm:cxn modelId="{3670EC93-4FA3-406F-AFEE-C06E18AFF887}" type="presParOf" srcId="{A6D97596-63A6-4A3B-AF08-68BC5E0BB812}" destId="{76DC0713-4EA2-4165-816C-D5E63D80AD1E}" srcOrd="4" destOrd="0" presId="urn:microsoft.com/office/officeart/2005/8/layout/matrix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DDC21C-28A0-444D-B896-25D58E4E6CE5}">
      <dsp:nvSpPr>
        <dsp:cNvPr id="0" name=""/>
        <dsp:cNvSpPr/>
      </dsp:nvSpPr>
      <dsp:spPr>
        <a:xfrm>
          <a:off x="1747800" y="608594"/>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6BBA69-A618-4138-9F2C-3039B2A47883}">
      <dsp:nvSpPr>
        <dsp:cNvPr id="0" name=""/>
        <dsp:cNvSpPr/>
      </dsp:nvSpPr>
      <dsp:spPr>
        <a:xfrm>
          <a:off x="559800" y="3022743"/>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dirty="0"/>
            <a:t>Help you understand the major cause of Alaska’s troubles</a:t>
          </a:r>
        </a:p>
      </dsp:txBody>
      <dsp:txXfrm>
        <a:off x="559800" y="3022743"/>
        <a:ext cx="4320000" cy="720000"/>
      </dsp:txXfrm>
    </dsp:sp>
    <dsp:sp modelId="{2A9CA6D4-0684-4BA9-8B72-5D5280EEC7EC}">
      <dsp:nvSpPr>
        <dsp:cNvPr id="0" name=""/>
        <dsp:cNvSpPr/>
      </dsp:nvSpPr>
      <dsp:spPr>
        <a:xfrm>
          <a:off x="6823800" y="608594"/>
          <a:ext cx="1944000" cy="1944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E1FF2AE-E776-4EE3-B6B2-5494B2AE8244}">
      <dsp:nvSpPr>
        <dsp:cNvPr id="0" name=""/>
        <dsp:cNvSpPr/>
      </dsp:nvSpPr>
      <dsp:spPr>
        <a:xfrm>
          <a:off x="5635800" y="3022743"/>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dirty="0"/>
            <a:t>Give you some tools to assess proposed solutions yourself</a:t>
          </a:r>
        </a:p>
      </dsp:txBody>
      <dsp:txXfrm>
        <a:off x="5635800" y="3022743"/>
        <a:ext cx="432000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EA369C-209B-4CE1-80A6-B1BD6BB58EFC}">
      <dsp:nvSpPr>
        <dsp:cNvPr id="0" name=""/>
        <dsp:cNvSpPr/>
      </dsp:nvSpPr>
      <dsp:spPr>
        <a:xfrm>
          <a:off x="582645" y="1178"/>
          <a:ext cx="2174490" cy="1304694"/>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PFD Cuts</a:t>
          </a:r>
        </a:p>
      </dsp:txBody>
      <dsp:txXfrm>
        <a:off x="582645" y="1178"/>
        <a:ext cx="2174490" cy="1304694"/>
      </dsp:txXfrm>
    </dsp:sp>
    <dsp:sp modelId="{FC020CD4-09E2-460A-9E0E-59C71533FBDC}">
      <dsp:nvSpPr>
        <dsp:cNvPr id="0" name=""/>
        <dsp:cNvSpPr/>
      </dsp:nvSpPr>
      <dsp:spPr>
        <a:xfrm>
          <a:off x="2974584" y="1178"/>
          <a:ext cx="2174490" cy="1304694"/>
        </a:xfrm>
        <a:prstGeom prst="rect">
          <a:avLst/>
        </a:prstGeom>
        <a:solidFill>
          <a:schemeClr val="accent5">
            <a:hueOff val="-614413"/>
            <a:satOff val="-1584"/>
            <a:lumOff val="-107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Depleting the Permanent Fund</a:t>
          </a:r>
        </a:p>
      </dsp:txBody>
      <dsp:txXfrm>
        <a:off x="2974584" y="1178"/>
        <a:ext cx="2174490" cy="1304694"/>
      </dsp:txXfrm>
    </dsp:sp>
    <dsp:sp modelId="{E06674AB-93F6-4909-82F7-6B330016C539}">
      <dsp:nvSpPr>
        <dsp:cNvPr id="0" name=""/>
        <dsp:cNvSpPr/>
      </dsp:nvSpPr>
      <dsp:spPr>
        <a:xfrm>
          <a:off x="5366524" y="1178"/>
          <a:ext cx="2174490" cy="1304694"/>
        </a:xfrm>
        <a:prstGeom prst="rect">
          <a:avLst/>
        </a:prstGeom>
        <a:solidFill>
          <a:schemeClr val="accent5">
            <a:hueOff val="-1228826"/>
            <a:satOff val="-3167"/>
            <a:lumOff val="-213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Falling State Revenue</a:t>
          </a:r>
        </a:p>
      </dsp:txBody>
      <dsp:txXfrm>
        <a:off x="5366524" y="1178"/>
        <a:ext cx="2174490" cy="1304694"/>
      </dsp:txXfrm>
    </dsp:sp>
    <dsp:sp modelId="{458C4B99-32DB-4818-AC40-6F83FC48FB87}">
      <dsp:nvSpPr>
        <dsp:cNvPr id="0" name=""/>
        <dsp:cNvSpPr/>
      </dsp:nvSpPr>
      <dsp:spPr>
        <a:xfrm>
          <a:off x="7758464" y="1178"/>
          <a:ext cx="2174490" cy="1304694"/>
        </a:xfrm>
        <a:prstGeom prst="rect">
          <a:avLst/>
        </a:prstGeom>
        <a:solidFill>
          <a:schemeClr val="accent5">
            <a:hueOff val="-1843239"/>
            <a:satOff val="-4751"/>
            <a:lumOff val="-320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Deficit Budgets</a:t>
          </a:r>
        </a:p>
      </dsp:txBody>
      <dsp:txXfrm>
        <a:off x="7758464" y="1178"/>
        <a:ext cx="2174490" cy="1304694"/>
      </dsp:txXfrm>
    </dsp:sp>
    <dsp:sp modelId="{6F94C2D4-333A-4676-8ED3-80D9784D06EC}">
      <dsp:nvSpPr>
        <dsp:cNvPr id="0" name=""/>
        <dsp:cNvSpPr/>
      </dsp:nvSpPr>
      <dsp:spPr>
        <a:xfrm>
          <a:off x="582645" y="1523321"/>
          <a:ext cx="2174490" cy="1304694"/>
        </a:xfrm>
        <a:prstGeom prst="rect">
          <a:avLst/>
        </a:prstGeom>
        <a:solidFill>
          <a:schemeClr val="accent5">
            <a:hueOff val="-2457652"/>
            <a:satOff val="-6334"/>
            <a:lumOff val="-427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Poorly Maintained Roads</a:t>
          </a:r>
        </a:p>
      </dsp:txBody>
      <dsp:txXfrm>
        <a:off x="582645" y="1523321"/>
        <a:ext cx="2174490" cy="1304694"/>
      </dsp:txXfrm>
    </dsp:sp>
    <dsp:sp modelId="{78A8E37A-4373-413A-A3C0-C941C8074405}">
      <dsp:nvSpPr>
        <dsp:cNvPr id="0" name=""/>
        <dsp:cNvSpPr/>
      </dsp:nvSpPr>
      <dsp:spPr>
        <a:xfrm>
          <a:off x="2974584" y="1523321"/>
          <a:ext cx="2174490" cy="1304694"/>
        </a:xfrm>
        <a:prstGeom prst="rect">
          <a:avLst/>
        </a:prstGeom>
        <a:solidFill>
          <a:schemeClr val="accent5">
            <a:hueOff val="-3072065"/>
            <a:satOff val="-7918"/>
            <a:lumOff val="-534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Stagnant Economy</a:t>
          </a:r>
        </a:p>
      </dsp:txBody>
      <dsp:txXfrm>
        <a:off x="2974584" y="1523321"/>
        <a:ext cx="2174490" cy="1304694"/>
      </dsp:txXfrm>
    </dsp:sp>
    <dsp:sp modelId="{265B9DD8-4F4B-4BD6-AD30-3DD367D71EBF}">
      <dsp:nvSpPr>
        <dsp:cNvPr id="0" name=""/>
        <dsp:cNvSpPr/>
      </dsp:nvSpPr>
      <dsp:spPr>
        <a:xfrm>
          <a:off x="5366524" y="1523321"/>
          <a:ext cx="2174490" cy="1304694"/>
        </a:xfrm>
        <a:prstGeom prst="rect">
          <a:avLst/>
        </a:prstGeom>
        <a:solidFill>
          <a:schemeClr val="accent5">
            <a:hueOff val="-3686478"/>
            <a:satOff val="-9501"/>
            <a:lumOff val="-641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Inadequate K-12 Outcomes</a:t>
          </a:r>
        </a:p>
      </dsp:txBody>
      <dsp:txXfrm>
        <a:off x="5366524" y="1523321"/>
        <a:ext cx="2174490" cy="1304694"/>
      </dsp:txXfrm>
    </dsp:sp>
    <dsp:sp modelId="{F54DBCBC-0B5D-4127-BF94-6BE5885C0554}">
      <dsp:nvSpPr>
        <dsp:cNvPr id="0" name=""/>
        <dsp:cNvSpPr/>
      </dsp:nvSpPr>
      <dsp:spPr>
        <a:xfrm>
          <a:off x="7758464" y="1523321"/>
          <a:ext cx="2174490" cy="1304694"/>
        </a:xfrm>
        <a:prstGeom prst="rect">
          <a:avLst/>
        </a:prstGeom>
        <a:solidFill>
          <a:schemeClr val="accent5">
            <a:hueOff val="-4300891"/>
            <a:satOff val="-11085"/>
            <a:lumOff val="-748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Insufficient Public Safety</a:t>
          </a:r>
        </a:p>
      </dsp:txBody>
      <dsp:txXfrm>
        <a:off x="7758464" y="1523321"/>
        <a:ext cx="2174490" cy="1304694"/>
      </dsp:txXfrm>
    </dsp:sp>
    <dsp:sp modelId="{3A3DB5C5-1DD1-4A6F-ADE8-CDE24A4229EC}">
      <dsp:nvSpPr>
        <dsp:cNvPr id="0" name=""/>
        <dsp:cNvSpPr/>
      </dsp:nvSpPr>
      <dsp:spPr>
        <a:xfrm>
          <a:off x="582645" y="3045465"/>
          <a:ext cx="2174490" cy="1304694"/>
        </a:xfrm>
        <a:prstGeom prst="rect">
          <a:avLst/>
        </a:prstGeom>
        <a:solidFill>
          <a:schemeClr val="accent5">
            <a:hueOff val="-4915304"/>
            <a:satOff val="-12668"/>
            <a:lumOff val="-855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Crime</a:t>
          </a:r>
        </a:p>
      </dsp:txBody>
      <dsp:txXfrm>
        <a:off x="582645" y="3045465"/>
        <a:ext cx="2174490" cy="1304694"/>
      </dsp:txXfrm>
    </dsp:sp>
    <dsp:sp modelId="{F5711AD3-48D3-4153-B032-B337654D299D}">
      <dsp:nvSpPr>
        <dsp:cNvPr id="0" name=""/>
        <dsp:cNvSpPr/>
      </dsp:nvSpPr>
      <dsp:spPr>
        <a:xfrm>
          <a:off x="2974584" y="3045465"/>
          <a:ext cx="2174490" cy="1304694"/>
        </a:xfrm>
        <a:prstGeom prst="rect">
          <a:avLst/>
        </a:prstGeom>
        <a:solidFill>
          <a:schemeClr val="accent5">
            <a:hueOff val="-5529717"/>
            <a:satOff val="-14252"/>
            <a:lumOff val="-96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Trouble Retaining Government Workers</a:t>
          </a:r>
        </a:p>
      </dsp:txBody>
      <dsp:txXfrm>
        <a:off x="2974584" y="3045465"/>
        <a:ext cx="2174490" cy="1304694"/>
      </dsp:txXfrm>
    </dsp:sp>
    <dsp:sp modelId="{FD8E3A7B-CFBD-4BF5-8FBA-A11385F6AC33}">
      <dsp:nvSpPr>
        <dsp:cNvPr id="0" name=""/>
        <dsp:cNvSpPr/>
      </dsp:nvSpPr>
      <dsp:spPr>
        <a:xfrm>
          <a:off x="5366524" y="3045465"/>
          <a:ext cx="2174490" cy="1304694"/>
        </a:xfrm>
        <a:prstGeom prst="rect">
          <a:avLst/>
        </a:prstGeom>
        <a:solidFill>
          <a:schemeClr val="accent5">
            <a:hueOff val="-6144130"/>
            <a:satOff val="-15835"/>
            <a:lumOff val="-1069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Greater Out-migration than In-migration</a:t>
          </a:r>
        </a:p>
      </dsp:txBody>
      <dsp:txXfrm>
        <a:off x="5366524" y="3045465"/>
        <a:ext cx="2174490" cy="1304694"/>
      </dsp:txXfrm>
    </dsp:sp>
    <dsp:sp modelId="{127F88C1-CF75-4562-BC7D-98C57DD8803C}">
      <dsp:nvSpPr>
        <dsp:cNvPr id="0" name=""/>
        <dsp:cNvSpPr/>
      </dsp:nvSpPr>
      <dsp:spPr>
        <a:xfrm>
          <a:off x="7758464" y="3045465"/>
          <a:ext cx="2174490" cy="1304694"/>
        </a:xfrm>
        <a:prstGeom prst="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And Many More..!</a:t>
          </a:r>
        </a:p>
      </dsp:txBody>
      <dsp:txXfrm>
        <a:off x="7758464" y="3045465"/>
        <a:ext cx="2174490" cy="13046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D0A118-8737-46E7-8E54-E91A8A423BA9}">
      <dsp:nvSpPr>
        <dsp:cNvPr id="0" name=""/>
        <dsp:cNvSpPr/>
      </dsp:nvSpPr>
      <dsp:spPr>
        <a:xfrm>
          <a:off x="3082131" y="0"/>
          <a:ext cx="4351338" cy="4351338"/>
        </a:xfrm>
        <a:prstGeom prst="diamond">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4CFA051E-EA8E-4852-878F-D14DFC8E412C}">
      <dsp:nvSpPr>
        <dsp:cNvPr id="0" name=""/>
        <dsp:cNvSpPr/>
      </dsp:nvSpPr>
      <dsp:spPr>
        <a:xfrm>
          <a:off x="3495508" y="413377"/>
          <a:ext cx="1697021" cy="1697021"/>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Who benefits from the Alaska Disconnect?</a:t>
          </a:r>
        </a:p>
      </dsp:txBody>
      <dsp:txXfrm>
        <a:off x="3578350" y="496219"/>
        <a:ext cx="1531337" cy="1531337"/>
      </dsp:txXfrm>
    </dsp:sp>
    <dsp:sp modelId="{69874483-4359-423D-9CA4-A84994364B09}">
      <dsp:nvSpPr>
        <dsp:cNvPr id="0" name=""/>
        <dsp:cNvSpPr/>
      </dsp:nvSpPr>
      <dsp:spPr>
        <a:xfrm>
          <a:off x="5323070" y="413377"/>
          <a:ext cx="1697021" cy="1697021"/>
        </a:xfrm>
        <a:prstGeom prst="roundRect">
          <a:avLst/>
        </a:prstGeom>
        <a:gradFill rotWithShape="0">
          <a:gsLst>
            <a:gs pos="0">
              <a:schemeClr val="accent5">
                <a:hueOff val="-2252848"/>
                <a:satOff val="-5806"/>
                <a:lumOff val="-3922"/>
                <a:alphaOff val="0"/>
                <a:satMod val="103000"/>
                <a:lumMod val="102000"/>
                <a:tint val="94000"/>
              </a:schemeClr>
            </a:gs>
            <a:gs pos="50000">
              <a:schemeClr val="accent5">
                <a:hueOff val="-2252848"/>
                <a:satOff val="-5806"/>
                <a:lumOff val="-3922"/>
                <a:alphaOff val="0"/>
                <a:satMod val="110000"/>
                <a:lumMod val="100000"/>
                <a:shade val="100000"/>
              </a:schemeClr>
            </a:gs>
            <a:gs pos="100000">
              <a:schemeClr val="accent5">
                <a:hueOff val="-2252848"/>
                <a:satOff val="-5806"/>
                <a:lumOff val="-392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Who currently pays to keep the disconnect going?</a:t>
          </a:r>
        </a:p>
      </dsp:txBody>
      <dsp:txXfrm>
        <a:off x="5405912" y="496219"/>
        <a:ext cx="1531337" cy="1531337"/>
      </dsp:txXfrm>
    </dsp:sp>
    <dsp:sp modelId="{4152CEEE-EFE1-43CF-AD5E-B96342524B53}">
      <dsp:nvSpPr>
        <dsp:cNvPr id="0" name=""/>
        <dsp:cNvSpPr/>
      </dsp:nvSpPr>
      <dsp:spPr>
        <a:xfrm>
          <a:off x="3495508" y="2240939"/>
          <a:ext cx="1697021" cy="1697021"/>
        </a:xfrm>
        <a:prstGeom prst="roundRect">
          <a:avLst/>
        </a:prstGeom>
        <a:gradFill rotWithShape="0">
          <a:gsLst>
            <a:gs pos="0">
              <a:schemeClr val="accent5">
                <a:hueOff val="-4505695"/>
                <a:satOff val="-11613"/>
                <a:lumOff val="-7843"/>
                <a:alphaOff val="0"/>
                <a:satMod val="103000"/>
                <a:lumMod val="102000"/>
                <a:tint val="94000"/>
              </a:schemeClr>
            </a:gs>
            <a:gs pos="50000">
              <a:schemeClr val="accent5">
                <a:hueOff val="-4505695"/>
                <a:satOff val="-11613"/>
                <a:lumOff val="-7843"/>
                <a:alphaOff val="0"/>
                <a:satMod val="110000"/>
                <a:lumMod val="100000"/>
                <a:shade val="100000"/>
              </a:schemeClr>
            </a:gs>
            <a:gs pos="100000">
              <a:schemeClr val="accent5">
                <a:hueOff val="-4505695"/>
                <a:satOff val="-11613"/>
                <a:lumOff val="-784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Who will pay for a solution?</a:t>
          </a:r>
        </a:p>
      </dsp:txBody>
      <dsp:txXfrm>
        <a:off x="3578350" y="2323781"/>
        <a:ext cx="1531337" cy="1531337"/>
      </dsp:txXfrm>
    </dsp:sp>
    <dsp:sp modelId="{76DC0713-4EA2-4165-816C-D5E63D80AD1E}">
      <dsp:nvSpPr>
        <dsp:cNvPr id="0" name=""/>
        <dsp:cNvSpPr/>
      </dsp:nvSpPr>
      <dsp:spPr>
        <a:xfrm>
          <a:off x="5323070" y="2240939"/>
          <a:ext cx="1697021" cy="1697021"/>
        </a:xfrm>
        <a:prstGeom prst="round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Who will benefit from a solution?</a:t>
          </a:r>
        </a:p>
      </dsp:txBody>
      <dsp:txXfrm>
        <a:off x="5405912" y="2323781"/>
        <a:ext cx="1531337" cy="1531337"/>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0.36883</cdr:x>
      <cdr:y>0.81299</cdr:y>
    </cdr:from>
    <cdr:to>
      <cdr:x>0.51651</cdr:x>
      <cdr:y>0.95845</cdr:y>
    </cdr:to>
    <cdr:sp macro="" textlink="">
      <cdr:nvSpPr>
        <cdr:cNvPr id="2" name="TextBox 1">
          <a:extLst xmlns:a="http://schemas.openxmlformats.org/drawingml/2006/main">
            <a:ext uri="{FF2B5EF4-FFF2-40B4-BE49-F238E27FC236}">
              <a16:creationId xmlns:a16="http://schemas.microsoft.com/office/drawing/2014/main" id="{48552FBC-8F09-E5A1-CC49-18419A62A842}"/>
            </a:ext>
          </a:extLst>
        </cdr:cNvPr>
        <cdr:cNvSpPr txBox="1"/>
      </cdr:nvSpPr>
      <cdr:spPr>
        <a:xfrm xmlns:a="http://schemas.openxmlformats.org/drawingml/2006/main">
          <a:off x="3196951" y="5110893"/>
          <a:ext cx="1280031"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700" dirty="0"/>
        </a:p>
      </cdr:txBody>
    </cdr:sp>
  </cdr:relSizeAnchor>
  <cdr:relSizeAnchor xmlns:cdr="http://schemas.openxmlformats.org/drawingml/2006/chartDrawing">
    <cdr:from>
      <cdr:x>0.35356</cdr:x>
      <cdr:y>0.77199</cdr:y>
    </cdr:from>
    <cdr:to>
      <cdr:x>0.42411</cdr:x>
      <cdr:y>0.84186</cdr:y>
    </cdr:to>
    <cdr:sp macro="" textlink="">
      <cdr:nvSpPr>
        <cdr:cNvPr id="3" name="TextBox 2">
          <a:extLst xmlns:a="http://schemas.openxmlformats.org/drawingml/2006/main">
            <a:ext uri="{FF2B5EF4-FFF2-40B4-BE49-F238E27FC236}">
              <a16:creationId xmlns:a16="http://schemas.microsoft.com/office/drawing/2014/main" id="{6B4D4130-2AC6-C9F2-2957-9E9C81E7A6A5}"/>
            </a:ext>
          </a:extLst>
        </cdr:cNvPr>
        <cdr:cNvSpPr txBox="1"/>
      </cdr:nvSpPr>
      <cdr:spPr>
        <a:xfrm xmlns:a="http://schemas.openxmlformats.org/drawingml/2006/main">
          <a:off x="3064601" y="4853122"/>
          <a:ext cx="611471" cy="43923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800" dirty="0">
              <a:solidFill>
                <a:schemeClr val="bg1">
                  <a:lumMod val="85000"/>
                </a:schemeClr>
              </a:solidFill>
            </a:rPr>
            <a:t>Income Tax</a:t>
          </a:r>
        </a:p>
        <a:p xmlns:a="http://schemas.openxmlformats.org/drawingml/2006/main">
          <a:r>
            <a:rPr lang="en-US" sz="800" dirty="0">
              <a:solidFill>
                <a:schemeClr val="bg1">
                  <a:lumMod val="85000"/>
                </a:schemeClr>
              </a:solidFill>
            </a:rPr>
            <a:t>Eliminated</a:t>
          </a:r>
        </a:p>
      </cdr:txBody>
    </cdr:sp>
  </cdr:relSizeAnchor>
  <cdr:relSizeAnchor xmlns:cdr="http://schemas.openxmlformats.org/drawingml/2006/chartDrawing">
    <cdr:from>
      <cdr:x>0.1074</cdr:x>
      <cdr:y>0.86799</cdr:y>
    </cdr:from>
    <cdr:to>
      <cdr:x>0.19273</cdr:x>
      <cdr:y>0.93733</cdr:y>
    </cdr:to>
    <cdr:sp macro="" textlink="">
      <cdr:nvSpPr>
        <cdr:cNvPr id="4" name="TextBox 1">
          <a:extLst xmlns:a="http://schemas.openxmlformats.org/drawingml/2006/main">
            <a:ext uri="{FF2B5EF4-FFF2-40B4-BE49-F238E27FC236}">
              <a16:creationId xmlns:a16="http://schemas.microsoft.com/office/drawing/2014/main" id="{7A3EF5C9-2DB1-E438-756C-AA941187460B}"/>
            </a:ext>
          </a:extLst>
        </cdr:cNvPr>
        <cdr:cNvSpPr txBox="1"/>
      </cdr:nvSpPr>
      <cdr:spPr>
        <a:xfrm xmlns:a="http://schemas.openxmlformats.org/drawingml/2006/main">
          <a:off x="930919" y="5456631"/>
          <a:ext cx="739577" cy="43589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800" dirty="0">
              <a:solidFill>
                <a:schemeClr val="bg1">
                  <a:lumMod val="85000"/>
                </a:schemeClr>
              </a:solidFill>
            </a:rPr>
            <a:t>Prudhoe Bay</a:t>
          </a:r>
        </a:p>
        <a:p xmlns:a="http://schemas.openxmlformats.org/drawingml/2006/main">
          <a:pPr algn="r"/>
          <a:r>
            <a:rPr lang="en-US" sz="800" dirty="0">
              <a:solidFill>
                <a:schemeClr val="bg1">
                  <a:lumMod val="85000"/>
                </a:schemeClr>
              </a:solidFill>
            </a:rPr>
            <a:t>Oil Lease Sale</a:t>
          </a:r>
        </a:p>
      </cdr:txBody>
    </cdr:sp>
  </cdr:relSizeAnchor>
  <cdr:relSizeAnchor xmlns:cdr="http://schemas.openxmlformats.org/drawingml/2006/chartDrawing">
    <cdr:from>
      <cdr:x>0.22889</cdr:x>
      <cdr:y>0.85195</cdr:y>
    </cdr:from>
    <cdr:to>
      <cdr:x>0.30261</cdr:x>
      <cdr:y>0.90612</cdr:y>
    </cdr:to>
    <cdr:sp macro="" textlink="">
      <cdr:nvSpPr>
        <cdr:cNvPr id="5" name="TextBox 1">
          <a:extLst xmlns:a="http://schemas.openxmlformats.org/drawingml/2006/main">
            <a:ext uri="{FF2B5EF4-FFF2-40B4-BE49-F238E27FC236}">
              <a16:creationId xmlns:a16="http://schemas.microsoft.com/office/drawing/2014/main" id="{7A3EF5C9-2DB1-E438-756C-AA941187460B}"/>
            </a:ext>
          </a:extLst>
        </cdr:cNvPr>
        <cdr:cNvSpPr txBox="1"/>
      </cdr:nvSpPr>
      <cdr:spPr>
        <a:xfrm xmlns:a="http://schemas.openxmlformats.org/drawingml/2006/main">
          <a:off x="1983953" y="5355768"/>
          <a:ext cx="638989" cy="340527"/>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800" dirty="0">
              <a:solidFill>
                <a:schemeClr val="bg1">
                  <a:lumMod val="85000"/>
                </a:schemeClr>
              </a:solidFill>
            </a:rPr>
            <a:t>TAPS</a:t>
          </a:r>
        </a:p>
        <a:p xmlns:a="http://schemas.openxmlformats.org/drawingml/2006/main">
          <a:pPr algn="r"/>
          <a:r>
            <a:rPr lang="en-US" sz="800" dirty="0">
              <a:solidFill>
                <a:schemeClr val="bg1">
                  <a:lumMod val="85000"/>
                </a:schemeClr>
              </a:solidFill>
            </a:rPr>
            <a:t>Completed</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5797"/>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idx="1"/>
          </p:nvPr>
        </p:nvSpPr>
        <p:spPr>
          <a:xfrm>
            <a:off x="3956550" y="0"/>
            <a:ext cx="3026833" cy="465797"/>
          </a:xfrm>
          <a:prstGeom prst="rect">
            <a:avLst/>
          </a:prstGeom>
        </p:spPr>
        <p:txBody>
          <a:bodyPr vert="horz" lIns="92958" tIns="46479" rIns="92958" bIns="46479" rtlCol="0"/>
          <a:lstStyle>
            <a:lvl1pPr algn="r">
              <a:defRPr sz="1200"/>
            </a:lvl1pPr>
          </a:lstStyle>
          <a:p>
            <a:fld id="{F9A0C26A-CE5C-4DAC-B7ED-159FA47BE86E}" type="datetimeFigureOut">
              <a:rPr lang="en-US" smtClean="0"/>
              <a:t>8/28/2023</a:t>
            </a:fld>
            <a:endParaRPr lang="en-US"/>
          </a:p>
        </p:txBody>
      </p:sp>
      <p:sp>
        <p:nvSpPr>
          <p:cNvPr id="4" name="Slide Image Placeholder 3"/>
          <p:cNvSpPr>
            <a:spLocks noGrp="1" noRot="1" noChangeAspect="1"/>
          </p:cNvSpPr>
          <p:nvPr>
            <p:ph type="sldImg" idx="2"/>
          </p:nvPr>
        </p:nvSpPr>
        <p:spPr>
          <a:xfrm>
            <a:off x="706438" y="1160463"/>
            <a:ext cx="5572125" cy="3133725"/>
          </a:xfrm>
          <a:prstGeom prst="rect">
            <a:avLst/>
          </a:prstGeom>
          <a:noFill/>
          <a:ln w="12700">
            <a:solidFill>
              <a:prstClr val="black"/>
            </a:solidFill>
          </a:ln>
        </p:spPr>
        <p:txBody>
          <a:bodyPr vert="horz" lIns="92958" tIns="46479" rIns="92958" bIns="46479" rtlCol="0" anchor="ctr"/>
          <a:lstStyle/>
          <a:p>
            <a:endParaRPr lang="en-US"/>
          </a:p>
        </p:txBody>
      </p:sp>
      <p:sp>
        <p:nvSpPr>
          <p:cNvPr id="5" name="Notes Placeholder 4"/>
          <p:cNvSpPr>
            <a:spLocks noGrp="1"/>
          </p:cNvSpPr>
          <p:nvPr>
            <p:ph type="body" sz="quarter" idx="3"/>
          </p:nvPr>
        </p:nvSpPr>
        <p:spPr>
          <a:xfrm>
            <a:off x="698500" y="4467781"/>
            <a:ext cx="5588000" cy="3655457"/>
          </a:xfrm>
          <a:prstGeom prst="rect">
            <a:avLst/>
          </a:prstGeom>
        </p:spPr>
        <p:txBody>
          <a:bodyPr vert="horz" lIns="92958" tIns="46479" rIns="92958" bIns="4647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17904"/>
            <a:ext cx="3026833" cy="465796"/>
          </a:xfrm>
          <a:prstGeom prst="rect">
            <a:avLst/>
          </a:prstGeom>
        </p:spPr>
        <p:txBody>
          <a:bodyPr vert="horz" lIns="92958" tIns="46479" rIns="92958" bIns="46479" rtlCol="0" anchor="b"/>
          <a:lstStyle>
            <a:lvl1pPr algn="l">
              <a:defRPr sz="1200"/>
            </a:lvl1pPr>
          </a:lstStyle>
          <a:p>
            <a:endParaRPr lang="en-US"/>
          </a:p>
        </p:txBody>
      </p:sp>
      <p:sp>
        <p:nvSpPr>
          <p:cNvPr id="7" name="Slide Number Placeholder 6"/>
          <p:cNvSpPr>
            <a:spLocks noGrp="1"/>
          </p:cNvSpPr>
          <p:nvPr>
            <p:ph type="sldNum" sz="quarter" idx="5"/>
          </p:nvPr>
        </p:nvSpPr>
        <p:spPr>
          <a:xfrm>
            <a:off x="3956550" y="8817904"/>
            <a:ext cx="3026833" cy="465796"/>
          </a:xfrm>
          <a:prstGeom prst="rect">
            <a:avLst/>
          </a:prstGeom>
        </p:spPr>
        <p:txBody>
          <a:bodyPr vert="horz" lIns="92958" tIns="46479" rIns="92958" bIns="46479" rtlCol="0" anchor="b"/>
          <a:lstStyle>
            <a:lvl1pPr algn="r">
              <a:defRPr sz="1200"/>
            </a:lvl1pPr>
          </a:lstStyle>
          <a:p>
            <a:fld id="{0DA822B2-21B7-4F5B-9DB6-6253A7A1FFA8}" type="slidenum">
              <a:rPr lang="en-US" smtClean="0"/>
              <a:t>‹#›</a:t>
            </a:fld>
            <a:endParaRPr lang="en-US"/>
          </a:p>
        </p:txBody>
      </p:sp>
    </p:spTree>
    <p:extLst>
      <p:ext uri="{BB962C8B-B14F-4D97-AF65-F5344CB8AC3E}">
        <p14:creationId xmlns:p14="http://schemas.microsoft.com/office/powerpoint/2010/main" val="26154771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everybody, thanks for coming. I’m Cliff Groh, and I came from Anchorage with my staff member Cameron Ebersold to talk with you about Alaska’s biggest problem.</a:t>
            </a:r>
          </a:p>
        </p:txBody>
      </p:sp>
      <p:sp>
        <p:nvSpPr>
          <p:cNvPr id="4" name="Slide Number Placeholder 3"/>
          <p:cNvSpPr>
            <a:spLocks noGrp="1"/>
          </p:cNvSpPr>
          <p:nvPr>
            <p:ph type="sldNum" sz="quarter" idx="5"/>
          </p:nvPr>
        </p:nvSpPr>
        <p:spPr/>
        <p:txBody>
          <a:bodyPr/>
          <a:lstStyle/>
          <a:p>
            <a:fld id="{0DA822B2-21B7-4F5B-9DB6-6253A7A1FFA8}" type="slidenum">
              <a:rPr lang="en-US" smtClean="0"/>
              <a:t>1</a:t>
            </a:fld>
            <a:endParaRPr lang="en-US"/>
          </a:p>
        </p:txBody>
      </p:sp>
    </p:spTree>
    <p:extLst>
      <p:ext uri="{BB962C8B-B14F-4D97-AF65-F5344CB8AC3E}">
        <p14:creationId xmlns:p14="http://schemas.microsoft.com/office/powerpoint/2010/main" val="3433103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what I’m trying to do today. Please let me know how I did.</a:t>
            </a:r>
          </a:p>
        </p:txBody>
      </p:sp>
      <p:sp>
        <p:nvSpPr>
          <p:cNvPr id="4" name="Slide Number Placeholder 3"/>
          <p:cNvSpPr>
            <a:spLocks noGrp="1"/>
          </p:cNvSpPr>
          <p:nvPr>
            <p:ph type="sldNum" sz="quarter" idx="5"/>
          </p:nvPr>
        </p:nvSpPr>
        <p:spPr/>
        <p:txBody>
          <a:bodyPr/>
          <a:lstStyle/>
          <a:p>
            <a:fld id="{0DA822B2-21B7-4F5B-9DB6-6253A7A1FFA8}" type="slidenum">
              <a:rPr lang="en-US" smtClean="0"/>
              <a:t>3</a:t>
            </a:fld>
            <a:endParaRPr lang="en-US"/>
          </a:p>
        </p:txBody>
      </p:sp>
    </p:spTree>
    <p:extLst>
      <p:ext uri="{BB962C8B-B14F-4D97-AF65-F5344CB8AC3E}">
        <p14:creationId xmlns:p14="http://schemas.microsoft.com/office/powerpoint/2010/main" val="1342728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shows just a few of the problems we are currently facing in Alaska. It is not comprehensive and there are certainly more, but when Cameron put as many as he could think of, I could no longer read the slide.</a:t>
            </a:r>
          </a:p>
          <a:p>
            <a:endParaRPr lang="en-US" dirty="0"/>
          </a:p>
          <a:p>
            <a:r>
              <a:rPr lang="en-US" dirty="0"/>
              <a:t>This is unsustainable and crummy. These problems are all bad and will get worse if we do not take effective action.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But we spend so much time, money and effort in politics dealing with each of these problems on its own, without </a:t>
            </a:r>
          </a:p>
        </p:txBody>
      </p:sp>
      <p:sp>
        <p:nvSpPr>
          <p:cNvPr id="4" name="Slide Number Placeholder 3"/>
          <p:cNvSpPr>
            <a:spLocks noGrp="1"/>
          </p:cNvSpPr>
          <p:nvPr>
            <p:ph type="sldNum" sz="quarter" idx="5"/>
          </p:nvPr>
        </p:nvSpPr>
        <p:spPr/>
        <p:txBody>
          <a:bodyPr/>
          <a:lstStyle/>
          <a:p>
            <a:fld id="{0DA822B2-21B7-4F5B-9DB6-6253A7A1FFA8}" type="slidenum">
              <a:rPr lang="en-US" smtClean="0"/>
              <a:t>5</a:t>
            </a:fld>
            <a:endParaRPr lang="en-US"/>
          </a:p>
        </p:txBody>
      </p:sp>
    </p:spTree>
    <p:extLst>
      <p:ext uri="{BB962C8B-B14F-4D97-AF65-F5344CB8AC3E}">
        <p14:creationId xmlns:p14="http://schemas.microsoft.com/office/powerpoint/2010/main" val="1422339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Rather than thinking of all these problems as separate, let’s think about them as various branches on a tree</a:t>
            </a:r>
          </a:p>
        </p:txBody>
      </p:sp>
      <p:sp>
        <p:nvSpPr>
          <p:cNvPr id="4" name="Slide Number Placeholder 3"/>
          <p:cNvSpPr>
            <a:spLocks noGrp="1"/>
          </p:cNvSpPr>
          <p:nvPr>
            <p:ph type="sldNum" sz="quarter" idx="5"/>
          </p:nvPr>
        </p:nvSpPr>
        <p:spPr/>
        <p:txBody>
          <a:bodyPr/>
          <a:lstStyle/>
          <a:p>
            <a:fld id="{0DA822B2-21B7-4F5B-9DB6-6253A7A1FFA8}" type="slidenum">
              <a:rPr lang="en-US" smtClean="0"/>
              <a:t>6</a:t>
            </a:fld>
            <a:endParaRPr lang="en-US"/>
          </a:p>
        </p:txBody>
      </p:sp>
    </p:spTree>
    <p:extLst>
      <p:ext uri="{BB962C8B-B14F-4D97-AF65-F5344CB8AC3E}">
        <p14:creationId xmlns:p14="http://schemas.microsoft.com/office/powerpoint/2010/main" val="39117120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A822B2-21B7-4F5B-9DB6-6253A7A1FFA8}" type="slidenum">
              <a:rPr lang="en-US" smtClean="0"/>
              <a:t>7</a:t>
            </a:fld>
            <a:endParaRPr lang="en-US"/>
          </a:p>
        </p:txBody>
      </p:sp>
    </p:spTree>
    <p:extLst>
      <p:ext uri="{BB962C8B-B14F-4D97-AF65-F5344CB8AC3E}">
        <p14:creationId xmlns:p14="http://schemas.microsoft.com/office/powerpoint/2010/main" val="29643030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Alaska Disconnect is this common root. It is the upstream problem that leads to our the Budget Deficits Alaska has experienced a lot in the last dozen years, and then to all the problems that come out of that.   Note that we had nine straight years of budget deficits from FY13-FY21 totaling more than $13 billion, covered by us blowing through $16 billion in savings in that period.    </a:t>
            </a:r>
          </a:p>
          <a:p>
            <a:endParaRPr lang="en-US" dirty="0"/>
          </a:p>
          <a:p>
            <a:r>
              <a:rPr lang="en-US" dirty="0"/>
              <a:t>The outcomes can be thought of in two categories: the direct consequences on the services, and then the indirect consequences which either originate from or are made worse by the direct consequences.</a:t>
            </a:r>
          </a:p>
          <a:p>
            <a:endParaRPr lang="en-US" dirty="0"/>
          </a:p>
          <a:p>
            <a:r>
              <a:rPr lang="en-US" dirty="0"/>
              <a:t>We can spend our time, effort, and money pruning the different branches, i.e. problems, or we can address the root causes of these problems.</a:t>
            </a:r>
          </a:p>
          <a:p>
            <a:endParaRPr lang="en-US" dirty="0"/>
          </a:p>
          <a:p>
            <a:r>
              <a:rPr lang="en-US" dirty="0"/>
              <a:t>The Alaska Disconnect is the root problem.</a:t>
            </a:r>
          </a:p>
        </p:txBody>
      </p:sp>
      <p:sp>
        <p:nvSpPr>
          <p:cNvPr id="4" name="Slide Number Placeholder 3"/>
          <p:cNvSpPr>
            <a:spLocks noGrp="1"/>
          </p:cNvSpPr>
          <p:nvPr>
            <p:ph type="sldNum" sz="quarter" idx="5"/>
          </p:nvPr>
        </p:nvSpPr>
        <p:spPr/>
        <p:txBody>
          <a:bodyPr/>
          <a:lstStyle/>
          <a:p>
            <a:fld id="{0DA822B2-21B7-4F5B-9DB6-6253A7A1FFA8}" type="slidenum">
              <a:rPr lang="en-US" smtClean="0"/>
              <a:t>8</a:t>
            </a:fld>
            <a:endParaRPr lang="en-US"/>
          </a:p>
        </p:txBody>
      </p:sp>
    </p:spTree>
    <p:extLst>
      <p:ext uri="{BB962C8B-B14F-4D97-AF65-F5344CB8AC3E}">
        <p14:creationId xmlns:p14="http://schemas.microsoft.com/office/powerpoint/2010/main" val="40978397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A822B2-21B7-4F5B-9DB6-6253A7A1FFA8}" type="slidenum">
              <a:rPr lang="en-US" smtClean="0"/>
              <a:t>9</a:t>
            </a:fld>
            <a:endParaRPr lang="en-US"/>
          </a:p>
        </p:txBody>
      </p:sp>
    </p:spTree>
    <p:extLst>
      <p:ext uri="{BB962C8B-B14F-4D97-AF65-F5344CB8AC3E}">
        <p14:creationId xmlns:p14="http://schemas.microsoft.com/office/powerpoint/2010/main" val="21585825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should help demonstrate.  The key is that the Alaska Disconnect only worked for Alaska when Alaska kept getting large amounts of new oil money each year.   That is not happening now and will never reach the glory days of the late 1080s, when the Trans-Alaska Pipeline System carried more than 2 million barrels each day.</a:t>
            </a:r>
          </a:p>
        </p:txBody>
      </p:sp>
      <p:sp>
        <p:nvSpPr>
          <p:cNvPr id="4" name="Slide Number Placeholder 3"/>
          <p:cNvSpPr>
            <a:spLocks noGrp="1"/>
          </p:cNvSpPr>
          <p:nvPr>
            <p:ph type="sldNum" sz="quarter" idx="5"/>
          </p:nvPr>
        </p:nvSpPr>
        <p:spPr/>
        <p:txBody>
          <a:bodyPr/>
          <a:lstStyle/>
          <a:p>
            <a:fld id="{0DA822B2-21B7-4F5B-9DB6-6253A7A1FFA8}" type="slidenum">
              <a:rPr lang="en-US" smtClean="0"/>
              <a:t>10</a:t>
            </a:fld>
            <a:endParaRPr lang="en-US"/>
          </a:p>
        </p:txBody>
      </p:sp>
    </p:spTree>
    <p:extLst>
      <p:ext uri="{BB962C8B-B14F-4D97-AF65-F5344CB8AC3E}">
        <p14:creationId xmlns:p14="http://schemas.microsoft.com/office/powerpoint/2010/main" val="7298620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Alaska’s population were to be double over the next 10 years: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Roads: wear-and-tear on roads would be higher as more people use them, resulting in either higher maintenance costs or poorer upkeep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Schools: as population increases so too does demand for educational services, requiring more teachers, more facilities… or decreased quality – bigger class sizes, worse facilities, and eventually poorer outcomes. So too with the university – which is what eventually sends more young folks out of state to possibly never return.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most obvious with the PFD. Everything else constant, as our population increases, the size of the PFD gets smaller.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Which of these two events happen is dependent on the how much revenue is available. So how much revenue would be available? Everything constant, it would be about the same – dependent on the price of oil.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if the price of oil is low, do we try to raise taxes on oil companies? Businesses of all kinds like stability – and </a:t>
            </a:r>
            <a:r>
              <a:rPr lang="en-US" dirty="0" err="1"/>
              <a:t>fluxuating</a:t>
            </a:r>
            <a:r>
              <a:rPr lang="en-US" dirty="0"/>
              <a:t> tax rates on oil creates a bad climate for investment.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is our population going to double in the next ten years? Maybe not – but this this thought experiment isn’t really about our past. It’s about our </a:t>
            </a:r>
            <a:r>
              <a:rPr lang="en-US" b="1" dirty="0"/>
              <a:t>*Present* </a:t>
            </a:r>
            <a:r>
              <a:rPr lang="en-US" b="0" dirty="0"/>
              <a:t>- this is what is currently happening in Alaska.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p:txBody>
      </p:sp>
      <p:sp>
        <p:nvSpPr>
          <p:cNvPr id="4" name="Slide Number Placeholder 3"/>
          <p:cNvSpPr>
            <a:spLocks noGrp="1"/>
          </p:cNvSpPr>
          <p:nvPr>
            <p:ph type="sldNum" sz="quarter" idx="5"/>
          </p:nvPr>
        </p:nvSpPr>
        <p:spPr/>
        <p:txBody>
          <a:bodyPr/>
          <a:lstStyle/>
          <a:p>
            <a:fld id="{0DA822B2-21B7-4F5B-9DB6-6253A7A1FFA8}" type="slidenum">
              <a:rPr lang="en-US" smtClean="0"/>
              <a:t>11</a:t>
            </a:fld>
            <a:endParaRPr lang="en-US"/>
          </a:p>
        </p:txBody>
      </p:sp>
    </p:spTree>
    <p:extLst>
      <p:ext uri="{BB962C8B-B14F-4D97-AF65-F5344CB8AC3E}">
        <p14:creationId xmlns:p14="http://schemas.microsoft.com/office/powerpoint/2010/main" val="6963518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experienced extremely rapid growth and in particular in the past 60 and 70 years.   The population of Alaska has dropped a little in the last seven years, but less than 1 percent.   Alaska’s population has almost tripled since statehood.</a:t>
            </a:r>
          </a:p>
          <a:p>
            <a:endParaRPr lang="en-US" dirty="0"/>
          </a:p>
          <a:p>
            <a:r>
              <a:rPr lang="en-US" dirty="0"/>
              <a:t>The consequences of the disconnect did not become apparent for many years – so long as you’ve got enough oil money – the disconnect doesn’t matter as much.</a:t>
            </a:r>
          </a:p>
          <a:p>
            <a:endParaRPr lang="en-US" dirty="0"/>
          </a:p>
          <a:p>
            <a:r>
              <a:rPr lang="en-US" dirty="0"/>
              <a:t>Low in migration and high out migration are a recent phenomena</a:t>
            </a:r>
          </a:p>
          <a:p>
            <a:endParaRPr lang="en-US" dirty="0"/>
          </a:p>
          <a:p>
            <a:r>
              <a:rPr lang="en-US" dirty="0"/>
              <a:t>Most of that growth happened between the 1960s and 2010s.</a:t>
            </a:r>
          </a:p>
          <a:p>
            <a:endParaRPr lang="en-US" dirty="0"/>
          </a:p>
          <a:p>
            <a:r>
              <a:rPr lang="en-US" dirty="0"/>
              <a:t>Small and changeable</a:t>
            </a:r>
          </a:p>
          <a:p>
            <a:endParaRPr lang="en-US" dirty="0"/>
          </a:p>
          <a:p>
            <a:r>
              <a:rPr lang="en-US" dirty="0"/>
              <a:t>Anyone else here remember the year 1970? </a:t>
            </a:r>
          </a:p>
          <a:p>
            <a:r>
              <a:rPr lang="en-US" dirty="0"/>
              <a:t>I remember the 1970 census. Alaska’s population was 302 thousand.</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saw a map online recently that recently demonstrated this well. Alaska’s has grown a faster rate than almost anywhere else in the country.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Our growth has flatted off, but many of us aspire to grow in the future. IF that flat continues, it is symbolic of economic stagnation where neither the public or private sectors can benefit from economies of scale and improved quality of life. If we want to grow in the future, we need to be able to invest</a:t>
            </a:r>
          </a:p>
        </p:txBody>
      </p:sp>
      <p:sp>
        <p:nvSpPr>
          <p:cNvPr id="4" name="Slide Number Placeholder 3"/>
          <p:cNvSpPr>
            <a:spLocks noGrp="1"/>
          </p:cNvSpPr>
          <p:nvPr>
            <p:ph type="sldNum" sz="quarter" idx="5"/>
          </p:nvPr>
        </p:nvSpPr>
        <p:spPr/>
        <p:txBody>
          <a:bodyPr/>
          <a:lstStyle/>
          <a:p>
            <a:fld id="{0DA822B2-21B7-4F5B-9DB6-6253A7A1FFA8}" type="slidenum">
              <a:rPr lang="en-US" smtClean="0"/>
              <a:t>12</a:t>
            </a:fld>
            <a:endParaRPr lang="en-US"/>
          </a:p>
        </p:txBody>
      </p:sp>
    </p:spTree>
    <p:extLst>
      <p:ext uri="{BB962C8B-B14F-4D97-AF65-F5344CB8AC3E}">
        <p14:creationId xmlns:p14="http://schemas.microsoft.com/office/powerpoint/2010/main" val="4290874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understand where we are now and why we know what we know, we need to </a:t>
            </a:r>
          </a:p>
          <a:p>
            <a:r>
              <a:rPr lang="en-US" dirty="0"/>
              <a:t>This is not the first time Alaska has had a fiscal troubles</a:t>
            </a:r>
          </a:p>
        </p:txBody>
      </p:sp>
      <p:sp>
        <p:nvSpPr>
          <p:cNvPr id="4" name="Slide Number Placeholder 3"/>
          <p:cNvSpPr>
            <a:spLocks noGrp="1"/>
          </p:cNvSpPr>
          <p:nvPr>
            <p:ph type="sldNum" sz="quarter" idx="5"/>
          </p:nvPr>
        </p:nvSpPr>
        <p:spPr/>
        <p:txBody>
          <a:bodyPr/>
          <a:lstStyle/>
          <a:p>
            <a:fld id="{0DA822B2-21B7-4F5B-9DB6-6253A7A1FFA8}" type="slidenum">
              <a:rPr lang="en-US" smtClean="0"/>
              <a:t>13</a:t>
            </a:fld>
            <a:endParaRPr lang="en-US"/>
          </a:p>
        </p:txBody>
      </p:sp>
    </p:spTree>
    <p:extLst>
      <p:ext uri="{BB962C8B-B14F-4D97-AF65-F5344CB8AC3E}">
        <p14:creationId xmlns:p14="http://schemas.microsoft.com/office/powerpoint/2010/main" val="1752839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Alaska’s public finances prior to statehood were largely dependent on taxes on resource extraction (fisheries and mining primarily). -- Although Alaska’s population may grow in response to resource extraction, the amount of tax revenue is not related to or commensurate with the population.</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Territory of Alaska went bust in 1948-1949—In 1947, the Legislature approved a budget more than 40% higher than the expected revenues.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New Year’s Eve 1948—the Territory owed overdue bills which added up to more than 100 times more than was in the General Fund. University of Alaska only stayed open due to interest-free loans from members of the Board of Regents and “public-minded businesses like Alaska Airlines.”</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But, voters wanted change. Territorial residents found they couldn’t provide for their needs just through taxes on resource industries – voters overhauled the legislature and sent reformers to the legislature. </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new legislature enacted a personal income tax back in January of 1949 equal to 10 percent of the amount a resident or non-resident pays in federal income tax on income made in Alaska.   </a:t>
            </a:r>
          </a:p>
          <a:p>
            <a:endParaRPr lang="en-US" dirty="0"/>
          </a:p>
        </p:txBody>
      </p:sp>
      <p:sp>
        <p:nvSpPr>
          <p:cNvPr id="4" name="Slide Number Placeholder 3"/>
          <p:cNvSpPr>
            <a:spLocks noGrp="1"/>
          </p:cNvSpPr>
          <p:nvPr>
            <p:ph type="sldNum" sz="quarter" idx="5"/>
          </p:nvPr>
        </p:nvSpPr>
        <p:spPr/>
        <p:txBody>
          <a:bodyPr/>
          <a:lstStyle/>
          <a:p>
            <a:fld id="{0DA822B2-21B7-4F5B-9DB6-6253A7A1FFA8}" type="slidenum">
              <a:rPr lang="en-US" smtClean="0"/>
              <a:t>14</a:t>
            </a:fld>
            <a:endParaRPr lang="en-US"/>
          </a:p>
        </p:txBody>
      </p:sp>
    </p:spTree>
    <p:extLst>
      <p:ext uri="{BB962C8B-B14F-4D97-AF65-F5344CB8AC3E}">
        <p14:creationId xmlns:p14="http://schemas.microsoft.com/office/powerpoint/2010/main" val="6492189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“By the early 1950s, the Territory that had had large deficits just years earlier was boasting a surplus in its General Fund.”</a:t>
            </a:r>
          </a:p>
          <a:p>
            <a:pPr marL="0" marR="0">
              <a:lnSpc>
                <a:spcPct val="107000"/>
              </a:lnSpc>
              <a:spcBef>
                <a:spcPts val="0"/>
              </a:spcBef>
              <a:spcAft>
                <a:spcPts val="80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This fiscal stability was a key argument in favor of statehood, so in many ways the income tax helped the Territory of Alaska become the State of Alaska.</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r>
              <a:rPr lang="en-US" dirty="0"/>
              <a:t>Not all residents of the territory wanted statehood – they regarded statehood as potential source of burdensome government and taxation, and those residents were supported by corporate interests in the Lower 48, as statehood diminished their influence over resource management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just to check my own bias here: I am partial to the statehood movement – my father was the President of “Operation Statehood”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Not to spoil the story, but the statehood movement is successful: Alaska becomes the 49</a:t>
            </a:r>
            <a:r>
              <a:rPr lang="en-US" baseline="30000" dirty="0"/>
              <a:t>th</a:t>
            </a:r>
            <a:r>
              <a:rPr lang="en-US" dirty="0"/>
              <a:t> US state</a:t>
            </a:r>
          </a:p>
          <a:p>
            <a:endParaRPr lang="en-US" dirty="0"/>
          </a:p>
          <a:p>
            <a:r>
              <a:rPr lang="en-US" dirty="0"/>
              <a:t>And for the first few years of statehood, our fiscal history is unremarkable. While Alaska had a personal income tax in place, the tax supplied up to 25 percent of the General Fund revenues depending on the year. Alaska’s income tax brought in about 40 percent of Alaska’s total tax revenues in the 1950s and 1960s </a:t>
            </a:r>
          </a:p>
        </p:txBody>
      </p:sp>
      <p:sp>
        <p:nvSpPr>
          <p:cNvPr id="4" name="Slide Number Placeholder 3"/>
          <p:cNvSpPr>
            <a:spLocks noGrp="1"/>
          </p:cNvSpPr>
          <p:nvPr>
            <p:ph type="sldNum" sz="quarter" idx="5"/>
          </p:nvPr>
        </p:nvSpPr>
        <p:spPr/>
        <p:txBody>
          <a:bodyPr/>
          <a:lstStyle/>
          <a:p>
            <a:fld id="{0DA822B2-21B7-4F5B-9DB6-6253A7A1FFA8}" type="slidenum">
              <a:rPr lang="en-US" smtClean="0"/>
              <a:t>15</a:t>
            </a:fld>
            <a:endParaRPr lang="en-US"/>
          </a:p>
        </p:txBody>
      </p:sp>
    </p:spTree>
    <p:extLst>
      <p:ext uri="{BB962C8B-B14F-4D97-AF65-F5344CB8AC3E}">
        <p14:creationId xmlns:p14="http://schemas.microsoft.com/office/powerpoint/2010/main" val="24069220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1980 - Amid the craze of the first big flush of oil money, politicians convened for a special session and repealed the income tax — establishing the disconnect</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When the income tax was eliminated, the link between Alaska’s state revenue and its population was severed, which is the underlying problem that drives our fiscal imbalance.   The State of Alaska’s repeal of the personal income tax makes our state the only one in the country without any form of a broad-based tax.   (New Hampshire is the only state without a personal income tax that taxes wages and salaries or a statewide general sales tax, but New Hampshire has a statewide property tax and a personal income tax that taxes interest and dividends.)</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200" b="1" dirty="0"/>
              <a:t>Gov. Jay Hammond later calls his decision not to veto the legislation his biggest regret of eight years in office</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0DA822B2-21B7-4F5B-9DB6-6253A7A1FFA8}" type="slidenum">
              <a:rPr lang="en-US" smtClean="0"/>
              <a:t>16</a:t>
            </a:fld>
            <a:endParaRPr lang="en-US"/>
          </a:p>
        </p:txBody>
      </p:sp>
    </p:spTree>
    <p:extLst>
      <p:ext uri="{BB962C8B-B14F-4D97-AF65-F5344CB8AC3E}">
        <p14:creationId xmlns:p14="http://schemas.microsoft.com/office/powerpoint/2010/main" val="38453855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there are real consequences. </a:t>
            </a:r>
          </a:p>
        </p:txBody>
      </p:sp>
      <p:sp>
        <p:nvSpPr>
          <p:cNvPr id="4" name="Slide Number Placeholder 3"/>
          <p:cNvSpPr>
            <a:spLocks noGrp="1"/>
          </p:cNvSpPr>
          <p:nvPr>
            <p:ph type="sldNum" sz="quarter" idx="5"/>
          </p:nvPr>
        </p:nvSpPr>
        <p:spPr/>
        <p:txBody>
          <a:bodyPr/>
          <a:lstStyle/>
          <a:p>
            <a:fld id="{0DA822B2-21B7-4F5B-9DB6-6253A7A1FFA8}" type="slidenum">
              <a:rPr lang="en-US" smtClean="0"/>
              <a:t>17</a:t>
            </a:fld>
            <a:endParaRPr lang="en-US"/>
          </a:p>
        </p:txBody>
      </p:sp>
    </p:spTree>
    <p:extLst>
      <p:ext uri="{BB962C8B-B14F-4D97-AF65-F5344CB8AC3E}">
        <p14:creationId xmlns:p14="http://schemas.microsoft.com/office/powerpoint/2010/main" val="25354325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you currently pay for government in Alaska?</a:t>
            </a:r>
          </a:p>
        </p:txBody>
      </p:sp>
      <p:sp>
        <p:nvSpPr>
          <p:cNvPr id="4" name="Slide Number Placeholder 3"/>
          <p:cNvSpPr>
            <a:spLocks noGrp="1"/>
          </p:cNvSpPr>
          <p:nvPr>
            <p:ph type="sldNum" sz="quarter" idx="5"/>
          </p:nvPr>
        </p:nvSpPr>
        <p:spPr/>
        <p:txBody>
          <a:bodyPr/>
          <a:lstStyle/>
          <a:p>
            <a:fld id="{0DA822B2-21B7-4F5B-9DB6-6253A7A1FFA8}" type="slidenum">
              <a:rPr lang="en-US" smtClean="0"/>
              <a:t>18</a:t>
            </a:fld>
            <a:endParaRPr lang="en-US"/>
          </a:p>
        </p:txBody>
      </p:sp>
    </p:spTree>
    <p:extLst>
      <p:ext uri="{BB962C8B-B14F-4D97-AF65-F5344CB8AC3E}">
        <p14:creationId xmlns:p14="http://schemas.microsoft.com/office/powerpoint/2010/main" val="40966680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Governor Hammond certainly did not think it was good for people to get government for free – because when people have to pay, they pay attention.</a:t>
            </a:r>
          </a:p>
          <a:p>
            <a:r>
              <a:rPr lang="en-US" dirty="0"/>
              <a:t>He recognized that taxes are one of the greatest constraints on spending – because politicians have to face the public and justify how they are spending your tax dollars.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seems to be major concern that if there was broad based revenue in Alaska, the government will spend like crazy, but in fact it’s the opposite</a:t>
            </a:r>
          </a:p>
          <a:p>
            <a:endParaRPr lang="en-US" dirty="0"/>
          </a:p>
          <a:p>
            <a:r>
              <a:rPr lang="en-US" dirty="0"/>
              <a:t>This pressure to keep taxes low keeps pressure on politicians to invest dollars wisely.</a:t>
            </a:r>
          </a:p>
          <a:p>
            <a:endParaRPr lang="en-US" dirty="0"/>
          </a:p>
        </p:txBody>
      </p:sp>
      <p:sp>
        <p:nvSpPr>
          <p:cNvPr id="4" name="Slide Number Placeholder 3"/>
          <p:cNvSpPr>
            <a:spLocks noGrp="1"/>
          </p:cNvSpPr>
          <p:nvPr>
            <p:ph type="sldNum" sz="quarter" idx="5"/>
          </p:nvPr>
        </p:nvSpPr>
        <p:spPr/>
        <p:txBody>
          <a:bodyPr/>
          <a:lstStyle/>
          <a:p>
            <a:fld id="{0DA822B2-21B7-4F5B-9DB6-6253A7A1FFA8}" type="slidenum">
              <a:rPr lang="en-US" smtClean="0"/>
              <a:t>19</a:t>
            </a:fld>
            <a:endParaRPr lang="en-US"/>
          </a:p>
        </p:txBody>
      </p:sp>
    </p:spTree>
    <p:extLst>
      <p:ext uri="{BB962C8B-B14F-4D97-AF65-F5344CB8AC3E}">
        <p14:creationId xmlns:p14="http://schemas.microsoft.com/office/powerpoint/2010/main" val="27714984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seems Governor Hammond was correct: During the days of the income tax, Alaska’s government was smaller. </a:t>
            </a:r>
          </a:p>
        </p:txBody>
      </p:sp>
      <p:sp>
        <p:nvSpPr>
          <p:cNvPr id="4" name="Slide Number Placeholder 3"/>
          <p:cNvSpPr>
            <a:spLocks noGrp="1"/>
          </p:cNvSpPr>
          <p:nvPr>
            <p:ph type="sldNum" sz="quarter" idx="5"/>
          </p:nvPr>
        </p:nvSpPr>
        <p:spPr/>
        <p:txBody>
          <a:bodyPr/>
          <a:lstStyle/>
          <a:p>
            <a:fld id="{0DA822B2-21B7-4F5B-9DB6-6253A7A1FFA8}" type="slidenum">
              <a:rPr lang="en-US" smtClean="0"/>
              <a:t>20</a:t>
            </a:fld>
            <a:endParaRPr lang="en-US"/>
          </a:p>
        </p:txBody>
      </p:sp>
    </p:spTree>
    <p:extLst>
      <p:ext uri="{BB962C8B-B14F-4D97-AF65-F5344CB8AC3E}">
        <p14:creationId xmlns:p14="http://schemas.microsoft.com/office/powerpoint/2010/main" val="12348439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DA822B2-21B7-4F5B-9DB6-6253A7A1FFA8}" type="slidenum">
              <a:rPr lang="en-US" smtClean="0"/>
              <a:t>21</a:t>
            </a:fld>
            <a:endParaRPr lang="en-US"/>
          </a:p>
        </p:txBody>
      </p:sp>
    </p:spTree>
    <p:extLst>
      <p:ext uri="{BB962C8B-B14F-4D97-AF65-F5344CB8AC3E}">
        <p14:creationId xmlns:p14="http://schemas.microsoft.com/office/powerpoint/2010/main" val="1844524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care about one of the issues, you care about fixing the disconnect</a:t>
            </a:r>
          </a:p>
        </p:txBody>
      </p:sp>
      <p:sp>
        <p:nvSpPr>
          <p:cNvPr id="4" name="Slide Number Placeholder 3"/>
          <p:cNvSpPr>
            <a:spLocks noGrp="1"/>
          </p:cNvSpPr>
          <p:nvPr>
            <p:ph type="sldNum" sz="quarter" idx="5"/>
          </p:nvPr>
        </p:nvSpPr>
        <p:spPr/>
        <p:txBody>
          <a:bodyPr/>
          <a:lstStyle/>
          <a:p>
            <a:fld id="{0DA822B2-21B7-4F5B-9DB6-6253A7A1FFA8}" type="slidenum">
              <a:rPr lang="en-US" smtClean="0"/>
              <a:t>22</a:t>
            </a:fld>
            <a:endParaRPr lang="en-US"/>
          </a:p>
        </p:txBody>
      </p:sp>
    </p:spTree>
    <p:extLst>
      <p:ext uri="{BB962C8B-B14F-4D97-AF65-F5344CB8AC3E}">
        <p14:creationId xmlns:p14="http://schemas.microsoft.com/office/powerpoint/2010/main" val="37512366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A822B2-21B7-4F5B-9DB6-6253A7A1FFA8}" type="slidenum">
              <a:rPr lang="en-US" smtClean="0"/>
              <a:t>23</a:t>
            </a:fld>
            <a:endParaRPr lang="en-US"/>
          </a:p>
        </p:txBody>
      </p:sp>
    </p:spTree>
    <p:extLst>
      <p:ext uri="{BB962C8B-B14F-4D97-AF65-F5344CB8AC3E}">
        <p14:creationId xmlns:p14="http://schemas.microsoft.com/office/powerpoint/2010/main" val="36125552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AF518-C624-DA92-EEC4-BDE94D8D9FF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22221FC-3A37-9622-1324-4637156120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12E5B9F-042D-ABF3-152E-12B95DAB7008}"/>
              </a:ext>
            </a:extLst>
          </p:cNvPr>
          <p:cNvSpPr>
            <a:spLocks noGrp="1"/>
          </p:cNvSpPr>
          <p:nvPr>
            <p:ph type="dt" sz="half" idx="10"/>
          </p:nvPr>
        </p:nvSpPr>
        <p:spPr/>
        <p:txBody>
          <a:bodyPr/>
          <a:lstStyle/>
          <a:p>
            <a:fld id="{E99C4CF5-724C-4FC5-9FA7-4EE3DA40A0E8}" type="datetime1">
              <a:rPr lang="en-US" smtClean="0"/>
              <a:t>8/28/2023</a:t>
            </a:fld>
            <a:endParaRPr lang="en-US"/>
          </a:p>
        </p:txBody>
      </p:sp>
      <p:sp>
        <p:nvSpPr>
          <p:cNvPr id="5" name="Footer Placeholder 4">
            <a:extLst>
              <a:ext uri="{FF2B5EF4-FFF2-40B4-BE49-F238E27FC236}">
                <a16:creationId xmlns:a16="http://schemas.microsoft.com/office/drawing/2014/main" id="{967774E5-5CF1-4389-F260-E57455B758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585427-AD3B-933C-979A-654B7A46C8AA}"/>
              </a:ext>
            </a:extLst>
          </p:cNvPr>
          <p:cNvSpPr>
            <a:spLocks noGrp="1"/>
          </p:cNvSpPr>
          <p:nvPr>
            <p:ph type="sldNum" sz="quarter" idx="12"/>
          </p:nvPr>
        </p:nvSpPr>
        <p:spPr/>
        <p:txBody>
          <a:bodyPr/>
          <a:lstStyle/>
          <a:p>
            <a:fld id="{32CAFDBF-2511-4173-AC68-EBBD7A550648}" type="slidenum">
              <a:rPr lang="en-US" smtClean="0"/>
              <a:t>‹#›</a:t>
            </a:fld>
            <a:endParaRPr lang="en-US"/>
          </a:p>
        </p:txBody>
      </p:sp>
    </p:spTree>
    <p:extLst>
      <p:ext uri="{BB962C8B-B14F-4D97-AF65-F5344CB8AC3E}">
        <p14:creationId xmlns:p14="http://schemas.microsoft.com/office/powerpoint/2010/main" val="3984775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D3B67-B324-08BE-2DB0-1BD465C265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0AA86D9-B4B6-2800-2B76-69A45649DB1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BA7E64-8D72-40CD-ACF0-3272FB133D5A}"/>
              </a:ext>
            </a:extLst>
          </p:cNvPr>
          <p:cNvSpPr>
            <a:spLocks noGrp="1"/>
          </p:cNvSpPr>
          <p:nvPr>
            <p:ph type="dt" sz="half" idx="10"/>
          </p:nvPr>
        </p:nvSpPr>
        <p:spPr/>
        <p:txBody>
          <a:bodyPr/>
          <a:lstStyle/>
          <a:p>
            <a:fld id="{FBBE0D12-F793-4F0B-9180-AC5BB9CAEF59}" type="datetime1">
              <a:rPr lang="en-US" smtClean="0"/>
              <a:t>8/28/2023</a:t>
            </a:fld>
            <a:endParaRPr lang="en-US"/>
          </a:p>
        </p:txBody>
      </p:sp>
      <p:sp>
        <p:nvSpPr>
          <p:cNvPr id="5" name="Footer Placeholder 4">
            <a:extLst>
              <a:ext uri="{FF2B5EF4-FFF2-40B4-BE49-F238E27FC236}">
                <a16:creationId xmlns:a16="http://schemas.microsoft.com/office/drawing/2014/main" id="{39B5D69A-2F44-C462-1706-EF551A1613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78A50F-8DB7-507F-A66D-F2961F798B94}"/>
              </a:ext>
            </a:extLst>
          </p:cNvPr>
          <p:cNvSpPr>
            <a:spLocks noGrp="1"/>
          </p:cNvSpPr>
          <p:nvPr>
            <p:ph type="sldNum" sz="quarter" idx="12"/>
          </p:nvPr>
        </p:nvSpPr>
        <p:spPr/>
        <p:txBody>
          <a:bodyPr/>
          <a:lstStyle/>
          <a:p>
            <a:fld id="{32CAFDBF-2511-4173-AC68-EBBD7A550648}" type="slidenum">
              <a:rPr lang="en-US" smtClean="0"/>
              <a:t>‹#›</a:t>
            </a:fld>
            <a:endParaRPr lang="en-US"/>
          </a:p>
        </p:txBody>
      </p:sp>
    </p:spTree>
    <p:extLst>
      <p:ext uri="{BB962C8B-B14F-4D97-AF65-F5344CB8AC3E}">
        <p14:creationId xmlns:p14="http://schemas.microsoft.com/office/powerpoint/2010/main" val="2518273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C65EF-27FB-EBDF-EA04-8DAC1F83E2B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04D25C8-1E81-4168-A1AC-5A78FB729F1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23108A0-A94A-8BC6-13D2-3735DB362B23}"/>
              </a:ext>
            </a:extLst>
          </p:cNvPr>
          <p:cNvSpPr>
            <a:spLocks noGrp="1"/>
          </p:cNvSpPr>
          <p:nvPr>
            <p:ph type="dt" sz="half" idx="10"/>
          </p:nvPr>
        </p:nvSpPr>
        <p:spPr/>
        <p:txBody>
          <a:bodyPr/>
          <a:lstStyle/>
          <a:p>
            <a:fld id="{019AFE4A-FECA-4E25-9537-03925EC188A0}" type="datetime1">
              <a:rPr lang="en-US" smtClean="0"/>
              <a:t>8/28/2023</a:t>
            </a:fld>
            <a:endParaRPr lang="en-US"/>
          </a:p>
        </p:txBody>
      </p:sp>
      <p:sp>
        <p:nvSpPr>
          <p:cNvPr id="5" name="Footer Placeholder 4">
            <a:extLst>
              <a:ext uri="{FF2B5EF4-FFF2-40B4-BE49-F238E27FC236}">
                <a16:creationId xmlns:a16="http://schemas.microsoft.com/office/drawing/2014/main" id="{E8D107B4-B031-8D93-3BCD-5341BF7109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2F9BB1-A38A-B408-F062-65A6E6FF8FB7}"/>
              </a:ext>
            </a:extLst>
          </p:cNvPr>
          <p:cNvSpPr>
            <a:spLocks noGrp="1"/>
          </p:cNvSpPr>
          <p:nvPr>
            <p:ph type="sldNum" sz="quarter" idx="12"/>
          </p:nvPr>
        </p:nvSpPr>
        <p:spPr/>
        <p:txBody>
          <a:bodyPr/>
          <a:lstStyle/>
          <a:p>
            <a:fld id="{32CAFDBF-2511-4173-AC68-EBBD7A550648}" type="slidenum">
              <a:rPr lang="en-US" smtClean="0"/>
              <a:t>‹#›</a:t>
            </a:fld>
            <a:endParaRPr lang="en-US"/>
          </a:p>
        </p:txBody>
      </p:sp>
    </p:spTree>
    <p:extLst>
      <p:ext uri="{BB962C8B-B14F-4D97-AF65-F5344CB8AC3E}">
        <p14:creationId xmlns:p14="http://schemas.microsoft.com/office/powerpoint/2010/main" val="5228425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A43FC-AD93-FC34-78FD-7464757DC8E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9B62E2-6207-465A-BD8B-2CF2C8A498D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F63BF69-B0F2-9FF9-9571-CB058423975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D879B81-5364-6C8C-DB0E-F4711C4FB388}"/>
              </a:ext>
            </a:extLst>
          </p:cNvPr>
          <p:cNvSpPr>
            <a:spLocks noGrp="1"/>
          </p:cNvSpPr>
          <p:nvPr>
            <p:ph type="dt" sz="half" idx="10"/>
          </p:nvPr>
        </p:nvSpPr>
        <p:spPr/>
        <p:txBody>
          <a:bodyPr/>
          <a:lstStyle/>
          <a:p>
            <a:fld id="{BAF55A6B-0EC3-49CC-B25C-71708997C9F4}" type="datetime1">
              <a:rPr lang="en-US" smtClean="0"/>
              <a:t>8/28/2023</a:t>
            </a:fld>
            <a:endParaRPr lang="en-US"/>
          </a:p>
        </p:txBody>
      </p:sp>
      <p:sp>
        <p:nvSpPr>
          <p:cNvPr id="6" name="Footer Placeholder 5">
            <a:extLst>
              <a:ext uri="{FF2B5EF4-FFF2-40B4-BE49-F238E27FC236}">
                <a16:creationId xmlns:a16="http://schemas.microsoft.com/office/drawing/2014/main" id="{8F24CDA9-25A6-1DD8-4C26-CB08A93384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7E16C8-6063-897A-338A-9BB5AB1AAA18}"/>
              </a:ext>
            </a:extLst>
          </p:cNvPr>
          <p:cNvSpPr>
            <a:spLocks noGrp="1"/>
          </p:cNvSpPr>
          <p:nvPr>
            <p:ph type="sldNum" sz="quarter" idx="12"/>
          </p:nvPr>
        </p:nvSpPr>
        <p:spPr/>
        <p:txBody>
          <a:bodyPr/>
          <a:lstStyle/>
          <a:p>
            <a:fld id="{32CAFDBF-2511-4173-AC68-EBBD7A550648}" type="slidenum">
              <a:rPr lang="en-US" smtClean="0"/>
              <a:t>‹#›</a:t>
            </a:fld>
            <a:endParaRPr lang="en-US"/>
          </a:p>
        </p:txBody>
      </p:sp>
    </p:spTree>
    <p:extLst>
      <p:ext uri="{BB962C8B-B14F-4D97-AF65-F5344CB8AC3E}">
        <p14:creationId xmlns:p14="http://schemas.microsoft.com/office/powerpoint/2010/main" val="26960908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25BE6-1DE8-F4B9-CF26-475DE301500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F43A1CC-E8A2-60A2-02F3-A79742DFBB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4B957EA-757E-5B7F-5563-FCC1879EDC3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B628384-15F3-C863-19F5-EEF050AA4F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BCEAA95-9F2E-64FF-A2D8-16C9B6D7FC2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83FBC12-D1B9-7635-5280-0B9A6054B4D4}"/>
              </a:ext>
            </a:extLst>
          </p:cNvPr>
          <p:cNvSpPr>
            <a:spLocks noGrp="1"/>
          </p:cNvSpPr>
          <p:nvPr>
            <p:ph type="dt" sz="half" idx="10"/>
          </p:nvPr>
        </p:nvSpPr>
        <p:spPr/>
        <p:txBody>
          <a:bodyPr/>
          <a:lstStyle/>
          <a:p>
            <a:fld id="{55A2BD14-81A1-4915-9419-6E57322BAB48}" type="datetime1">
              <a:rPr lang="en-US" smtClean="0"/>
              <a:t>8/28/2023</a:t>
            </a:fld>
            <a:endParaRPr lang="en-US"/>
          </a:p>
        </p:txBody>
      </p:sp>
      <p:sp>
        <p:nvSpPr>
          <p:cNvPr id="8" name="Footer Placeholder 7">
            <a:extLst>
              <a:ext uri="{FF2B5EF4-FFF2-40B4-BE49-F238E27FC236}">
                <a16:creationId xmlns:a16="http://schemas.microsoft.com/office/drawing/2014/main" id="{FF1BB4B1-C54C-E549-351A-AB9DF2AF07E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E553854-1F01-D308-9DC4-AC4751148B16}"/>
              </a:ext>
            </a:extLst>
          </p:cNvPr>
          <p:cNvSpPr>
            <a:spLocks noGrp="1"/>
          </p:cNvSpPr>
          <p:nvPr>
            <p:ph type="sldNum" sz="quarter" idx="12"/>
          </p:nvPr>
        </p:nvSpPr>
        <p:spPr/>
        <p:txBody>
          <a:bodyPr/>
          <a:lstStyle/>
          <a:p>
            <a:fld id="{32CAFDBF-2511-4173-AC68-EBBD7A550648}" type="slidenum">
              <a:rPr lang="en-US" smtClean="0"/>
              <a:t>‹#›</a:t>
            </a:fld>
            <a:endParaRPr lang="en-US"/>
          </a:p>
        </p:txBody>
      </p:sp>
    </p:spTree>
    <p:extLst>
      <p:ext uri="{BB962C8B-B14F-4D97-AF65-F5344CB8AC3E}">
        <p14:creationId xmlns:p14="http://schemas.microsoft.com/office/powerpoint/2010/main" val="1161811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CD062-CAB3-EDE3-A9E9-08AC56AFEF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B4D632C-46D7-D64B-6D0E-1D0137FB8997}"/>
              </a:ext>
            </a:extLst>
          </p:cNvPr>
          <p:cNvSpPr>
            <a:spLocks noGrp="1"/>
          </p:cNvSpPr>
          <p:nvPr>
            <p:ph type="dt" sz="half" idx="10"/>
          </p:nvPr>
        </p:nvSpPr>
        <p:spPr/>
        <p:txBody>
          <a:bodyPr/>
          <a:lstStyle/>
          <a:p>
            <a:fld id="{C2212F1B-B934-486F-A649-744103894B89}" type="datetime1">
              <a:rPr lang="en-US" smtClean="0"/>
              <a:t>8/28/2023</a:t>
            </a:fld>
            <a:endParaRPr lang="en-US"/>
          </a:p>
        </p:txBody>
      </p:sp>
      <p:sp>
        <p:nvSpPr>
          <p:cNvPr id="4" name="Footer Placeholder 3">
            <a:extLst>
              <a:ext uri="{FF2B5EF4-FFF2-40B4-BE49-F238E27FC236}">
                <a16:creationId xmlns:a16="http://schemas.microsoft.com/office/drawing/2014/main" id="{09263678-4651-3CAE-8F85-1708ECB6BB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0D1B6FF-2D67-998A-AE29-AD375025C768}"/>
              </a:ext>
            </a:extLst>
          </p:cNvPr>
          <p:cNvSpPr>
            <a:spLocks noGrp="1"/>
          </p:cNvSpPr>
          <p:nvPr>
            <p:ph type="sldNum" sz="quarter" idx="12"/>
          </p:nvPr>
        </p:nvSpPr>
        <p:spPr/>
        <p:txBody>
          <a:bodyPr/>
          <a:lstStyle/>
          <a:p>
            <a:fld id="{32CAFDBF-2511-4173-AC68-EBBD7A550648}" type="slidenum">
              <a:rPr lang="en-US" smtClean="0"/>
              <a:t>‹#›</a:t>
            </a:fld>
            <a:endParaRPr lang="en-US"/>
          </a:p>
        </p:txBody>
      </p:sp>
    </p:spTree>
    <p:extLst>
      <p:ext uri="{BB962C8B-B14F-4D97-AF65-F5344CB8AC3E}">
        <p14:creationId xmlns:p14="http://schemas.microsoft.com/office/powerpoint/2010/main" val="21631824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E2A3D-1C3B-D565-C895-891F82E2C46D}"/>
              </a:ext>
            </a:extLst>
          </p:cNvPr>
          <p:cNvSpPr>
            <a:spLocks noGrp="1"/>
          </p:cNvSpPr>
          <p:nvPr>
            <p:ph type="dt" sz="half" idx="10"/>
          </p:nvPr>
        </p:nvSpPr>
        <p:spPr/>
        <p:txBody>
          <a:bodyPr/>
          <a:lstStyle/>
          <a:p>
            <a:fld id="{A03CC458-704A-42F1-9FC1-87F17D6FFE00}" type="datetime1">
              <a:rPr lang="en-US" smtClean="0"/>
              <a:t>8/28/2023</a:t>
            </a:fld>
            <a:endParaRPr lang="en-US"/>
          </a:p>
        </p:txBody>
      </p:sp>
      <p:sp>
        <p:nvSpPr>
          <p:cNvPr id="3" name="Footer Placeholder 2">
            <a:extLst>
              <a:ext uri="{FF2B5EF4-FFF2-40B4-BE49-F238E27FC236}">
                <a16:creationId xmlns:a16="http://schemas.microsoft.com/office/drawing/2014/main" id="{BCFADE50-A25C-F583-1C6E-19A6AF30C9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BE93571-A90F-9FD6-D620-347623AAF4EC}"/>
              </a:ext>
            </a:extLst>
          </p:cNvPr>
          <p:cNvSpPr>
            <a:spLocks noGrp="1"/>
          </p:cNvSpPr>
          <p:nvPr>
            <p:ph type="sldNum" sz="quarter" idx="12"/>
          </p:nvPr>
        </p:nvSpPr>
        <p:spPr/>
        <p:txBody>
          <a:bodyPr/>
          <a:lstStyle/>
          <a:p>
            <a:fld id="{32CAFDBF-2511-4173-AC68-EBBD7A550648}" type="slidenum">
              <a:rPr lang="en-US" smtClean="0"/>
              <a:t>‹#›</a:t>
            </a:fld>
            <a:endParaRPr lang="en-US"/>
          </a:p>
        </p:txBody>
      </p:sp>
    </p:spTree>
    <p:extLst>
      <p:ext uri="{BB962C8B-B14F-4D97-AF65-F5344CB8AC3E}">
        <p14:creationId xmlns:p14="http://schemas.microsoft.com/office/powerpoint/2010/main" val="3223362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07C0B-D8D3-E7AE-03D6-3FE44E566F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5E5F1B6-C4CE-58A9-D082-8CA9EEEE7C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C36C70A-82F3-3969-8E54-34F65A3556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6D8D07-95F0-73D6-6FFD-3E64F48F0181}"/>
              </a:ext>
            </a:extLst>
          </p:cNvPr>
          <p:cNvSpPr>
            <a:spLocks noGrp="1"/>
          </p:cNvSpPr>
          <p:nvPr>
            <p:ph type="dt" sz="half" idx="10"/>
          </p:nvPr>
        </p:nvSpPr>
        <p:spPr/>
        <p:txBody>
          <a:bodyPr/>
          <a:lstStyle/>
          <a:p>
            <a:fld id="{69617395-6BFF-424A-8C1F-B436AAAAF866}" type="datetime1">
              <a:rPr lang="en-US" smtClean="0"/>
              <a:t>8/28/2023</a:t>
            </a:fld>
            <a:endParaRPr lang="en-US"/>
          </a:p>
        </p:txBody>
      </p:sp>
      <p:sp>
        <p:nvSpPr>
          <p:cNvPr id="6" name="Footer Placeholder 5">
            <a:extLst>
              <a:ext uri="{FF2B5EF4-FFF2-40B4-BE49-F238E27FC236}">
                <a16:creationId xmlns:a16="http://schemas.microsoft.com/office/drawing/2014/main" id="{1ED89AC9-E920-BBAC-4D93-45F78F4E43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15E7E3-E11E-AA7A-C160-39349F88F1AF}"/>
              </a:ext>
            </a:extLst>
          </p:cNvPr>
          <p:cNvSpPr>
            <a:spLocks noGrp="1"/>
          </p:cNvSpPr>
          <p:nvPr>
            <p:ph type="sldNum" sz="quarter" idx="12"/>
          </p:nvPr>
        </p:nvSpPr>
        <p:spPr/>
        <p:txBody>
          <a:bodyPr/>
          <a:lstStyle/>
          <a:p>
            <a:fld id="{32CAFDBF-2511-4173-AC68-EBBD7A550648}" type="slidenum">
              <a:rPr lang="en-US" smtClean="0"/>
              <a:t>‹#›</a:t>
            </a:fld>
            <a:endParaRPr lang="en-US"/>
          </a:p>
        </p:txBody>
      </p:sp>
    </p:spTree>
    <p:extLst>
      <p:ext uri="{BB962C8B-B14F-4D97-AF65-F5344CB8AC3E}">
        <p14:creationId xmlns:p14="http://schemas.microsoft.com/office/powerpoint/2010/main" val="31354020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20201-F2C1-D3B4-446B-18F3FC4F9B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3BE5301-D01C-A1AD-1966-B9B9D3CD5B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745CE09-8813-8F5D-0506-653F2AD32F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ED817E-CC8B-54DA-FF13-AC5D3EB19DE3}"/>
              </a:ext>
            </a:extLst>
          </p:cNvPr>
          <p:cNvSpPr>
            <a:spLocks noGrp="1"/>
          </p:cNvSpPr>
          <p:nvPr>
            <p:ph type="dt" sz="half" idx="10"/>
          </p:nvPr>
        </p:nvSpPr>
        <p:spPr/>
        <p:txBody>
          <a:bodyPr/>
          <a:lstStyle/>
          <a:p>
            <a:fld id="{5BD0C243-4B6E-4736-B39B-52FA89652826}" type="datetime1">
              <a:rPr lang="en-US" smtClean="0"/>
              <a:t>8/28/2023</a:t>
            </a:fld>
            <a:endParaRPr lang="en-US"/>
          </a:p>
        </p:txBody>
      </p:sp>
      <p:sp>
        <p:nvSpPr>
          <p:cNvPr id="6" name="Footer Placeholder 5">
            <a:extLst>
              <a:ext uri="{FF2B5EF4-FFF2-40B4-BE49-F238E27FC236}">
                <a16:creationId xmlns:a16="http://schemas.microsoft.com/office/drawing/2014/main" id="{C1DD5647-4D72-FA25-9F9D-430EA44FCB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B09DB4-DAAD-E9E7-7E45-F94011BA1E3B}"/>
              </a:ext>
            </a:extLst>
          </p:cNvPr>
          <p:cNvSpPr>
            <a:spLocks noGrp="1"/>
          </p:cNvSpPr>
          <p:nvPr>
            <p:ph type="sldNum" sz="quarter" idx="12"/>
          </p:nvPr>
        </p:nvSpPr>
        <p:spPr/>
        <p:txBody>
          <a:bodyPr/>
          <a:lstStyle/>
          <a:p>
            <a:fld id="{32CAFDBF-2511-4173-AC68-EBBD7A550648}" type="slidenum">
              <a:rPr lang="en-US" smtClean="0"/>
              <a:t>‹#›</a:t>
            </a:fld>
            <a:endParaRPr lang="en-US"/>
          </a:p>
        </p:txBody>
      </p:sp>
    </p:spTree>
    <p:extLst>
      <p:ext uri="{BB962C8B-B14F-4D97-AF65-F5344CB8AC3E}">
        <p14:creationId xmlns:p14="http://schemas.microsoft.com/office/powerpoint/2010/main" val="3698602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516E5-75C6-9E9A-A352-8ED9B4B0D98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99175C6-BE91-72AF-C00C-0978378764A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09A6ED-E22A-A6D7-6309-60211E315C6C}"/>
              </a:ext>
            </a:extLst>
          </p:cNvPr>
          <p:cNvSpPr>
            <a:spLocks noGrp="1"/>
          </p:cNvSpPr>
          <p:nvPr>
            <p:ph type="dt" sz="half" idx="10"/>
          </p:nvPr>
        </p:nvSpPr>
        <p:spPr/>
        <p:txBody>
          <a:bodyPr/>
          <a:lstStyle/>
          <a:p>
            <a:fld id="{4F63FE15-852D-464B-8DD2-1EA5437C12E2}" type="datetime1">
              <a:rPr lang="en-US" smtClean="0"/>
              <a:t>8/28/2023</a:t>
            </a:fld>
            <a:endParaRPr lang="en-US"/>
          </a:p>
        </p:txBody>
      </p:sp>
      <p:sp>
        <p:nvSpPr>
          <p:cNvPr id="5" name="Footer Placeholder 4">
            <a:extLst>
              <a:ext uri="{FF2B5EF4-FFF2-40B4-BE49-F238E27FC236}">
                <a16:creationId xmlns:a16="http://schemas.microsoft.com/office/drawing/2014/main" id="{9FC9DEBB-045C-BA3E-A605-E71F967C05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589850-8F9F-EEFA-90FD-8080052AF39E}"/>
              </a:ext>
            </a:extLst>
          </p:cNvPr>
          <p:cNvSpPr>
            <a:spLocks noGrp="1"/>
          </p:cNvSpPr>
          <p:nvPr>
            <p:ph type="sldNum" sz="quarter" idx="12"/>
          </p:nvPr>
        </p:nvSpPr>
        <p:spPr/>
        <p:txBody>
          <a:bodyPr/>
          <a:lstStyle/>
          <a:p>
            <a:fld id="{32CAFDBF-2511-4173-AC68-EBBD7A550648}" type="slidenum">
              <a:rPr lang="en-US" smtClean="0"/>
              <a:t>‹#›</a:t>
            </a:fld>
            <a:endParaRPr lang="en-US"/>
          </a:p>
        </p:txBody>
      </p:sp>
    </p:spTree>
    <p:extLst>
      <p:ext uri="{BB962C8B-B14F-4D97-AF65-F5344CB8AC3E}">
        <p14:creationId xmlns:p14="http://schemas.microsoft.com/office/powerpoint/2010/main" val="3464289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8611A5C-F509-C493-3791-4D6FDD9C371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6D83265-3563-8DE8-391C-60A8DC39836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F89F57-CD05-80B9-34B1-8FF231CFC344}"/>
              </a:ext>
            </a:extLst>
          </p:cNvPr>
          <p:cNvSpPr>
            <a:spLocks noGrp="1"/>
          </p:cNvSpPr>
          <p:nvPr>
            <p:ph type="dt" sz="half" idx="10"/>
          </p:nvPr>
        </p:nvSpPr>
        <p:spPr/>
        <p:txBody>
          <a:bodyPr/>
          <a:lstStyle/>
          <a:p>
            <a:fld id="{3DE6671B-4A10-4E70-A3F6-3DA33BC01EEA}" type="datetime1">
              <a:rPr lang="en-US" smtClean="0"/>
              <a:t>8/28/2023</a:t>
            </a:fld>
            <a:endParaRPr lang="en-US"/>
          </a:p>
        </p:txBody>
      </p:sp>
      <p:sp>
        <p:nvSpPr>
          <p:cNvPr id="5" name="Footer Placeholder 4">
            <a:extLst>
              <a:ext uri="{FF2B5EF4-FFF2-40B4-BE49-F238E27FC236}">
                <a16:creationId xmlns:a16="http://schemas.microsoft.com/office/drawing/2014/main" id="{BBFAE562-A864-3667-B169-6F049781F8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447A4F-AE12-223A-35EC-3F34728D2672}"/>
              </a:ext>
            </a:extLst>
          </p:cNvPr>
          <p:cNvSpPr>
            <a:spLocks noGrp="1"/>
          </p:cNvSpPr>
          <p:nvPr>
            <p:ph type="sldNum" sz="quarter" idx="12"/>
          </p:nvPr>
        </p:nvSpPr>
        <p:spPr/>
        <p:txBody>
          <a:bodyPr/>
          <a:lstStyle/>
          <a:p>
            <a:fld id="{32CAFDBF-2511-4173-AC68-EBBD7A550648}" type="slidenum">
              <a:rPr lang="en-US" smtClean="0"/>
              <a:t>‹#›</a:t>
            </a:fld>
            <a:endParaRPr lang="en-US"/>
          </a:p>
        </p:txBody>
      </p:sp>
    </p:spTree>
    <p:extLst>
      <p:ext uri="{BB962C8B-B14F-4D97-AF65-F5344CB8AC3E}">
        <p14:creationId xmlns:p14="http://schemas.microsoft.com/office/powerpoint/2010/main" val="200841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DA8F03-BB8A-387E-879B-77F01ADE70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37250A6-BAAD-EEE4-D652-4F5C0CBCF9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1E3F4B-8265-AE93-3843-42C1ACBBC0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5D191F-4733-4CAB-9AD8-DDFF4F211D85}" type="datetime1">
              <a:rPr lang="en-US" smtClean="0"/>
              <a:t>8/28/2023</a:t>
            </a:fld>
            <a:endParaRPr lang="en-US"/>
          </a:p>
        </p:txBody>
      </p:sp>
      <p:sp>
        <p:nvSpPr>
          <p:cNvPr id="5" name="Footer Placeholder 4">
            <a:extLst>
              <a:ext uri="{FF2B5EF4-FFF2-40B4-BE49-F238E27FC236}">
                <a16:creationId xmlns:a16="http://schemas.microsoft.com/office/drawing/2014/main" id="{93D84204-D716-23D8-0545-747D50295B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C25536A-C33E-9E98-6DA7-E9F05D77F0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CAFDBF-2511-4173-AC68-EBBD7A550648}" type="slidenum">
              <a:rPr lang="en-US" smtClean="0"/>
              <a:t>‹#›</a:t>
            </a:fld>
            <a:endParaRPr lang="en-US"/>
          </a:p>
        </p:txBody>
      </p:sp>
    </p:spTree>
    <p:extLst>
      <p:ext uri="{BB962C8B-B14F-4D97-AF65-F5344CB8AC3E}">
        <p14:creationId xmlns:p14="http://schemas.microsoft.com/office/powerpoint/2010/main" val="23783864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7.jpeg"/><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4.jpg"/><Relationship Id="rId4" Type="http://schemas.openxmlformats.org/officeDocument/2006/relationships/image" Target="../media/image13.gi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5.jp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2.svg"/></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4.jpeg"/><Relationship Id="rId7" Type="http://schemas.openxmlformats.org/officeDocument/2006/relationships/diagramColors" Target="../diagrams/colors3.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useBgFill="1">
        <p:nvSpPr>
          <p:cNvPr id="30" name="Rectangle 26">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E1180A-5863-7EA2-7F56-6E838BF4B6DA}"/>
              </a:ext>
            </a:extLst>
          </p:cNvPr>
          <p:cNvSpPr>
            <a:spLocks noGrp="1"/>
          </p:cNvSpPr>
          <p:nvPr>
            <p:ph type="ctrTitle"/>
          </p:nvPr>
        </p:nvSpPr>
        <p:spPr>
          <a:xfrm>
            <a:off x="4657345" y="640080"/>
            <a:ext cx="6891527" cy="3566160"/>
          </a:xfrm>
        </p:spPr>
        <p:txBody>
          <a:bodyPr anchor="b">
            <a:normAutofit/>
          </a:bodyPr>
          <a:lstStyle/>
          <a:p>
            <a:r>
              <a:rPr lang="en-US" sz="7200" b="1" dirty="0">
                <a:solidFill>
                  <a:srgbClr val="FFB612"/>
                </a:solidFill>
              </a:rPr>
              <a:t>The Alaska Disconnect</a:t>
            </a:r>
            <a:br>
              <a:rPr lang="en-US" sz="5400" dirty="0">
                <a:solidFill>
                  <a:srgbClr val="FFB612"/>
                </a:solidFill>
              </a:rPr>
            </a:br>
            <a:r>
              <a:rPr lang="en-US" sz="4000" dirty="0">
                <a:solidFill>
                  <a:srgbClr val="FFB612"/>
                </a:solidFill>
              </a:rPr>
              <a:t>The Root of Alaska’s Problems</a:t>
            </a:r>
            <a:endParaRPr lang="en-US" sz="5400" dirty="0">
              <a:solidFill>
                <a:srgbClr val="FFB612"/>
              </a:solidFill>
            </a:endParaRPr>
          </a:p>
        </p:txBody>
      </p:sp>
      <p:sp>
        <p:nvSpPr>
          <p:cNvPr id="3" name="Subtitle 2">
            <a:extLst>
              <a:ext uri="{FF2B5EF4-FFF2-40B4-BE49-F238E27FC236}">
                <a16:creationId xmlns:a16="http://schemas.microsoft.com/office/drawing/2014/main" id="{BEFB3165-18A1-063F-C312-7478D655BEE9}"/>
              </a:ext>
            </a:extLst>
          </p:cNvPr>
          <p:cNvSpPr>
            <a:spLocks noGrp="1"/>
          </p:cNvSpPr>
          <p:nvPr>
            <p:ph type="subTitle" idx="1"/>
          </p:nvPr>
        </p:nvSpPr>
        <p:spPr>
          <a:xfrm>
            <a:off x="5297760" y="4636008"/>
            <a:ext cx="6251111" cy="1572768"/>
          </a:xfrm>
        </p:spPr>
        <p:txBody>
          <a:bodyPr>
            <a:normAutofit/>
          </a:bodyPr>
          <a:lstStyle/>
          <a:p>
            <a:pPr algn="l"/>
            <a:endParaRPr lang="en-US" dirty="0"/>
          </a:p>
          <a:p>
            <a:pPr algn="r"/>
            <a:r>
              <a:rPr lang="en-US" dirty="0">
                <a:solidFill>
                  <a:srgbClr val="FFB612"/>
                </a:solidFill>
              </a:rPr>
              <a:t>Rep. Cliff Groh</a:t>
            </a:r>
          </a:p>
          <a:p>
            <a:pPr algn="r"/>
            <a:r>
              <a:rPr lang="en-US" sz="1200" dirty="0">
                <a:solidFill>
                  <a:srgbClr val="FFB612"/>
                </a:solidFill>
              </a:rPr>
              <a:t>Cameron Ebersold</a:t>
            </a:r>
          </a:p>
        </p:txBody>
      </p:sp>
      <p:pic>
        <p:nvPicPr>
          <p:cNvPr id="6" name="Picture 5" descr="A tall tree with many branches&#10;&#10;Description automatically generated">
            <a:extLst>
              <a:ext uri="{FF2B5EF4-FFF2-40B4-BE49-F238E27FC236}">
                <a16:creationId xmlns:a16="http://schemas.microsoft.com/office/drawing/2014/main" id="{5A482056-4751-5B1B-4C17-76C75EDC2942}"/>
              </a:ext>
            </a:extLst>
          </p:cNvPr>
          <p:cNvPicPr>
            <a:picLocks noChangeAspect="1"/>
          </p:cNvPicPr>
          <p:nvPr/>
        </p:nvPicPr>
        <p:blipFill rotWithShape="1">
          <a:blip r:embed="rId3">
            <a:extLst>
              <a:ext uri="{28A0092B-C50C-407E-A947-70E740481C1C}">
                <a14:useLocalDpi xmlns:a14="http://schemas.microsoft.com/office/drawing/2010/main" val="0"/>
              </a:ext>
            </a:extLst>
          </a:blip>
          <a:srcRect r="3" b="976"/>
          <a:stretch/>
        </p:blipFill>
        <p:spPr>
          <a:xfrm>
            <a:off x="-400049"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9"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5606357-CB4C-4BA6-23B3-EBEE9B96FC7C}"/>
              </a:ext>
            </a:extLst>
          </p:cNvPr>
          <p:cNvSpPr txBox="1"/>
          <p:nvPr/>
        </p:nvSpPr>
        <p:spPr>
          <a:xfrm>
            <a:off x="-277701" y="5828061"/>
            <a:ext cx="4166419" cy="307777"/>
          </a:xfrm>
          <a:prstGeom prst="rect">
            <a:avLst/>
          </a:prstGeom>
          <a:noFill/>
        </p:spPr>
        <p:txBody>
          <a:bodyPr wrap="square" rtlCol="0">
            <a:spAutoFit/>
          </a:bodyPr>
          <a:lstStyle/>
          <a:p>
            <a:pPr algn="ctr"/>
            <a:r>
              <a:rPr lang="en-US" sz="1400" dirty="0">
                <a:solidFill>
                  <a:srgbClr val="FFB612"/>
                </a:solidFill>
              </a:rPr>
              <a:t>Sitka Spruce – our State Tree</a:t>
            </a:r>
          </a:p>
        </p:txBody>
      </p:sp>
      <p:sp>
        <p:nvSpPr>
          <p:cNvPr id="8" name="Slide Number Placeholder 7">
            <a:extLst>
              <a:ext uri="{FF2B5EF4-FFF2-40B4-BE49-F238E27FC236}">
                <a16:creationId xmlns:a16="http://schemas.microsoft.com/office/drawing/2014/main" id="{79C01AAC-F259-1341-1595-39E6D7D18503}"/>
              </a:ext>
            </a:extLst>
          </p:cNvPr>
          <p:cNvSpPr>
            <a:spLocks noGrp="1"/>
          </p:cNvSpPr>
          <p:nvPr>
            <p:ph type="sldNum" sz="quarter" idx="12"/>
          </p:nvPr>
        </p:nvSpPr>
        <p:spPr/>
        <p:txBody>
          <a:bodyPr/>
          <a:lstStyle/>
          <a:p>
            <a:fld id="{32CAFDBF-2511-4173-AC68-EBBD7A550648}" type="slidenum">
              <a:rPr lang="en-US" smtClean="0"/>
              <a:t>1</a:t>
            </a:fld>
            <a:endParaRPr lang="en-US"/>
          </a:p>
        </p:txBody>
      </p:sp>
    </p:spTree>
    <p:extLst>
      <p:ext uri="{BB962C8B-B14F-4D97-AF65-F5344CB8AC3E}">
        <p14:creationId xmlns:p14="http://schemas.microsoft.com/office/powerpoint/2010/main" val="10453826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ouple of men wearing suits and ties&#10;&#10;Description automatically generated with low confidence">
            <a:extLst>
              <a:ext uri="{FF2B5EF4-FFF2-40B4-BE49-F238E27FC236}">
                <a16:creationId xmlns:a16="http://schemas.microsoft.com/office/drawing/2014/main" id="{48F80ECE-4E17-0B8D-6D1A-978BC9B02902}"/>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l="6985" b="14826"/>
          <a:stretch/>
        </p:blipFill>
        <p:spPr>
          <a:xfrm rot="21103891">
            <a:off x="1864931" y="434634"/>
            <a:ext cx="4183212" cy="5750118"/>
          </a:xfrm>
          <a:prstGeom prst="rect">
            <a:avLst/>
          </a:prstGeom>
        </p:spPr>
      </p:pic>
      <p:sp>
        <p:nvSpPr>
          <p:cNvPr id="2" name="Slide Number Placeholder 1">
            <a:extLst>
              <a:ext uri="{FF2B5EF4-FFF2-40B4-BE49-F238E27FC236}">
                <a16:creationId xmlns:a16="http://schemas.microsoft.com/office/drawing/2014/main" id="{9A262633-C8FF-50EC-3D7E-9C9B9F30F6FE}"/>
              </a:ext>
            </a:extLst>
          </p:cNvPr>
          <p:cNvSpPr>
            <a:spLocks noGrp="1"/>
          </p:cNvSpPr>
          <p:nvPr>
            <p:ph type="sldNum" sz="quarter" idx="12"/>
          </p:nvPr>
        </p:nvSpPr>
        <p:spPr>
          <a:xfrm>
            <a:off x="11704320" y="6455664"/>
            <a:ext cx="448056" cy="365125"/>
          </a:xfrm>
        </p:spPr>
        <p:txBody>
          <a:bodyPr>
            <a:normAutofit/>
          </a:bodyPr>
          <a:lstStyle/>
          <a:p>
            <a:pPr>
              <a:spcAft>
                <a:spcPts val="600"/>
              </a:spcAft>
            </a:pPr>
            <a:fld id="{32CAFDBF-2511-4173-AC68-EBBD7A550648}" type="slidenum">
              <a:rPr lang="en-US" sz="1100">
                <a:solidFill>
                  <a:srgbClr val="FFFFFF"/>
                </a:solidFill>
              </a:rPr>
              <a:pPr>
                <a:spcAft>
                  <a:spcPts val="600"/>
                </a:spcAft>
              </a:pPr>
              <a:t>2</a:t>
            </a:fld>
            <a:endParaRPr lang="en-US" sz="1100">
              <a:solidFill>
                <a:srgbClr val="FFFFFF"/>
              </a:solidFill>
            </a:endParaRPr>
          </a:p>
        </p:txBody>
      </p:sp>
      <p:sp>
        <p:nvSpPr>
          <p:cNvPr id="5" name="TextBox 4">
            <a:extLst>
              <a:ext uri="{FF2B5EF4-FFF2-40B4-BE49-F238E27FC236}">
                <a16:creationId xmlns:a16="http://schemas.microsoft.com/office/drawing/2014/main" id="{DEA9C44F-8CAB-D549-9824-2520D0A41870}"/>
              </a:ext>
            </a:extLst>
          </p:cNvPr>
          <p:cNvSpPr txBox="1"/>
          <p:nvPr/>
        </p:nvSpPr>
        <p:spPr>
          <a:xfrm>
            <a:off x="9114474" y="201599"/>
            <a:ext cx="3018244" cy="1569660"/>
          </a:xfrm>
          <a:prstGeom prst="rect">
            <a:avLst/>
          </a:prstGeom>
          <a:noFill/>
        </p:spPr>
        <p:txBody>
          <a:bodyPr wrap="square" rtlCol="0">
            <a:spAutoFit/>
          </a:bodyPr>
          <a:lstStyle/>
          <a:p>
            <a:pPr algn="ctr"/>
            <a:r>
              <a:rPr lang="en-US" sz="3200" dirty="0">
                <a:solidFill>
                  <a:srgbClr val="F4F0E8"/>
                </a:solidFill>
              </a:rPr>
              <a:t>Can you ID the men in this photo?</a:t>
            </a:r>
          </a:p>
        </p:txBody>
      </p:sp>
      <p:grpSp>
        <p:nvGrpSpPr>
          <p:cNvPr id="17" name="Group 16">
            <a:extLst>
              <a:ext uri="{FF2B5EF4-FFF2-40B4-BE49-F238E27FC236}">
                <a16:creationId xmlns:a16="http://schemas.microsoft.com/office/drawing/2014/main" id="{215E2766-052B-1A1E-C4A4-DA2C09872017}"/>
              </a:ext>
            </a:extLst>
          </p:cNvPr>
          <p:cNvGrpSpPr/>
          <p:nvPr/>
        </p:nvGrpSpPr>
        <p:grpSpPr>
          <a:xfrm rot="20933538">
            <a:off x="4356399" y="1120571"/>
            <a:ext cx="1900622" cy="1038086"/>
            <a:chOff x="7035420" y="3643096"/>
            <a:chExt cx="1125941" cy="1038086"/>
          </a:xfrm>
        </p:grpSpPr>
        <p:cxnSp>
          <p:nvCxnSpPr>
            <p:cNvPr id="7" name="Straight Arrow Connector 6">
              <a:extLst>
                <a:ext uri="{FF2B5EF4-FFF2-40B4-BE49-F238E27FC236}">
                  <a16:creationId xmlns:a16="http://schemas.microsoft.com/office/drawing/2014/main" id="{36896466-B5BA-5DD3-14EC-C04470BEA55C}"/>
                </a:ext>
              </a:extLst>
            </p:cNvPr>
            <p:cNvCxnSpPr>
              <a:cxnSpLocks/>
            </p:cNvCxnSpPr>
            <p:nvPr/>
          </p:nvCxnSpPr>
          <p:spPr>
            <a:xfrm flipH="1">
              <a:off x="7450853" y="3643096"/>
              <a:ext cx="175921" cy="0"/>
            </a:xfrm>
            <a:prstGeom prst="straightConnector1">
              <a:avLst/>
            </a:prstGeom>
            <a:ln w="28575">
              <a:solidFill>
                <a:srgbClr val="F4F0E8"/>
              </a:solidFill>
              <a:tailEnd type="triangle"/>
            </a:ln>
          </p:spPr>
          <p:style>
            <a:lnRef idx="1">
              <a:schemeClr val="accent1"/>
            </a:lnRef>
            <a:fillRef idx="0">
              <a:schemeClr val="accent1"/>
            </a:fillRef>
            <a:effectRef idx="0">
              <a:schemeClr val="accent1"/>
            </a:effectRef>
            <a:fontRef idx="minor">
              <a:schemeClr val="tx1"/>
            </a:fontRef>
          </p:style>
        </p:cxnSp>
        <p:sp>
          <p:nvSpPr>
            <p:cNvPr id="3" name="Arc 2">
              <a:extLst>
                <a:ext uri="{FF2B5EF4-FFF2-40B4-BE49-F238E27FC236}">
                  <a16:creationId xmlns:a16="http://schemas.microsoft.com/office/drawing/2014/main" id="{10E1815B-8155-14AA-A006-FD6096DA13FA}"/>
                </a:ext>
              </a:extLst>
            </p:cNvPr>
            <p:cNvSpPr/>
            <p:nvPr/>
          </p:nvSpPr>
          <p:spPr>
            <a:xfrm>
              <a:off x="7035420" y="3643096"/>
              <a:ext cx="1125941" cy="1038086"/>
            </a:xfrm>
            <a:prstGeom prst="arc">
              <a:avLst/>
            </a:prstGeom>
            <a:ln w="28575">
              <a:solidFill>
                <a:srgbClr val="F4F0E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21" name="TextBox 20">
            <a:extLst>
              <a:ext uri="{FF2B5EF4-FFF2-40B4-BE49-F238E27FC236}">
                <a16:creationId xmlns:a16="http://schemas.microsoft.com/office/drawing/2014/main" id="{F2954C2B-7A88-6700-0415-3E7FB93A935B}"/>
              </a:ext>
            </a:extLst>
          </p:cNvPr>
          <p:cNvSpPr txBox="1"/>
          <p:nvPr/>
        </p:nvSpPr>
        <p:spPr>
          <a:xfrm>
            <a:off x="5799408" y="1478872"/>
            <a:ext cx="1589964" cy="584775"/>
          </a:xfrm>
          <a:prstGeom prst="rect">
            <a:avLst/>
          </a:prstGeom>
          <a:noFill/>
        </p:spPr>
        <p:txBody>
          <a:bodyPr wrap="square" rtlCol="0">
            <a:spAutoFit/>
          </a:bodyPr>
          <a:lstStyle/>
          <a:p>
            <a:pPr algn="ctr"/>
            <a:r>
              <a:rPr lang="en-US" dirty="0">
                <a:solidFill>
                  <a:srgbClr val="F4F0E8"/>
                </a:solidFill>
              </a:rPr>
              <a:t>Me,</a:t>
            </a:r>
          </a:p>
          <a:p>
            <a:pPr algn="ctr"/>
            <a:r>
              <a:rPr lang="en-US" sz="1400" dirty="0">
                <a:solidFill>
                  <a:srgbClr val="F4F0E8"/>
                </a:solidFill>
              </a:rPr>
              <a:t>Age 28</a:t>
            </a:r>
          </a:p>
        </p:txBody>
      </p:sp>
      <p:sp>
        <p:nvSpPr>
          <p:cNvPr id="22" name="TextBox 21">
            <a:extLst>
              <a:ext uri="{FF2B5EF4-FFF2-40B4-BE49-F238E27FC236}">
                <a16:creationId xmlns:a16="http://schemas.microsoft.com/office/drawing/2014/main" id="{900EFE3A-D567-E2C0-F3C5-5099158F30D2}"/>
              </a:ext>
            </a:extLst>
          </p:cNvPr>
          <p:cNvSpPr txBox="1"/>
          <p:nvPr/>
        </p:nvSpPr>
        <p:spPr>
          <a:xfrm>
            <a:off x="146519" y="3195616"/>
            <a:ext cx="1782417" cy="800219"/>
          </a:xfrm>
          <a:prstGeom prst="rect">
            <a:avLst/>
          </a:prstGeom>
          <a:noFill/>
        </p:spPr>
        <p:txBody>
          <a:bodyPr wrap="square" rtlCol="0">
            <a:spAutoFit/>
          </a:bodyPr>
          <a:lstStyle/>
          <a:p>
            <a:pPr algn="ctr"/>
            <a:r>
              <a:rPr lang="en-US" dirty="0">
                <a:solidFill>
                  <a:srgbClr val="F4F0E8"/>
                </a:solidFill>
              </a:rPr>
              <a:t>Jay Hammond,</a:t>
            </a:r>
          </a:p>
          <a:p>
            <a:pPr algn="ctr"/>
            <a:r>
              <a:rPr lang="en-US" sz="1400" dirty="0">
                <a:solidFill>
                  <a:srgbClr val="F4F0E8"/>
                </a:solidFill>
              </a:rPr>
              <a:t>Governor of Alaska</a:t>
            </a:r>
          </a:p>
          <a:p>
            <a:pPr algn="ctr"/>
            <a:r>
              <a:rPr lang="en-US" sz="1400" dirty="0">
                <a:solidFill>
                  <a:srgbClr val="F4F0E8"/>
                </a:solidFill>
              </a:rPr>
              <a:t>1974-82</a:t>
            </a:r>
          </a:p>
        </p:txBody>
      </p:sp>
      <p:grpSp>
        <p:nvGrpSpPr>
          <p:cNvPr id="27" name="Group 26">
            <a:extLst>
              <a:ext uri="{FF2B5EF4-FFF2-40B4-BE49-F238E27FC236}">
                <a16:creationId xmlns:a16="http://schemas.microsoft.com/office/drawing/2014/main" id="{35C295A2-BF96-76A9-FC05-5AAC258582B6}"/>
              </a:ext>
            </a:extLst>
          </p:cNvPr>
          <p:cNvGrpSpPr/>
          <p:nvPr/>
        </p:nvGrpSpPr>
        <p:grpSpPr>
          <a:xfrm>
            <a:off x="774155" y="1478873"/>
            <a:ext cx="2541329" cy="3199714"/>
            <a:chOff x="792999" y="1689325"/>
            <a:chExt cx="2182212" cy="2742895"/>
          </a:xfrm>
        </p:grpSpPr>
        <p:sp>
          <p:nvSpPr>
            <p:cNvPr id="23" name="Arc 22">
              <a:extLst>
                <a:ext uri="{FF2B5EF4-FFF2-40B4-BE49-F238E27FC236}">
                  <a16:creationId xmlns:a16="http://schemas.microsoft.com/office/drawing/2014/main" id="{65B64DEB-F080-7B70-14C8-494248A898AD}"/>
                </a:ext>
              </a:extLst>
            </p:cNvPr>
            <p:cNvSpPr/>
            <p:nvPr/>
          </p:nvSpPr>
          <p:spPr>
            <a:xfrm rot="15812390">
              <a:off x="512894" y="1969903"/>
              <a:ext cx="2742422" cy="2182212"/>
            </a:xfrm>
            <a:prstGeom prst="arc">
              <a:avLst>
                <a:gd name="adj1" fmla="val 16200000"/>
                <a:gd name="adj2" fmla="val 362588"/>
              </a:avLst>
            </a:prstGeom>
            <a:ln w="28575">
              <a:solidFill>
                <a:srgbClr val="F4F0E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5" name="Straight Arrow Connector 24">
              <a:extLst>
                <a:ext uri="{FF2B5EF4-FFF2-40B4-BE49-F238E27FC236}">
                  <a16:creationId xmlns:a16="http://schemas.microsoft.com/office/drawing/2014/main" id="{84CC6AF7-D7CB-393A-5FC2-EA5C4125EBA6}"/>
                </a:ext>
              </a:extLst>
            </p:cNvPr>
            <p:cNvCxnSpPr>
              <a:cxnSpLocks/>
            </p:cNvCxnSpPr>
            <p:nvPr/>
          </p:nvCxnSpPr>
          <p:spPr>
            <a:xfrm>
              <a:off x="1797120" y="1689325"/>
              <a:ext cx="194365" cy="0"/>
            </a:xfrm>
            <a:prstGeom prst="straightConnector1">
              <a:avLst/>
            </a:prstGeom>
            <a:ln w="28575">
              <a:solidFill>
                <a:srgbClr val="F4F0E8"/>
              </a:solidFill>
              <a:tailEnd type="triangle"/>
            </a:ln>
          </p:spPr>
          <p:style>
            <a:lnRef idx="1">
              <a:schemeClr val="accent1"/>
            </a:lnRef>
            <a:fillRef idx="0">
              <a:schemeClr val="accent1"/>
            </a:fillRef>
            <a:effectRef idx="0">
              <a:schemeClr val="accent1"/>
            </a:effectRef>
            <a:fontRef idx="minor">
              <a:schemeClr val="tx1"/>
            </a:fontRef>
          </p:style>
        </p:cxnSp>
      </p:grpSp>
      <p:sp>
        <p:nvSpPr>
          <p:cNvPr id="31" name="TextBox 30">
            <a:extLst>
              <a:ext uri="{FF2B5EF4-FFF2-40B4-BE49-F238E27FC236}">
                <a16:creationId xmlns:a16="http://schemas.microsoft.com/office/drawing/2014/main" id="{345EE616-3F88-F6C9-2C51-BF5F3C546160}"/>
              </a:ext>
            </a:extLst>
          </p:cNvPr>
          <p:cNvSpPr txBox="1"/>
          <p:nvPr/>
        </p:nvSpPr>
        <p:spPr>
          <a:xfrm rot="21120000">
            <a:off x="5379140" y="5374583"/>
            <a:ext cx="936791" cy="369332"/>
          </a:xfrm>
          <a:prstGeom prst="rect">
            <a:avLst/>
          </a:prstGeom>
          <a:noFill/>
        </p:spPr>
        <p:txBody>
          <a:bodyPr wrap="square" rtlCol="0">
            <a:spAutoFit/>
          </a:bodyPr>
          <a:lstStyle/>
          <a:p>
            <a:pPr algn="ctr"/>
            <a:r>
              <a:rPr lang="en-US" sz="900" dirty="0">
                <a:solidFill>
                  <a:schemeClr val="bg1">
                    <a:lumMod val="85000"/>
                  </a:schemeClr>
                </a:solidFill>
                <a:latin typeface="Courier New" panose="02070309020205020404" pitchFamily="49" charset="0"/>
                <a:cs typeface="Courier New" panose="02070309020205020404" pitchFamily="49" charset="0"/>
              </a:rPr>
              <a:t>June 1982</a:t>
            </a:r>
          </a:p>
          <a:p>
            <a:pPr algn="ctr"/>
            <a:r>
              <a:rPr lang="en-US" sz="900" dirty="0">
                <a:solidFill>
                  <a:schemeClr val="bg1">
                    <a:lumMod val="85000"/>
                  </a:schemeClr>
                </a:solidFill>
                <a:latin typeface="Courier New" panose="02070309020205020404" pitchFamily="49" charset="0"/>
                <a:cs typeface="Courier New" panose="02070309020205020404" pitchFamily="49" charset="0"/>
              </a:rPr>
              <a:t>Juneau AK</a:t>
            </a:r>
          </a:p>
        </p:txBody>
      </p:sp>
      <p:sp>
        <p:nvSpPr>
          <p:cNvPr id="32" name="TextBox 31">
            <a:extLst>
              <a:ext uri="{FF2B5EF4-FFF2-40B4-BE49-F238E27FC236}">
                <a16:creationId xmlns:a16="http://schemas.microsoft.com/office/drawing/2014/main" id="{B33A9526-1A3B-DC0C-2E4B-F4143B85132A}"/>
              </a:ext>
            </a:extLst>
          </p:cNvPr>
          <p:cNvSpPr txBox="1"/>
          <p:nvPr/>
        </p:nvSpPr>
        <p:spPr>
          <a:xfrm>
            <a:off x="6417191" y="2256035"/>
            <a:ext cx="5732890" cy="2400657"/>
          </a:xfrm>
          <a:prstGeom prst="rect">
            <a:avLst/>
          </a:prstGeom>
          <a:noFill/>
        </p:spPr>
        <p:txBody>
          <a:bodyPr wrap="square" rtlCol="0">
            <a:spAutoFit/>
          </a:bodyPr>
          <a:lstStyle/>
          <a:p>
            <a:pPr algn="ctr"/>
            <a:r>
              <a:rPr lang="en-US" sz="2400" b="1" dirty="0">
                <a:solidFill>
                  <a:schemeClr val="bg1">
                    <a:lumMod val="85000"/>
                  </a:schemeClr>
                </a:solidFill>
              </a:rPr>
              <a:t>Who am I?</a:t>
            </a:r>
            <a:endParaRPr lang="en-US" dirty="0">
              <a:solidFill>
                <a:schemeClr val="bg1">
                  <a:lumMod val="85000"/>
                </a:schemeClr>
              </a:solidFill>
            </a:endParaRPr>
          </a:p>
          <a:p>
            <a:pPr marL="342900" indent="-342900">
              <a:buFont typeface="Arial" panose="020B0604020202020204" pitchFamily="34" charset="0"/>
              <a:buChar char="•"/>
            </a:pPr>
            <a:r>
              <a:rPr lang="en-US" dirty="0">
                <a:solidFill>
                  <a:schemeClr val="bg1">
                    <a:lumMod val="85000"/>
                  </a:schemeClr>
                </a:solidFill>
              </a:rPr>
              <a:t>Lifelong Alaskan born in the Territory</a:t>
            </a:r>
          </a:p>
          <a:p>
            <a:pPr marL="342900" indent="-342900">
              <a:buFont typeface="Arial" panose="020B0604020202020204" pitchFamily="34" charset="0"/>
              <a:buChar char="•"/>
            </a:pPr>
            <a:r>
              <a:rPr lang="en-US" dirty="0">
                <a:solidFill>
                  <a:schemeClr val="bg1">
                    <a:lumMod val="85000"/>
                  </a:schemeClr>
                </a:solidFill>
              </a:rPr>
              <a:t>Lived in Anchorage, Sitka, Juneau</a:t>
            </a:r>
          </a:p>
          <a:p>
            <a:pPr marL="342900" indent="-342900">
              <a:buFont typeface="Arial" panose="020B0604020202020204" pitchFamily="34" charset="0"/>
              <a:buChar char="•"/>
            </a:pPr>
            <a:r>
              <a:rPr lang="en-US" dirty="0">
                <a:solidFill>
                  <a:schemeClr val="bg1">
                    <a:lumMod val="85000"/>
                  </a:schemeClr>
                </a:solidFill>
              </a:rPr>
              <a:t>One of the creators of the PFD</a:t>
            </a:r>
          </a:p>
          <a:p>
            <a:pPr marL="342900" indent="-342900">
              <a:buFont typeface="Arial" panose="020B0604020202020204" pitchFamily="34" charset="0"/>
              <a:buChar char="•"/>
            </a:pPr>
            <a:r>
              <a:rPr lang="en-US" dirty="0">
                <a:solidFill>
                  <a:schemeClr val="bg1">
                    <a:lumMod val="85000"/>
                  </a:schemeClr>
                </a:solidFill>
              </a:rPr>
              <a:t>Studied since the 1980s Alaska’s economy, and the ways the State of Alaska collects, spends and saves</a:t>
            </a:r>
          </a:p>
          <a:p>
            <a:pPr marL="342900" indent="-342900">
              <a:buFont typeface="Arial" panose="020B0604020202020204" pitchFamily="34" charset="0"/>
              <a:buChar char="•"/>
            </a:pPr>
            <a:r>
              <a:rPr lang="en-US" dirty="0">
                <a:solidFill>
                  <a:schemeClr val="bg1">
                    <a:lumMod val="85000"/>
                  </a:schemeClr>
                </a:solidFill>
              </a:rPr>
              <a:t>1</a:t>
            </a:r>
            <a:r>
              <a:rPr lang="en-US" baseline="30000" dirty="0">
                <a:solidFill>
                  <a:schemeClr val="bg1">
                    <a:lumMod val="85000"/>
                  </a:schemeClr>
                </a:solidFill>
              </a:rPr>
              <a:t>st</a:t>
            </a:r>
            <a:r>
              <a:rPr lang="en-US" dirty="0">
                <a:solidFill>
                  <a:schemeClr val="bg1">
                    <a:lumMod val="85000"/>
                  </a:schemeClr>
                </a:solidFill>
              </a:rPr>
              <a:t> term legislator for House District 18 (North Anchorage)</a:t>
            </a:r>
          </a:p>
        </p:txBody>
      </p:sp>
    </p:spTree>
    <p:extLst>
      <p:ext uri="{BB962C8B-B14F-4D97-AF65-F5344CB8AC3E}">
        <p14:creationId xmlns:p14="http://schemas.microsoft.com/office/powerpoint/2010/main" val="2386674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1" grpId="0"/>
      <p:bldP spid="22" grpId="0"/>
      <p:bldP spid="3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9BBAE-CDEB-9231-2718-7C79D5CBEA62}"/>
              </a:ext>
            </a:extLst>
          </p:cNvPr>
          <p:cNvSpPr>
            <a:spLocks noGrp="1"/>
          </p:cNvSpPr>
          <p:nvPr>
            <p:ph type="title"/>
          </p:nvPr>
        </p:nvSpPr>
        <p:spPr/>
        <p:txBody>
          <a:bodyPr/>
          <a:lstStyle/>
          <a:p>
            <a:r>
              <a:rPr lang="en-US"/>
              <a:t>Goals for this Presentation</a:t>
            </a:r>
            <a:endParaRPr lang="en-US" dirty="0"/>
          </a:p>
        </p:txBody>
      </p:sp>
      <p:graphicFrame>
        <p:nvGraphicFramePr>
          <p:cNvPr id="5" name="Content Placeholder 2">
            <a:extLst>
              <a:ext uri="{FF2B5EF4-FFF2-40B4-BE49-F238E27FC236}">
                <a16:creationId xmlns:a16="http://schemas.microsoft.com/office/drawing/2014/main" id="{6BD7969B-A568-1401-2C53-AAA3A7FB3C64}"/>
              </a:ext>
            </a:extLst>
          </p:cNvPr>
          <p:cNvGraphicFramePr>
            <a:graphicFrameLocks noGrp="1"/>
          </p:cNvGraphicFramePr>
          <p:nvPr>
            <p:ph idx="1"/>
            <p:extLst>
              <p:ext uri="{D42A27DB-BD31-4B8C-83A1-F6EECF244321}">
                <p14:modId xmlns:p14="http://schemas.microsoft.com/office/powerpoint/2010/main" val="151075739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1DA91510-46D1-4601-439B-E229705CBD42}"/>
              </a:ext>
            </a:extLst>
          </p:cNvPr>
          <p:cNvSpPr>
            <a:spLocks noGrp="1"/>
          </p:cNvSpPr>
          <p:nvPr>
            <p:ph type="sldNum" sz="quarter" idx="12"/>
          </p:nvPr>
        </p:nvSpPr>
        <p:spPr/>
        <p:txBody>
          <a:bodyPr/>
          <a:lstStyle/>
          <a:p>
            <a:fld id="{32CAFDBF-2511-4173-AC68-EBBD7A550648}" type="slidenum">
              <a:rPr lang="en-US" smtClean="0"/>
              <a:t>3</a:t>
            </a:fld>
            <a:endParaRPr lang="en-US"/>
          </a:p>
        </p:txBody>
      </p:sp>
    </p:spTree>
    <p:extLst>
      <p:ext uri="{BB962C8B-B14F-4D97-AF65-F5344CB8AC3E}">
        <p14:creationId xmlns:p14="http://schemas.microsoft.com/office/powerpoint/2010/main" val="41412990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7D981240-2852-8EAB-5A05-6B2AD5E5DF31}"/>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dirty="0">
                <a:solidFill>
                  <a:schemeClr val="bg1">
                    <a:lumMod val="95000"/>
                    <a:lumOff val="5000"/>
                  </a:schemeClr>
                </a:solidFill>
              </a:rPr>
              <a:t>What do you perceive are biggest problems we are currently facing in Alaska?</a:t>
            </a:r>
          </a:p>
        </p:txBody>
      </p:sp>
      <p:sp>
        <p:nvSpPr>
          <p:cNvPr id="4" name="Slide Number Placeholder 3">
            <a:extLst>
              <a:ext uri="{FF2B5EF4-FFF2-40B4-BE49-F238E27FC236}">
                <a16:creationId xmlns:a16="http://schemas.microsoft.com/office/drawing/2014/main" id="{197698E4-D7D1-2144-B19E-E537FE95CFAE}"/>
              </a:ext>
            </a:extLst>
          </p:cNvPr>
          <p:cNvSpPr>
            <a:spLocks noGrp="1"/>
          </p:cNvSpPr>
          <p:nvPr>
            <p:ph type="sldNum" sz="quarter" idx="12"/>
          </p:nvPr>
        </p:nvSpPr>
        <p:spPr>
          <a:xfrm>
            <a:off x="11000232" y="6108192"/>
            <a:ext cx="548640" cy="548640"/>
          </a:xfrm>
          <a:prstGeom prst="ellipse">
            <a:avLst/>
          </a:prstGeom>
          <a:solidFill>
            <a:srgbClr val="7F7F7F"/>
          </a:solidFill>
        </p:spPr>
        <p:txBody>
          <a:bodyPr vert="horz" lIns="91440" tIns="45720" rIns="91440" bIns="45720" rtlCol="0" anchor="ctr">
            <a:normAutofit/>
          </a:bodyPr>
          <a:lstStyle/>
          <a:p>
            <a:pPr algn="ctr" defTabSz="457200">
              <a:spcAft>
                <a:spcPts val="600"/>
              </a:spcAft>
            </a:pPr>
            <a:fld id="{32CAFDBF-2511-4173-AC68-EBBD7A550648}" type="slidenum">
              <a:rPr lang="en-US" sz="1500">
                <a:solidFill>
                  <a:srgbClr val="FFFFFF"/>
                </a:solidFill>
              </a:rPr>
              <a:pPr algn="ctr" defTabSz="457200">
                <a:spcAft>
                  <a:spcPts val="600"/>
                </a:spcAft>
              </a:pPr>
              <a:t>4</a:t>
            </a:fld>
            <a:endParaRPr lang="en-US" sz="1500">
              <a:solidFill>
                <a:srgbClr val="FFFFFF"/>
              </a:solidFill>
            </a:endParaRPr>
          </a:p>
        </p:txBody>
      </p:sp>
    </p:spTree>
    <p:extLst>
      <p:ext uri="{BB962C8B-B14F-4D97-AF65-F5344CB8AC3E}">
        <p14:creationId xmlns:p14="http://schemas.microsoft.com/office/powerpoint/2010/main" val="2748456414"/>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3CD2330-6762-EE88-3515-84F4134213D7}"/>
              </a:ext>
            </a:extLst>
          </p:cNvPr>
          <p:cNvPicPr>
            <a:picLocks noChangeAspect="1"/>
          </p:cNvPicPr>
          <p:nvPr/>
        </p:nvPicPr>
        <p:blipFill rotWithShape="1">
          <a:blip r:embed="rId3">
            <a:alphaModFix amt="35000"/>
          </a:blip>
          <a:srcRect t="654" b="15077"/>
          <a:stretch/>
        </p:blipFill>
        <p:spPr>
          <a:xfrm>
            <a:off x="20" y="10"/>
            <a:ext cx="12191980" cy="6857990"/>
          </a:xfrm>
          <a:prstGeom prst="rect">
            <a:avLst/>
          </a:prstGeom>
        </p:spPr>
      </p:pic>
      <p:sp>
        <p:nvSpPr>
          <p:cNvPr id="2" name="Title 1">
            <a:extLst>
              <a:ext uri="{FF2B5EF4-FFF2-40B4-BE49-F238E27FC236}">
                <a16:creationId xmlns:a16="http://schemas.microsoft.com/office/drawing/2014/main" id="{45B90AC0-FEED-2991-8FE1-E11BCAA33C6F}"/>
              </a:ext>
            </a:extLst>
          </p:cNvPr>
          <p:cNvSpPr>
            <a:spLocks noGrp="1"/>
          </p:cNvSpPr>
          <p:nvPr>
            <p:ph type="title"/>
          </p:nvPr>
        </p:nvSpPr>
        <p:spPr>
          <a:xfrm>
            <a:off x="838200" y="365125"/>
            <a:ext cx="10515600" cy="1325563"/>
          </a:xfrm>
        </p:spPr>
        <p:txBody>
          <a:bodyPr>
            <a:normAutofit/>
          </a:bodyPr>
          <a:lstStyle/>
          <a:p>
            <a:r>
              <a:rPr lang="en-US">
                <a:solidFill>
                  <a:srgbClr val="FFFFFF"/>
                </a:solidFill>
              </a:rPr>
              <a:t>We have some problems in Alaska</a:t>
            </a:r>
          </a:p>
        </p:txBody>
      </p:sp>
      <p:graphicFrame>
        <p:nvGraphicFramePr>
          <p:cNvPr id="5" name="Content Placeholder 2">
            <a:extLst>
              <a:ext uri="{FF2B5EF4-FFF2-40B4-BE49-F238E27FC236}">
                <a16:creationId xmlns:a16="http://schemas.microsoft.com/office/drawing/2014/main" id="{B353D09B-5DD9-94FF-ECCD-16AF60F5B1A2}"/>
              </a:ext>
            </a:extLst>
          </p:cNvPr>
          <p:cNvGraphicFramePr>
            <a:graphicFrameLocks noGrp="1"/>
          </p:cNvGraphicFramePr>
          <p:nvPr>
            <p:ph idx="1"/>
            <p:extLst>
              <p:ext uri="{D42A27DB-BD31-4B8C-83A1-F6EECF244321}">
                <p14:modId xmlns:p14="http://schemas.microsoft.com/office/powerpoint/2010/main" val="20490965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Slide Number Placeholder 6">
            <a:extLst>
              <a:ext uri="{FF2B5EF4-FFF2-40B4-BE49-F238E27FC236}">
                <a16:creationId xmlns:a16="http://schemas.microsoft.com/office/drawing/2014/main" id="{9BF932E0-C54D-E518-3314-6038979BF31D}"/>
              </a:ext>
            </a:extLst>
          </p:cNvPr>
          <p:cNvSpPr>
            <a:spLocks noGrp="1"/>
          </p:cNvSpPr>
          <p:nvPr>
            <p:ph type="sldNum" sz="quarter" idx="12"/>
          </p:nvPr>
        </p:nvSpPr>
        <p:spPr/>
        <p:txBody>
          <a:bodyPr/>
          <a:lstStyle/>
          <a:p>
            <a:fld id="{32CAFDBF-2511-4173-AC68-EBBD7A550648}" type="slidenum">
              <a:rPr lang="en-US" smtClean="0"/>
              <a:t>5</a:t>
            </a:fld>
            <a:endParaRPr lang="en-US"/>
          </a:p>
        </p:txBody>
      </p:sp>
    </p:spTree>
    <p:extLst>
      <p:ext uri="{BB962C8B-B14F-4D97-AF65-F5344CB8AC3E}">
        <p14:creationId xmlns:p14="http://schemas.microsoft.com/office/powerpoint/2010/main" val="3765730084"/>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 name="Rectangle 57">
            <a:extLst>
              <a:ext uri="{FF2B5EF4-FFF2-40B4-BE49-F238E27FC236}">
                <a16:creationId xmlns:a16="http://schemas.microsoft.com/office/drawing/2014/main" id="{84CA08B7-4716-4E27-A721-D79C91A215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94714483-7072-431F-9DBE-87F44E4D44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495892E1-F4A5-4991-AC52-4F417B14A2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4" name="Group 63">
            <a:extLst>
              <a:ext uri="{FF2B5EF4-FFF2-40B4-BE49-F238E27FC236}">
                <a16:creationId xmlns:a16="http://schemas.microsoft.com/office/drawing/2014/main" id="{34042933-0A94-4AA9-97E0-FB2288C191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65" name="Oval 64">
              <a:extLst>
                <a:ext uri="{FF2B5EF4-FFF2-40B4-BE49-F238E27FC236}">
                  <a16:creationId xmlns:a16="http://schemas.microsoft.com/office/drawing/2014/main" id="{274F2B00-CCCF-4809-9060-BF27174FD2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733E2DBD-A7A5-4BF5-A992-DBD2E0622C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D1254DFF-E2E0-49A3-8171-E187F39D62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75BF8AC9-10AA-4E6A-A51E-BC3868E020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Oval 68">
              <a:extLst>
                <a:ext uri="{FF2B5EF4-FFF2-40B4-BE49-F238E27FC236}">
                  <a16:creationId xmlns:a16="http://schemas.microsoft.com/office/drawing/2014/main" id="{2E0B2B43-CFE1-4B34-9AFC-7AA57060E9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592F43BB-4B6D-4E46-8A9F-00DC68069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2" name="Rectangle 71">
            <a:extLst>
              <a:ext uri="{FF2B5EF4-FFF2-40B4-BE49-F238E27FC236}">
                <a16:creationId xmlns:a16="http://schemas.microsoft.com/office/drawing/2014/main" id="{17BC89B9-A6CD-482B-9352-638D0E05AC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8164" y="96044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tree without leaves&#10;&#10;Description automatically generated">
            <a:extLst>
              <a:ext uri="{FF2B5EF4-FFF2-40B4-BE49-F238E27FC236}">
                <a16:creationId xmlns:a16="http://schemas.microsoft.com/office/drawing/2014/main" id="{D49929BD-920B-5F0E-61E5-99E8B490DD70}"/>
              </a:ext>
            </a:extLst>
          </p:cNvPr>
          <p:cNvPicPr>
            <a:picLocks noGrp="1" noChangeAspect="1"/>
          </p:cNvPicPr>
          <p:nvPr>
            <p:ph idx="4294967295"/>
          </p:nvPr>
        </p:nvPicPr>
        <p:blipFill rotWithShape="1">
          <a:blip r:embed="rId3">
            <a:duotone>
              <a:prstClr val="black"/>
              <a:schemeClr val="bg1">
                <a:tint val="45000"/>
                <a:satMod val="400000"/>
              </a:schemeClr>
            </a:duotone>
            <a:alphaModFix amt="25000"/>
            <a:extLst>
              <a:ext uri="{28A0092B-C50C-407E-A947-70E740481C1C}">
                <a14:useLocalDpi xmlns:a14="http://schemas.microsoft.com/office/drawing/2010/main" val="0"/>
              </a:ext>
            </a:extLst>
          </a:blip>
          <a:srcRect t="30446" r="1" b="23841"/>
          <a:stretch/>
        </p:blipFill>
        <p:spPr>
          <a:xfrm>
            <a:off x="749021" y="-2704"/>
            <a:ext cx="10731726" cy="6132211"/>
          </a:xfrm>
          <a:prstGeom prst="rect">
            <a:avLst/>
          </a:prstGeom>
        </p:spPr>
      </p:pic>
      <p:sp>
        <p:nvSpPr>
          <p:cNvPr id="2" name="Title 1">
            <a:extLst>
              <a:ext uri="{FF2B5EF4-FFF2-40B4-BE49-F238E27FC236}">
                <a16:creationId xmlns:a16="http://schemas.microsoft.com/office/drawing/2014/main" id="{B75A4F06-1372-EF6B-B4FA-12A1A8F5724D}"/>
              </a:ext>
            </a:extLst>
          </p:cNvPr>
          <p:cNvSpPr>
            <a:spLocks noGrp="1"/>
          </p:cNvSpPr>
          <p:nvPr>
            <p:ph type="title"/>
          </p:nvPr>
        </p:nvSpPr>
        <p:spPr>
          <a:xfrm>
            <a:off x="2618173" y="2931685"/>
            <a:ext cx="7315200" cy="2702018"/>
          </a:xfrm>
          <a:noFill/>
        </p:spPr>
        <p:txBody>
          <a:bodyPr vert="horz" lIns="91440" tIns="45720" rIns="91440" bIns="45720" rtlCol="0" anchor="b">
            <a:normAutofit fontScale="90000"/>
          </a:bodyPr>
          <a:lstStyle/>
          <a:p>
            <a:pPr algn="ctr"/>
            <a:r>
              <a:rPr lang="en-US" dirty="0">
                <a:solidFill>
                  <a:schemeClr val="bg1"/>
                </a:solidFill>
              </a:rPr>
              <a:t>Let’s visualize</a:t>
            </a:r>
            <a:br>
              <a:rPr lang="en-US" dirty="0">
                <a:solidFill>
                  <a:schemeClr val="bg1"/>
                </a:solidFill>
              </a:rPr>
            </a:br>
            <a:r>
              <a:rPr lang="en-US" dirty="0">
                <a:solidFill>
                  <a:schemeClr val="bg1"/>
                </a:solidFill>
              </a:rPr>
              <a:t>all these </a:t>
            </a:r>
            <a:r>
              <a:rPr lang="en-US" b="1" dirty="0">
                <a:solidFill>
                  <a:schemeClr val="bg1"/>
                </a:solidFill>
              </a:rPr>
              <a:t>problems</a:t>
            </a:r>
            <a:r>
              <a:rPr lang="en-US" dirty="0">
                <a:solidFill>
                  <a:schemeClr val="bg1"/>
                </a:solidFill>
              </a:rPr>
              <a:t> as outcomes</a:t>
            </a:r>
            <a:br>
              <a:rPr lang="en-US" dirty="0">
                <a:solidFill>
                  <a:schemeClr val="bg1"/>
                </a:solidFill>
              </a:rPr>
            </a:br>
            <a:br>
              <a:rPr lang="en-US" dirty="0">
                <a:solidFill>
                  <a:schemeClr val="bg1"/>
                </a:solidFill>
              </a:rPr>
            </a:br>
            <a:br>
              <a:rPr lang="en-US" dirty="0">
                <a:solidFill>
                  <a:schemeClr val="bg1"/>
                </a:solidFill>
              </a:rPr>
            </a:br>
            <a:br>
              <a:rPr lang="en-US" dirty="0">
                <a:solidFill>
                  <a:schemeClr val="bg1"/>
                </a:solidFill>
              </a:rPr>
            </a:br>
            <a:br>
              <a:rPr lang="en-US" dirty="0">
                <a:solidFill>
                  <a:schemeClr val="bg1"/>
                </a:solidFill>
              </a:rPr>
            </a:br>
            <a:br>
              <a:rPr lang="en-US" dirty="0">
                <a:solidFill>
                  <a:schemeClr val="bg1"/>
                </a:solidFill>
              </a:rPr>
            </a:br>
            <a:r>
              <a:rPr lang="en-US" dirty="0">
                <a:solidFill>
                  <a:schemeClr val="bg1"/>
                </a:solidFill>
              </a:rPr>
              <a:t>D</a:t>
            </a:r>
            <a:r>
              <a:rPr lang="en-US" b="1" dirty="0">
                <a:solidFill>
                  <a:schemeClr val="bg1"/>
                </a:solidFill>
              </a:rPr>
              <a:t>ifferent branches </a:t>
            </a:r>
            <a:r>
              <a:rPr lang="en-US" dirty="0">
                <a:solidFill>
                  <a:schemeClr val="bg1"/>
                </a:solidFill>
              </a:rPr>
              <a:t>on</a:t>
            </a:r>
            <a:br>
              <a:rPr lang="en-US" dirty="0">
                <a:solidFill>
                  <a:schemeClr val="bg1"/>
                </a:solidFill>
              </a:rPr>
            </a:br>
            <a:r>
              <a:rPr lang="en-US" dirty="0">
                <a:solidFill>
                  <a:schemeClr val="bg1"/>
                </a:solidFill>
              </a:rPr>
              <a:t>the </a:t>
            </a:r>
            <a:r>
              <a:rPr lang="en-US" b="1" dirty="0">
                <a:solidFill>
                  <a:schemeClr val="bg1"/>
                </a:solidFill>
              </a:rPr>
              <a:t>same tree</a:t>
            </a:r>
          </a:p>
        </p:txBody>
      </p:sp>
      <p:sp>
        <p:nvSpPr>
          <p:cNvPr id="74" name="Rectangle 73">
            <a:extLst>
              <a:ext uri="{FF2B5EF4-FFF2-40B4-BE49-F238E27FC236}">
                <a16:creationId xmlns:a16="http://schemas.microsoft.com/office/drawing/2014/main" id="{E2683E3F-F855-4549-84F8-42064EC0F2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6" name="Group 75">
            <a:extLst>
              <a:ext uri="{FF2B5EF4-FFF2-40B4-BE49-F238E27FC236}">
                <a16:creationId xmlns:a16="http://schemas.microsoft.com/office/drawing/2014/main" id="{8FC90B1E-0223-4440-AF22-8F32F6F0C7D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77" name="Straight Connector 76">
              <a:extLst>
                <a:ext uri="{FF2B5EF4-FFF2-40B4-BE49-F238E27FC236}">
                  <a16:creationId xmlns:a16="http://schemas.microsoft.com/office/drawing/2014/main" id="{A2D2E879-0004-4D84-8137-1C09334038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43BE75A2-0D83-4F8E-84CC-D3BCD565B1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E90F7F49-1039-49EF-A9BD-153DB590B68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9E85F508-9EA4-4B4D-8171-648670650E9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grpSp>
        <p:nvGrpSpPr>
          <p:cNvPr id="82" name="Group 81">
            <a:extLst>
              <a:ext uri="{FF2B5EF4-FFF2-40B4-BE49-F238E27FC236}">
                <a16:creationId xmlns:a16="http://schemas.microsoft.com/office/drawing/2014/main" id="{11CE155D-684B-4F5E-B835-C52765E310E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83" name="Straight Connector 82">
              <a:extLst>
                <a:ext uri="{FF2B5EF4-FFF2-40B4-BE49-F238E27FC236}">
                  <a16:creationId xmlns:a16="http://schemas.microsoft.com/office/drawing/2014/main" id="{04F84AF8-E1A7-41D4-A102-8F87CAE37EE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4ED126F1-DB23-4314-B6C7-FE89E3C581A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8ACB2B6F-8883-4A00-88DD-98CDDD46B8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3B9A2180-808A-4423-BB2B-6464B290007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6" name="Slide Number Placeholder 5">
            <a:extLst>
              <a:ext uri="{FF2B5EF4-FFF2-40B4-BE49-F238E27FC236}">
                <a16:creationId xmlns:a16="http://schemas.microsoft.com/office/drawing/2014/main" id="{90AA1D43-B9BA-4D37-3E59-70395C2C3E0D}"/>
              </a:ext>
            </a:extLst>
          </p:cNvPr>
          <p:cNvSpPr>
            <a:spLocks noGrp="1"/>
          </p:cNvSpPr>
          <p:nvPr>
            <p:ph type="sldNum" sz="quarter" idx="12"/>
          </p:nvPr>
        </p:nvSpPr>
        <p:spPr/>
        <p:txBody>
          <a:bodyPr/>
          <a:lstStyle/>
          <a:p>
            <a:fld id="{32CAFDBF-2511-4173-AC68-EBBD7A550648}" type="slidenum">
              <a:rPr lang="en-US" smtClean="0"/>
              <a:t>6</a:t>
            </a:fld>
            <a:endParaRPr lang="en-US"/>
          </a:p>
        </p:txBody>
      </p:sp>
    </p:spTree>
    <p:extLst>
      <p:ext uri="{BB962C8B-B14F-4D97-AF65-F5344CB8AC3E}">
        <p14:creationId xmlns:p14="http://schemas.microsoft.com/office/powerpoint/2010/main" val="13529093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4CA08B7-4716-4E27-A721-D79C91A215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94714483-7072-431F-9DBE-87F44E4D44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495892E1-F4A5-4991-AC52-4F417B14A2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34042933-0A94-4AA9-97E0-FB2288C191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23" name="Oval 22">
              <a:extLst>
                <a:ext uri="{FF2B5EF4-FFF2-40B4-BE49-F238E27FC236}">
                  <a16:creationId xmlns:a16="http://schemas.microsoft.com/office/drawing/2014/main" id="{274F2B00-CCCF-4809-9060-BF27174FD2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733E2DBD-A7A5-4BF5-A992-DBD2E0622C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D1254DFF-E2E0-49A3-8171-E187F39D62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75BF8AC9-10AA-4E6A-A51E-BC3868E020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Oval 26">
              <a:extLst>
                <a:ext uri="{FF2B5EF4-FFF2-40B4-BE49-F238E27FC236}">
                  <a16:creationId xmlns:a16="http://schemas.microsoft.com/office/drawing/2014/main" id="{2E0B2B43-CFE1-4B34-9AFC-7AA57060E9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592F43BB-4B6D-4E46-8A9F-00DC68069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Rectangle 29">
            <a:extLst>
              <a:ext uri="{FF2B5EF4-FFF2-40B4-BE49-F238E27FC236}">
                <a16:creationId xmlns:a16="http://schemas.microsoft.com/office/drawing/2014/main" id="{17BC89B9-A6CD-482B-9352-638D0E05AC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8164" y="96044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ack and white drawing of a root system&#10;&#10;Description automatically generated">
            <a:extLst>
              <a:ext uri="{FF2B5EF4-FFF2-40B4-BE49-F238E27FC236}">
                <a16:creationId xmlns:a16="http://schemas.microsoft.com/office/drawing/2014/main" id="{9371DD23-AF80-39E4-3A38-DC5614FDD79D}"/>
              </a:ext>
            </a:extLst>
          </p:cNvPr>
          <p:cNvPicPr>
            <a:picLocks noChangeAspect="1"/>
          </p:cNvPicPr>
          <p:nvPr/>
        </p:nvPicPr>
        <p:blipFill rotWithShape="1">
          <a:blip r:embed="rId3">
            <a:duotone>
              <a:prstClr val="black"/>
              <a:schemeClr val="bg1">
                <a:tint val="45000"/>
                <a:satMod val="400000"/>
              </a:schemeClr>
            </a:duotone>
            <a:alphaModFix amt="25000"/>
            <a:extLst>
              <a:ext uri="{28A0092B-C50C-407E-A947-70E740481C1C}">
                <a14:useLocalDpi xmlns:a14="http://schemas.microsoft.com/office/drawing/2010/main" val="0"/>
              </a:ext>
            </a:extLst>
          </a:blip>
          <a:srcRect t="7235" r="-1" b="35624"/>
          <a:stretch/>
        </p:blipFill>
        <p:spPr>
          <a:xfrm>
            <a:off x="749021" y="-378790"/>
            <a:ext cx="10731726" cy="6639480"/>
          </a:xfrm>
          <a:prstGeom prst="rect">
            <a:avLst/>
          </a:prstGeom>
        </p:spPr>
      </p:pic>
      <p:sp>
        <p:nvSpPr>
          <p:cNvPr id="2" name="Title 1">
            <a:extLst>
              <a:ext uri="{FF2B5EF4-FFF2-40B4-BE49-F238E27FC236}">
                <a16:creationId xmlns:a16="http://schemas.microsoft.com/office/drawing/2014/main" id="{7C5F2862-4CAA-F8F9-CD37-CFD6C1CA73DF}"/>
              </a:ext>
            </a:extLst>
          </p:cNvPr>
          <p:cNvSpPr>
            <a:spLocks noGrp="1"/>
          </p:cNvSpPr>
          <p:nvPr>
            <p:ph type="title"/>
          </p:nvPr>
        </p:nvSpPr>
        <p:spPr>
          <a:xfrm>
            <a:off x="2451254" y="1584930"/>
            <a:ext cx="7315200" cy="2702018"/>
          </a:xfrm>
          <a:noFill/>
        </p:spPr>
        <p:txBody>
          <a:bodyPr vert="horz" lIns="91440" tIns="45720" rIns="91440" bIns="45720" rtlCol="0" anchor="b">
            <a:normAutofit/>
          </a:bodyPr>
          <a:lstStyle/>
          <a:p>
            <a:pPr algn="ctr"/>
            <a:r>
              <a:rPr lang="en-US" sz="6000" dirty="0">
                <a:solidFill>
                  <a:schemeClr val="bg1"/>
                </a:solidFill>
              </a:rPr>
              <a:t>With a</a:t>
            </a:r>
            <a:br>
              <a:rPr lang="en-US" sz="6000" dirty="0">
                <a:solidFill>
                  <a:schemeClr val="bg1"/>
                </a:solidFill>
              </a:rPr>
            </a:br>
            <a:r>
              <a:rPr lang="en-US" sz="6600" b="1" dirty="0">
                <a:solidFill>
                  <a:schemeClr val="bg1"/>
                </a:solidFill>
              </a:rPr>
              <a:t>common root!</a:t>
            </a:r>
            <a:endParaRPr lang="en-US" sz="6000" b="1" dirty="0">
              <a:solidFill>
                <a:schemeClr val="bg1"/>
              </a:solidFill>
            </a:endParaRPr>
          </a:p>
        </p:txBody>
      </p:sp>
      <p:sp>
        <p:nvSpPr>
          <p:cNvPr id="32" name="Rectangle 31">
            <a:extLst>
              <a:ext uri="{FF2B5EF4-FFF2-40B4-BE49-F238E27FC236}">
                <a16:creationId xmlns:a16="http://schemas.microsoft.com/office/drawing/2014/main" id="{E2683E3F-F855-4549-84F8-42064EC0F2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33">
            <a:extLst>
              <a:ext uri="{FF2B5EF4-FFF2-40B4-BE49-F238E27FC236}">
                <a16:creationId xmlns:a16="http://schemas.microsoft.com/office/drawing/2014/main" id="{8FC90B1E-0223-4440-AF22-8F32F6F0C7D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35" name="Straight Connector 34">
              <a:extLst>
                <a:ext uri="{FF2B5EF4-FFF2-40B4-BE49-F238E27FC236}">
                  <a16:creationId xmlns:a16="http://schemas.microsoft.com/office/drawing/2014/main" id="{A2D2E879-0004-4D84-8137-1C09334038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43BE75A2-0D83-4F8E-84CC-D3BCD565B1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E90F7F49-1039-49EF-A9BD-153DB590B68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E85F508-9EA4-4B4D-8171-648670650E9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grpSp>
        <p:nvGrpSpPr>
          <p:cNvPr id="40" name="Group 39">
            <a:extLst>
              <a:ext uri="{FF2B5EF4-FFF2-40B4-BE49-F238E27FC236}">
                <a16:creationId xmlns:a16="http://schemas.microsoft.com/office/drawing/2014/main" id="{11CE155D-684B-4F5E-B835-C52765E310E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41" name="Straight Connector 40">
              <a:extLst>
                <a:ext uri="{FF2B5EF4-FFF2-40B4-BE49-F238E27FC236}">
                  <a16:creationId xmlns:a16="http://schemas.microsoft.com/office/drawing/2014/main" id="{04F84AF8-E1A7-41D4-A102-8F87CAE37EE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4ED126F1-DB23-4314-B6C7-FE89E3C581A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ACB2B6F-8883-4A00-88DD-98CDDD46B8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3B9A2180-808A-4423-BB2B-6464B290007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4" name="TextBox 3">
            <a:extLst>
              <a:ext uri="{FF2B5EF4-FFF2-40B4-BE49-F238E27FC236}">
                <a16:creationId xmlns:a16="http://schemas.microsoft.com/office/drawing/2014/main" id="{C9F564C1-8770-42ED-0001-61F14E31CF4B}"/>
              </a:ext>
            </a:extLst>
          </p:cNvPr>
          <p:cNvSpPr txBox="1"/>
          <p:nvPr/>
        </p:nvSpPr>
        <p:spPr>
          <a:xfrm>
            <a:off x="3047386" y="3105835"/>
            <a:ext cx="6094770" cy="646331"/>
          </a:xfrm>
          <a:prstGeom prst="rect">
            <a:avLst/>
          </a:prstGeom>
          <a:noFill/>
        </p:spPr>
        <p:txBody>
          <a:bodyPr wrap="square">
            <a:spAutoFit/>
          </a:bodyPr>
          <a:lstStyle/>
          <a:p>
            <a:pPr>
              <a:spcAft>
                <a:spcPts val="600"/>
              </a:spcAft>
            </a:pPr>
            <a:br>
              <a:rPr lang="en-US" dirty="0"/>
            </a:br>
            <a:endParaRPr lang="en-US"/>
          </a:p>
        </p:txBody>
      </p:sp>
      <p:sp>
        <p:nvSpPr>
          <p:cNvPr id="7" name="Slide Number Placeholder 6">
            <a:extLst>
              <a:ext uri="{FF2B5EF4-FFF2-40B4-BE49-F238E27FC236}">
                <a16:creationId xmlns:a16="http://schemas.microsoft.com/office/drawing/2014/main" id="{600A90F3-D034-D8CD-CD73-65D410755CC4}"/>
              </a:ext>
            </a:extLst>
          </p:cNvPr>
          <p:cNvSpPr>
            <a:spLocks noGrp="1"/>
          </p:cNvSpPr>
          <p:nvPr>
            <p:ph type="sldNum" sz="quarter" idx="12"/>
          </p:nvPr>
        </p:nvSpPr>
        <p:spPr/>
        <p:txBody>
          <a:bodyPr/>
          <a:lstStyle/>
          <a:p>
            <a:fld id="{32CAFDBF-2511-4173-AC68-EBBD7A550648}" type="slidenum">
              <a:rPr lang="en-US" smtClean="0"/>
              <a:t>7</a:t>
            </a:fld>
            <a:endParaRPr lang="en-US"/>
          </a:p>
        </p:txBody>
      </p:sp>
    </p:spTree>
    <p:extLst>
      <p:ext uri="{BB962C8B-B14F-4D97-AF65-F5344CB8AC3E}">
        <p14:creationId xmlns:p14="http://schemas.microsoft.com/office/powerpoint/2010/main" val="33144658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tree with roots and rocks&#10;&#10;Description automatically generated">
            <a:extLst>
              <a:ext uri="{FF2B5EF4-FFF2-40B4-BE49-F238E27FC236}">
                <a16:creationId xmlns:a16="http://schemas.microsoft.com/office/drawing/2014/main" id="{6EBFEB1F-7456-02F1-B392-D25DFE7EB3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2261" y="0"/>
            <a:ext cx="6688394" cy="6858000"/>
          </a:xfrm>
          <a:prstGeom prst="rect">
            <a:avLst/>
          </a:prstGeom>
        </p:spPr>
      </p:pic>
      <p:sp>
        <p:nvSpPr>
          <p:cNvPr id="16" name="Rectangle: Rounded Corners 15">
            <a:extLst>
              <a:ext uri="{FF2B5EF4-FFF2-40B4-BE49-F238E27FC236}">
                <a16:creationId xmlns:a16="http://schemas.microsoft.com/office/drawing/2014/main" id="{B2672370-C3C5-2738-48B1-53A5B796430E}"/>
              </a:ext>
            </a:extLst>
          </p:cNvPr>
          <p:cNvSpPr>
            <a:spLocks/>
          </p:cNvSpPr>
          <p:nvPr/>
        </p:nvSpPr>
        <p:spPr>
          <a:xfrm>
            <a:off x="4923462" y="243128"/>
            <a:ext cx="1066787" cy="698711"/>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SNAP Backlog</a:t>
            </a:r>
          </a:p>
        </p:txBody>
      </p:sp>
      <p:sp>
        <p:nvSpPr>
          <p:cNvPr id="19" name="Rectangle: Rounded Corners 18">
            <a:extLst>
              <a:ext uri="{FF2B5EF4-FFF2-40B4-BE49-F238E27FC236}">
                <a16:creationId xmlns:a16="http://schemas.microsoft.com/office/drawing/2014/main" id="{BDA412F1-F9F4-A943-487E-5C758E078CD8}"/>
              </a:ext>
            </a:extLst>
          </p:cNvPr>
          <p:cNvSpPr>
            <a:spLocks/>
          </p:cNvSpPr>
          <p:nvPr/>
        </p:nvSpPr>
        <p:spPr>
          <a:xfrm>
            <a:off x="2542409" y="2615876"/>
            <a:ext cx="1553992" cy="620149"/>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Road Deterioration</a:t>
            </a:r>
          </a:p>
        </p:txBody>
      </p:sp>
      <p:sp>
        <p:nvSpPr>
          <p:cNvPr id="23" name="Rectangle: Rounded Corners 22">
            <a:extLst>
              <a:ext uri="{FF2B5EF4-FFF2-40B4-BE49-F238E27FC236}">
                <a16:creationId xmlns:a16="http://schemas.microsoft.com/office/drawing/2014/main" id="{8C2FA268-37C2-8771-BC5C-3D4EBF1337E7}"/>
              </a:ext>
            </a:extLst>
          </p:cNvPr>
          <p:cNvSpPr>
            <a:spLocks/>
          </p:cNvSpPr>
          <p:nvPr/>
        </p:nvSpPr>
        <p:spPr>
          <a:xfrm>
            <a:off x="4953320" y="3185014"/>
            <a:ext cx="997970" cy="978573"/>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Budget Deficits</a:t>
            </a:r>
          </a:p>
        </p:txBody>
      </p:sp>
      <p:sp>
        <p:nvSpPr>
          <p:cNvPr id="32" name="Rectangle: Rounded Corners 31">
            <a:extLst>
              <a:ext uri="{FF2B5EF4-FFF2-40B4-BE49-F238E27FC236}">
                <a16:creationId xmlns:a16="http://schemas.microsoft.com/office/drawing/2014/main" id="{95BAC373-3312-8CBC-0235-AFA435C71C5C}"/>
              </a:ext>
            </a:extLst>
          </p:cNvPr>
          <p:cNvSpPr>
            <a:spLocks/>
          </p:cNvSpPr>
          <p:nvPr/>
        </p:nvSpPr>
        <p:spPr>
          <a:xfrm>
            <a:off x="2680117" y="359708"/>
            <a:ext cx="1359330" cy="688316"/>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K-12 Outcomes</a:t>
            </a:r>
          </a:p>
        </p:txBody>
      </p:sp>
      <p:sp>
        <p:nvSpPr>
          <p:cNvPr id="35" name="Rectangle: Rounded Corners 34">
            <a:extLst>
              <a:ext uri="{FF2B5EF4-FFF2-40B4-BE49-F238E27FC236}">
                <a16:creationId xmlns:a16="http://schemas.microsoft.com/office/drawing/2014/main" id="{F7CFF921-6408-DFB1-A90B-5CF13A2776BE}"/>
              </a:ext>
            </a:extLst>
          </p:cNvPr>
          <p:cNvSpPr>
            <a:spLocks/>
          </p:cNvSpPr>
          <p:nvPr/>
        </p:nvSpPr>
        <p:spPr>
          <a:xfrm>
            <a:off x="3802795" y="1146129"/>
            <a:ext cx="1066787" cy="726115"/>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PFD Cuts</a:t>
            </a:r>
          </a:p>
        </p:txBody>
      </p:sp>
      <p:sp>
        <p:nvSpPr>
          <p:cNvPr id="37" name="Rectangle: Rounded Corners 36">
            <a:extLst>
              <a:ext uri="{FF2B5EF4-FFF2-40B4-BE49-F238E27FC236}">
                <a16:creationId xmlns:a16="http://schemas.microsoft.com/office/drawing/2014/main" id="{A4069E63-3B04-31BC-DB10-118E9821C8EE}"/>
              </a:ext>
            </a:extLst>
          </p:cNvPr>
          <p:cNvSpPr>
            <a:spLocks/>
          </p:cNvSpPr>
          <p:nvPr/>
        </p:nvSpPr>
        <p:spPr>
          <a:xfrm>
            <a:off x="6969201" y="339641"/>
            <a:ext cx="1066787" cy="620149"/>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Fewer Ferries</a:t>
            </a:r>
          </a:p>
        </p:txBody>
      </p:sp>
      <p:sp>
        <p:nvSpPr>
          <p:cNvPr id="38" name="Rectangle: Rounded Corners 37">
            <a:extLst>
              <a:ext uri="{FF2B5EF4-FFF2-40B4-BE49-F238E27FC236}">
                <a16:creationId xmlns:a16="http://schemas.microsoft.com/office/drawing/2014/main" id="{CB462ADE-AF7C-D3B4-146E-3481E1223CC5}"/>
              </a:ext>
            </a:extLst>
          </p:cNvPr>
          <p:cNvSpPr>
            <a:spLocks/>
          </p:cNvSpPr>
          <p:nvPr/>
        </p:nvSpPr>
        <p:spPr>
          <a:xfrm>
            <a:off x="7019917" y="2533207"/>
            <a:ext cx="1427704" cy="620149"/>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Inadequate Public Safety</a:t>
            </a:r>
          </a:p>
        </p:txBody>
      </p:sp>
      <p:sp>
        <p:nvSpPr>
          <p:cNvPr id="39" name="Rectangle: Rounded Corners 38">
            <a:extLst>
              <a:ext uri="{FF2B5EF4-FFF2-40B4-BE49-F238E27FC236}">
                <a16:creationId xmlns:a16="http://schemas.microsoft.com/office/drawing/2014/main" id="{0975761E-F9A1-03F3-752A-5CD0242F6C0B}"/>
              </a:ext>
            </a:extLst>
          </p:cNvPr>
          <p:cNvSpPr>
            <a:spLocks/>
          </p:cNvSpPr>
          <p:nvPr/>
        </p:nvSpPr>
        <p:spPr>
          <a:xfrm>
            <a:off x="7950110" y="1362170"/>
            <a:ext cx="1266010" cy="688316"/>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University Cuts</a:t>
            </a:r>
          </a:p>
        </p:txBody>
      </p:sp>
      <p:sp>
        <p:nvSpPr>
          <p:cNvPr id="40" name="Rectangle: Rounded Corners 39">
            <a:extLst>
              <a:ext uri="{FF2B5EF4-FFF2-40B4-BE49-F238E27FC236}">
                <a16:creationId xmlns:a16="http://schemas.microsoft.com/office/drawing/2014/main" id="{00894930-556A-C7E6-E5E8-EC7FB647DD2B}"/>
              </a:ext>
            </a:extLst>
          </p:cNvPr>
          <p:cNvSpPr>
            <a:spLocks/>
          </p:cNvSpPr>
          <p:nvPr/>
        </p:nvSpPr>
        <p:spPr>
          <a:xfrm>
            <a:off x="5773127" y="1147164"/>
            <a:ext cx="1377054" cy="726115"/>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Deferred Maintenance Backlog</a:t>
            </a:r>
          </a:p>
        </p:txBody>
      </p:sp>
      <p:sp>
        <p:nvSpPr>
          <p:cNvPr id="41" name="Rectangle: Rounded Corners 40">
            <a:extLst>
              <a:ext uri="{FF2B5EF4-FFF2-40B4-BE49-F238E27FC236}">
                <a16:creationId xmlns:a16="http://schemas.microsoft.com/office/drawing/2014/main" id="{3A31AAB5-141A-B72C-DFCC-21CC93CAF1E4}"/>
              </a:ext>
            </a:extLst>
          </p:cNvPr>
          <p:cNvSpPr>
            <a:spLocks/>
          </p:cNvSpPr>
          <p:nvPr/>
        </p:nvSpPr>
        <p:spPr>
          <a:xfrm>
            <a:off x="4701258" y="4858365"/>
            <a:ext cx="1633174" cy="1297858"/>
          </a:xfrm>
          <a:prstGeom prst="roundRect">
            <a:avLst/>
          </a:prstGeom>
          <a:solidFill>
            <a:srgbClr val="FFB612"/>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The Alaska Disconnect</a:t>
            </a:r>
          </a:p>
        </p:txBody>
      </p:sp>
      <p:cxnSp>
        <p:nvCxnSpPr>
          <p:cNvPr id="45" name="Straight Arrow Connector 44">
            <a:extLst>
              <a:ext uri="{FF2B5EF4-FFF2-40B4-BE49-F238E27FC236}">
                <a16:creationId xmlns:a16="http://schemas.microsoft.com/office/drawing/2014/main" id="{50162B94-298E-743D-C31E-0F7203133D5F}"/>
              </a:ext>
            </a:extLst>
          </p:cNvPr>
          <p:cNvCxnSpPr>
            <a:cxnSpLocks/>
          </p:cNvCxnSpPr>
          <p:nvPr/>
        </p:nvCxnSpPr>
        <p:spPr>
          <a:xfrm flipV="1">
            <a:off x="5456856" y="4188542"/>
            <a:ext cx="0" cy="669823"/>
          </a:xfrm>
          <a:prstGeom prst="straightConnector1">
            <a:avLst/>
          </a:prstGeom>
          <a:ln w="38100">
            <a:solidFill>
              <a:schemeClr val="accent4">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2BF4BBDB-DCDC-CF80-4941-2C3044259791}"/>
              </a:ext>
            </a:extLst>
          </p:cNvPr>
          <p:cNvCxnSpPr>
            <a:cxnSpLocks/>
          </p:cNvCxnSpPr>
          <p:nvPr/>
        </p:nvCxnSpPr>
        <p:spPr>
          <a:xfrm flipV="1">
            <a:off x="3330086" y="1056988"/>
            <a:ext cx="21505" cy="1220395"/>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A24B2866-334C-B7E8-9CA5-32F69B696E44}"/>
              </a:ext>
            </a:extLst>
          </p:cNvPr>
          <p:cNvCxnSpPr>
            <a:cxnSpLocks/>
          </p:cNvCxnSpPr>
          <p:nvPr/>
        </p:nvCxnSpPr>
        <p:spPr>
          <a:xfrm flipH="1">
            <a:off x="3326779" y="2241795"/>
            <a:ext cx="10681" cy="374081"/>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3BE6A611-80BF-C4F2-A588-0199D240E93A}"/>
              </a:ext>
            </a:extLst>
          </p:cNvPr>
          <p:cNvCxnSpPr>
            <a:cxnSpLocks/>
            <a:stCxn id="23" idx="0"/>
          </p:cNvCxnSpPr>
          <p:nvPr/>
        </p:nvCxnSpPr>
        <p:spPr>
          <a:xfrm flipV="1">
            <a:off x="5452305" y="2237105"/>
            <a:ext cx="4598" cy="947909"/>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D3757778-1571-B146-F27E-A4988225BFDC}"/>
              </a:ext>
            </a:extLst>
          </p:cNvPr>
          <p:cNvCxnSpPr>
            <a:cxnSpLocks/>
            <a:endCxn id="16" idx="2"/>
          </p:cNvCxnSpPr>
          <p:nvPr/>
        </p:nvCxnSpPr>
        <p:spPr>
          <a:xfrm flipV="1">
            <a:off x="5452305" y="941839"/>
            <a:ext cx="4551" cy="1331224"/>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36A296A0-7D20-E6D7-9ED9-2D75C47DF2BF}"/>
              </a:ext>
            </a:extLst>
          </p:cNvPr>
          <p:cNvCxnSpPr>
            <a:cxnSpLocks/>
          </p:cNvCxnSpPr>
          <p:nvPr/>
        </p:nvCxnSpPr>
        <p:spPr>
          <a:xfrm flipV="1">
            <a:off x="3330086" y="2237105"/>
            <a:ext cx="4193093" cy="40278"/>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2349AAA8-9811-EED4-F6BB-5287DAE8A7CF}"/>
              </a:ext>
            </a:extLst>
          </p:cNvPr>
          <p:cNvCxnSpPr>
            <a:cxnSpLocks/>
          </p:cNvCxnSpPr>
          <p:nvPr/>
        </p:nvCxnSpPr>
        <p:spPr>
          <a:xfrm flipV="1">
            <a:off x="4344788" y="1890038"/>
            <a:ext cx="0" cy="369551"/>
          </a:xfrm>
          <a:prstGeom prst="straightConnector1">
            <a:avLst/>
          </a:prstGeom>
          <a:ln w="28575">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0B56E78F-F874-9F23-0F7A-C643E8B1938F}"/>
              </a:ext>
            </a:extLst>
          </p:cNvPr>
          <p:cNvCxnSpPr>
            <a:cxnSpLocks/>
            <a:endCxn id="37" idx="2"/>
          </p:cNvCxnSpPr>
          <p:nvPr/>
        </p:nvCxnSpPr>
        <p:spPr>
          <a:xfrm flipH="1" flipV="1">
            <a:off x="7502595" y="959790"/>
            <a:ext cx="20584" cy="1282855"/>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2" name="Straight Arrow Connector 91">
            <a:extLst>
              <a:ext uri="{FF2B5EF4-FFF2-40B4-BE49-F238E27FC236}">
                <a16:creationId xmlns:a16="http://schemas.microsoft.com/office/drawing/2014/main" id="{1C7392C1-C923-CF44-8F57-0AEF61EC2AA9}"/>
              </a:ext>
            </a:extLst>
          </p:cNvPr>
          <p:cNvCxnSpPr>
            <a:cxnSpLocks/>
            <a:endCxn id="39" idx="1"/>
          </p:cNvCxnSpPr>
          <p:nvPr/>
        </p:nvCxnSpPr>
        <p:spPr>
          <a:xfrm flipV="1">
            <a:off x="7523179" y="1706328"/>
            <a:ext cx="426931" cy="12232"/>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6A79724E-6D1E-6E4D-D407-7496EBF2263A}"/>
              </a:ext>
            </a:extLst>
          </p:cNvPr>
          <p:cNvCxnSpPr>
            <a:cxnSpLocks/>
          </p:cNvCxnSpPr>
          <p:nvPr/>
        </p:nvCxnSpPr>
        <p:spPr>
          <a:xfrm flipH="1">
            <a:off x="7150181" y="1510221"/>
            <a:ext cx="362706" cy="0"/>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5FF2FBDB-9A56-0A53-31FA-94528AB09C16}"/>
              </a:ext>
            </a:extLst>
          </p:cNvPr>
          <p:cNvCxnSpPr>
            <a:cxnSpLocks/>
          </p:cNvCxnSpPr>
          <p:nvPr/>
        </p:nvCxnSpPr>
        <p:spPr>
          <a:xfrm>
            <a:off x="7523179" y="2237105"/>
            <a:ext cx="0" cy="296102"/>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8142D5B0-7797-EBC4-A597-8558C5C3EB50}"/>
              </a:ext>
            </a:extLst>
          </p:cNvPr>
          <p:cNvSpPr>
            <a:spLocks noGrp="1"/>
          </p:cNvSpPr>
          <p:nvPr>
            <p:ph type="title"/>
          </p:nvPr>
        </p:nvSpPr>
        <p:spPr>
          <a:xfrm>
            <a:off x="-181655" y="4751638"/>
            <a:ext cx="4726858" cy="1600200"/>
          </a:xfrm>
        </p:spPr>
        <p:txBody>
          <a:bodyPr>
            <a:normAutofit/>
          </a:bodyPr>
          <a:lstStyle/>
          <a:p>
            <a:pPr algn="ctr"/>
            <a:r>
              <a:rPr lang="en-US" b="1" dirty="0"/>
              <a:t>Alaska’s</a:t>
            </a:r>
            <a:br>
              <a:rPr lang="en-US" b="1" dirty="0"/>
            </a:br>
            <a:r>
              <a:rPr lang="en-US" sz="5400" b="1" dirty="0"/>
              <a:t>“Problem Tree”</a:t>
            </a:r>
            <a:endParaRPr lang="en-US" b="1" dirty="0"/>
          </a:p>
        </p:txBody>
      </p:sp>
      <p:sp>
        <p:nvSpPr>
          <p:cNvPr id="109" name="Rectangle: Rounded Corners 108">
            <a:extLst>
              <a:ext uri="{FF2B5EF4-FFF2-40B4-BE49-F238E27FC236}">
                <a16:creationId xmlns:a16="http://schemas.microsoft.com/office/drawing/2014/main" id="{A1EF6E98-AE00-14DE-E790-C892E0EA3422}"/>
              </a:ext>
            </a:extLst>
          </p:cNvPr>
          <p:cNvSpPr/>
          <p:nvPr/>
        </p:nvSpPr>
        <p:spPr>
          <a:xfrm>
            <a:off x="10030323" y="5082077"/>
            <a:ext cx="1633174" cy="866191"/>
          </a:xfrm>
          <a:prstGeom prst="roundRect">
            <a:avLst/>
          </a:prstGeom>
          <a:solidFill>
            <a:srgbClr val="FFB612"/>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The Root Cause</a:t>
            </a:r>
          </a:p>
        </p:txBody>
      </p:sp>
      <p:sp>
        <p:nvSpPr>
          <p:cNvPr id="110" name="Rectangle: Rounded Corners 109">
            <a:extLst>
              <a:ext uri="{FF2B5EF4-FFF2-40B4-BE49-F238E27FC236}">
                <a16:creationId xmlns:a16="http://schemas.microsoft.com/office/drawing/2014/main" id="{E57A7665-10C9-7EC7-962B-11A963DF6807}"/>
              </a:ext>
            </a:extLst>
          </p:cNvPr>
          <p:cNvSpPr/>
          <p:nvPr/>
        </p:nvSpPr>
        <p:spPr>
          <a:xfrm>
            <a:off x="10202593" y="3321160"/>
            <a:ext cx="1288633" cy="978573"/>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The Current Problem</a:t>
            </a:r>
          </a:p>
        </p:txBody>
      </p:sp>
      <p:sp>
        <p:nvSpPr>
          <p:cNvPr id="111" name="Rectangle: Rounded Corners 110">
            <a:extLst>
              <a:ext uri="{FF2B5EF4-FFF2-40B4-BE49-F238E27FC236}">
                <a16:creationId xmlns:a16="http://schemas.microsoft.com/office/drawing/2014/main" id="{112BFF2C-019E-84AD-BE5E-5A91CEF59A52}"/>
              </a:ext>
            </a:extLst>
          </p:cNvPr>
          <p:cNvSpPr/>
          <p:nvPr/>
        </p:nvSpPr>
        <p:spPr>
          <a:xfrm>
            <a:off x="10030322" y="1916714"/>
            <a:ext cx="1633174" cy="688316"/>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Direct</a:t>
            </a:r>
          </a:p>
          <a:p>
            <a:pPr algn="ctr"/>
            <a:r>
              <a:rPr lang="en-US" b="1" dirty="0"/>
              <a:t>Consequences</a:t>
            </a:r>
          </a:p>
        </p:txBody>
      </p:sp>
      <p:cxnSp>
        <p:nvCxnSpPr>
          <p:cNvPr id="115" name="Straight Arrow Connector 114">
            <a:extLst>
              <a:ext uri="{FF2B5EF4-FFF2-40B4-BE49-F238E27FC236}">
                <a16:creationId xmlns:a16="http://schemas.microsoft.com/office/drawing/2014/main" id="{C5B16CBD-67B4-4276-54B2-E36AC667D0EE}"/>
              </a:ext>
            </a:extLst>
          </p:cNvPr>
          <p:cNvCxnSpPr>
            <a:cxnSpLocks/>
            <a:stCxn id="109" idx="0"/>
            <a:endCxn id="110" idx="2"/>
          </p:cNvCxnSpPr>
          <p:nvPr/>
        </p:nvCxnSpPr>
        <p:spPr>
          <a:xfrm flipV="1">
            <a:off x="10846910" y="4299733"/>
            <a:ext cx="0" cy="782344"/>
          </a:xfrm>
          <a:prstGeom prst="straightConnector1">
            <a:avLst/>
          </a:prstGeom>
          <a:ln w="38100">
            <a:solidFill>
              <a:schemeClr val="accent4">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7" name="Straight Arrow Connector 116">
            <a:extLst>
              <a:ext uri="{FF2B5EF4-FFF2-40B4-BE49-F238E27FC236}">
                <a16:creationId xmlns:a16="http://schemas.microsoft.com/office/drawing/2014/main" id="{5B05D3D8-6604-F09B-DF4B-AEB2B010751C}"/>
              </a:ext>
            </a:extLst>
          </p:cNvPr>
          <p:cNvCxnSpPr>
            <a:cxnSpLocks/>
            <a:stCxn id="110" idx="0"/>
            <a:endCxn id="111" idx="2"/>
          </p:cNvCxnSpPr>
          <p:nvPr/>
        </p:nvCxnSpPr>
        <p:spPr>
          <a:xfrm flipH="1" flipV="1">
            <a:off x="10846909" y="2605030"/>
            <a:ext cx="1" cy="716130"/>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E83FA3D9-4A4A-5AB0-A5B5-2FB0C84E3D40}"/>
              </a:ext>
            </a:extLst>
          </p:cNvPr>
          <p:cNvCxnSpPr>
            <a:cxnSpLocks/>
            <a:stCxn id="32" idx="1"/>
          </p:cNvCxnSpPr>
          <p:nvPr/>
        </p:nvCxnSpPr>
        <p:spPr>
          <a:xfrm flipH="1">
            <a:off x="2213635" y="703866"/>
            <a:ext cx="466482" cy="562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F8760F3A-C651-6B6B-A723-B4CCC5EB54C4}"/>
              </a:ext>
            </a:extLst>
          </p:cNvPr>
          <p:cNvCxnSpPr>
            <a:cxnSpLocks/>
          </p:cNvCxnSpPr>
          <p:nvPr/>
        </p:nvCxnSpPr>
        <p:spPr>
          <a:xfrm flipV="1">
            <a:off x="9586451" y="-73742"/>
            <a:ext cx="0" cy="6931742"/>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25" name="Slide Number Placeholder 124">
            <a:extLst>
              <a:ext uri="{FF2B5EF4-FFF2-40B4-BE49-F238E27FC236}">
                <a16:creationId xmlns:a16="http://schemas.microsoft.com/office/drawing/2014/main" id="{DE28899C-629E-0FAD-BF03-1DCC361D8AA9}"/>
              </a:ext>
            </a:extLst>
          </p:cNvPr>
          <p:cNvSpPr>
            <a:spLocks noGrp="1"/>
          </p:cNvSpPr>
          <p:nvPr>
            <p:ph type="sldNum" sz="quarter" idx="12"/>
          </p:nvPr>
        </p:nvSpPr>
        <p:spPr/>
        <p:txBody>
          <a:bodyPr/>
          <a:lstStyle/>
          <a:p>
            <a:fld id="{32CAFDBF-2511-4173-AC68-EBBD7A550648}" type="slidenum">
              <a:rPr lang="en-US" smtClean="0"/>
              <a:t>8</a:t>
            </a:fld>
            <a:endParaRPr lang="en-US"/>
          </a:p>
        </p:txBody>
      </p:sp>
      <p:sp>
        <p:nvSpPr>
          <p:cNvPr id="129" name="Rectangle: Rounded Corners 128">
            <a:extLst>
              <a:ext uri="{FF2B5EF4-FFF2-40B4-BE49-F238E27FC236}">
                <a16:creationId xmlns:a16="http://schemas.microsoft.com/office/drawing/2014/main" id="{D32A342E-D55B-50B2-1459-91C52176EEB0}"/>
              </a:ext>
            </a:extLst>
          </p:cNvPr>
          <p:cNvSpPr/>
          <p:nvPr/>
        </p:nvSpPr>
        <p:spPr>
          <a:xfrm>
            <a:off x="10175046" y="703866"/>
            <a:ext cx="1359050" cy="490612"/>
          </a:xfrm>
          <a:prstGeom prst="roundRect">
            <a:avLst/>
          </a:prstGeom>
          <a:solidFill>
            <a:srgbClr val="FF1919"/>
          </a:solidFill>
          <a:ln w="57150">
            <a:solidFill>
              <a:srgbClr val="FC97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Indirect/Broader Consequences</a:t>
            </a:r>
          </a:p>
        </p:txBody>
      </p:sp>
      <p:cxnSp>
        <p:nvCxnSpPr>
          <p:cNvPr id="130" name="Straight Arrow Connector 129">
            <a:extLst>
              <a:ext uri="{FF2B5EF4-FFF2-40B4-BE49-F238E27FC236}">
                <a16:creationId xmlns:a16="http://schemas.microsoft.com/office/drawing/2014/main" id="{EB502BA7-2A5B-8F35-0F8C-645B8CAB8951}"/>
              </a:ext>
            </a:extLst>
          </p:cNvPr>
          <p:cNvCxnSpPr>
            <a:cxnSpLocks/>
            <a:stCxn id="111" idx="0"/>
            <a:endCxn id="129" idx="2"/>
          </p:cNvCxnSpPr>
          <p:nvPr/>
        </p:nvCxnSpPr>
        <p:spPr>
          <a:xfrm flipV="1">
            <a:off x="10846909" y="1194478"/>
            <a:ext cx="7662" cy="72223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33" name="Rectangle: Rounded Corners 132">
            <a:extLst>
              <a:ext uri="{FF2B5EF4-FFF2-40B4-BE49-F238E27FC236}">
                <a16:creationId xmlns:a16="http://schemas.microsoft.com/office/drawing/2014/main" id="{FDF1A13A-820C-CDB1-B159-889284890E9C}"/>
              </a:ext>
            </a:extLst>
          </p:cNvPr>
          <p:cNvSpPr/>
          <p:nvPr/>
        </p:nvSpPr>
        <p:spPr>
          <a:xfrm>
            <a:off x="1056637" y="506162"/>
            <a:ext cx="1134004" cy="384904"/>
          </a:xfrm>
          <a:prstGeom prst="roundRect">
            <a:avLst/>
          </a:prstGeom>
          <a:solidFill>
            <a:srgbClr val="FF1919"/>
          </a:solidFill>
          <a:ln w="57150">
            <a:solidFill>
              <a:srgbClr val="FC97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Out-migration</a:t>
            </a:r>
          </a:p>
        </p:txBody>
      </p:sp>
      <p:sp>
        <p:nvSpPr>
          <p:cNvPr id="132" name="Rectangle: Rounded Corners 131">
            <a:extLst>
              <a:ext uri="{FF2B5EF4-FFF2-40B4-BE49-F238E27FC236}">
                <a16:creationId xmlns:a16="http://schemas.microsoft.com/office/drawing/2014/main" id="{9493E23C-AC3D-5281-7415-80A905EF26D3}"/>
              </a:ext>
            </a:extLst>
          </p:cNvPr>
          <p:cNvSpPr/>
          <p:nvPr/>
        </p:nvSpPr>
        <p:spPr>
          <a:xfrm>
            <a:off x="8352660" y="636763"/>
            <a:ext cx="1134004" cy="384904"/>
          </a:xfrm>
          <a:prstGeom prst="roundRect">
            <a:avLst/>
          </a:prstGeom>
          <a:solidFill>
            <a:srgbClr val="FF1919"/>
          </a:solidFill>
          <a:ln w="57150">
            <a:solidFill>
              <a:srgbClr val="FC97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Skilled Labor Shortage</a:t>
            </a:r>
          </a:p>
        </p:txBody>
      </p:sp>
      <p:sp>
        <p:nvSpPr>
          <p:cNvPr id="134" name="Rectangle: Rounded Corners 133">
            <a:extLst>
              <a:ext uri="{FF2B5EF4-FFF2-40B4-BE49-F238E27FC236}">
                <a16:creationId xmlns:a16="http://schemas.microsoft.com/office/drawing/2014/main" id="{F7A3EDA1-09C4-FC2E-AE3A-2BB366592AFE}"/>
              </a:ext>
            </a:extLst>
          </p:cNvPr>
          <p:cNvSpPr/>
          <p:nvPr/>
        </p:nvSpPr>
        <p:spPr>
          <a:xfrm>
            <a:off x="7166767" y="3600969"/>
            <a:ext cx="1134004" cy="384904"/>
          </a:xfrm>
          <a:prstGeom prst="roundRect">
            <a:avLst/>
          </a:prstGeom>
          <a:solidFill>
            <a:srgbClr val="FF1919"/>
          </a:solidFill>
          <a:ln w="57150">
            <a:solidFill>
              <a:srgbClr val="FC97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Crime</a:t>
            </a:r>
          </a:p>
        </p:txBody>
      </p:sp>
      <p:cxnSp>
        <p:nvCxnSpPr>
          <p:cNvPr id="139" name="Straight Arrow Connector 138">
            <a:extLst>
              <a:ext uri="{FF2B5EF4-FFF2-40B4-BE49-F238E27FC236}">
                <a16:creationId xmlns:a16="http://schemas.microsoft.com/office/drawing/2014/main" id="{7BF5B542-05F8-743A-A39F-65D56485C776}"/>
              </a:ext>
            </a:extLst>
          </p:cNvPr>
          <p:cNvCxnSpPr>
            <a:cxnSpLocks/>
            <a:stCxn id="38" idx="2"/>
          </p:cNvCxnSpPr>
          <p:nvPr/>
        </p:nvCxnSpPr>
        <p:spPr>
          <a:xfrm>
            <a:off x="7733769" y="3153356"/>
            <a:ext cx="0" cy="447613"/>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47" name="Straight Arrow Connector 146">
            <a:extLst>
              <a:ext uri="{FF2B5EF4-FFF2-40B4-BE49-F238E27FC236}">
                <a16:creationId xmlns:a16="http://schemas.microsoft.com/office/drawing/2014/main" id="{E49CC182-D801-F46D-0DF7-9C3972628DF5}"/>
              </a:ext>
            </a:extLst>
          </p:cNvPr>
          <p:cNvCxnSpPr>
            <a:cxnSpLocks/>
          </p:cNvCxnSpPr>
          <p:nvPr/>
        </p:nvCxnSpPr>
        <p:spPr>
          <a:xfrm flipV="1">
            <a:off x="8919662" y="1047840"/>
            <a:ext cx="0" cy="36809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26956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6" name="Picture 5" descr="A map of the state of alaska&#10;&#10;Description automatically generated">
            <a:extLst>
              <a:ext uri="{FF2B5EF4-FFF2-40B4-BE49-F238E27FC236}">
                <a16:creationId xmlns:a16="http://schemas.microsoft.com/office/drawing/2014/main" id="{A62D31EF-76BF-C12F-2829-04BC695D54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340403">
            <a:off x="55750" y="206847"/>
            <a:ext cx="11847067" cy="6330777"/>
          </a:xfrm>
          <a:prstGeom prst="rect">
            <a:avLst/>
          </a:prstGeom>
        </p:spPr>
      </p:pic>
      <p:sp>
        <p:nvSpPr>
          <p:cNvPr id="2" name="Title 1">
            <a:extLst>
              <a:ext uri="{FF2B5EF4-FFF2-40B4-BE49-F238E27FC236}">
                <a16:creationId xmlns:a16="http://schemas.microsoft.com/office/drawing/2014/main" id="{00E17C32-F209-8E68-7FD1-46B0344004D7}"/>
              </a:ext>
            </a:extLst>
          </p:cNvPr>
          <p:cNvSpPr>
            <a:spLocks noGrp="1"/>
          </p:cNvSpPr>
          <p:nvPr>
            <p:ph type="title"/>
          </p:nvPr>
        </p:nvSpPr>
        <p:spPr/>
        <p:txBody>
          <a:bodyPr>
            <a:normAutofit/>
          </a:bodyPr>
          <a:lstStyle/>
          <a:p>
            <a:r>
              <a:rPr lang="en-US" sz="5400" dirty="0">
                <a:solidFill>
                  <a:schemeClr val="bg1"/>
                </a:solidFill>
              </a:rPr>
              <a:t>What is</a:t>
            </a:r>
            <a:br>
              <a:rPr lang="en-US" sz="6600" b="1" dirty="0">
                <a:solidFill>
                  <a:srgbClr val="FFB612"/>
                </a:solidFill>
              </a:rPr>
            </a:br>
            <a:r>
              <a:rPr lang="en-US" sz="8800" b="1" dirty="0">
                <a:solidFill>
                  <a:srgbClr val="FFB612"/>
                </a:solidFill>
              </a:rPr>
              <a:t>The Alaska Disconnect?</a:t>
            </a:r>
            <a:endParaRPr lang="en-US" sz="6600" b="1" dirty="0">
              <a:solidFill>
                <a:srgbClr val="FFB612"/>
              </a:solidFill>
            </a:endParaRPr>
          </a:p>
        </p:txBody>
      </p:sp>
      <p:sp>
        <p:nvSpPr>
          <p:cNvPr id="3" name="Content Placeholder 2">
            <a:extLst>
              <a:ext uri="{FF2B5EF4-FFF2-40B4-BE49-F238E27FC236}">
                <a16:creationId xmlns:a16="http://schemas.microsoft.com/office/drawing/2014/main" id="{420AE6D7-776D-070F-38B0-EB1CFF9C72A2}"/>
              </a:ext>
            </a:extLst>
          </p:cNvPr>
          <p:cNvSpPr>
            <a:spLocks noGrp="1"/>
          </p:cNvSpPr>
          <p:nvPr>
            <p:ph type="body" idx="1"/>
          </p:nvPr>
        </p:nvSpPr>
        <p:spPr/>
        <p:txBody>
          <a:bodyPr/>
          <a:lstStyle/>
          <a:p>
            <a:r>
              <a:rPr lang="en-US" dirty="0">
                <a:solidFill>
                  <a:schemeClr val="bg1"/>
                </a:solidFill>
              </a:rPr>
              <a:t>As the population of Alaska increases, the revenue generated by the State of Alaska does not scale proportionally to the state services required by those population increases.</a:t>
            </a:r>
          </a:p>
        </p:txBody>
      </p:sp>
      <p:sp>
        <p:nvSpPr>
          <p:cNvPr id="4" name="Slide Number Placeholder 3">
            <a:extLst>
              <a:ext uri="{FF2B5EF4-FFF2-40B4-BE49-F238E27FC236}">
                <a16:creationId xmlns:a16="http://schemas.microsoft.com/office/drawing/2014/main" id="{084B464D-03BB-7E39-FBC1-55731DEF44CC}"/>
              </a:ext>
            </a:extLst>
          </p:cNvPr>
          <p:cNvSpPr>
            <a:spLocks noGrp="1"/>
          </p:cNvSpPr>
          <p:nvPr>
            <p:ph type="sldNum" sz="quarter" idx="12"/>
          </p:nvPr>
        </p:nvSpPr>
        <p:spPr/>
        <p:txBody>
          <a:bodyPr/>
          <a:lstStyle/>
          <a:p>
            <a:fld id="{32CAFDBF-2511-4173-AC68-EBBD7A550648}" type="slidenum">
              <a:rPr lang="en-US" smtClean="0"/>
              <a:t>9</a:t>
            </a:fld>
            <a:endParaRPr lang="en-US"/>
          </a:p>
        </p:txBody>
      </p:sp>
    </p:spTree>
    <p:extLst>
      <p:ext uri="{BB962C8B-B14F-4D97-AF65-F5344CB8AC3E}">
        <p14:creationId xmlns:p14="http://schemas.microsoft.com/office/powerpoint/2010/main" val="3315666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07E70C8C-2FC6-F9F1-3C3A-6141D4BCCD32}"/>
              </a:ext>
            </a:extLst>
          </p:cNvPr>
          <p:cNvGrpSpPr/>
          <p:nvPr/>
        </p:nvGrpSpPr>
        <p:grpSpPr>
          <a:xfrm>
            <a:off x="8993294" y="2683920"/>
            <a:ext cx="2386635" cy="2575462"/>
            <a:chOff x="81116" y="258173"/>
            <a:chExt cx="2386635" cy="2575462"/>
          </a:xfrm>
        </p:grpSpPr>
        <p:pic>
          <p:nvPicPr>
            <p:cNvPr id="5" name="Picture 4" descr="A long pipe in a forest&#10;&#10;Description automatically generated">
              <a:extLst>
                <a:ext uri="{FF2B5EF4-FFF2-40B4-BE49-F238E27FC236}">
                  <a16:creationId xmlns:a16="http://schemas.microsoft.com/office/drawing/2014/main" id="{642EC070-4B4B-3266-FF3A-2924518D830B}"/>
                </a:ext>
              </a:extLst>
            </p:cNvPr>
            <p:cNvPicPr>
              <a:picLocks noChangeAspect="1"/>
            </p:cNvPicPr>
            <p:nvPr/>
          </p:nvPicPr>
          <p:blipFill rotWithShape="1">
            <a:blip r:embed="rId3">
              <a:extLst>
                <a:ext uri="{28A0092B-C50C-407E-A947-70E740481C1C}">
                  <a14:useLocalDpi xmlns:a14="http://schemas.microsoft.com/office/drawing/2010/main" val="0"/>
                </a:ext>
              </a:extLst>
            </a:blip>
            <a:srcRect l="24439" t="36573" r="13279" b="1146"/>
            <a:stretch/>
          </p:blipFill>
          <p:spPr>
            <a:xfrm>
              <a:off x="81116" y="258173"/>
              <a:ext cx="2386635" cy="1607421"/>
            </a:xfrm>
            <a:prstGeom prst="ellipse">
              <a:avLst/>
            </a:prstGeom>
          </p:spPr>
        </p:pic>
        <p:pic>
          <p:nvPicPr>
            <p:cNvPr id="7" name="Picture 6" descr="A yellow and blue circle with a map and text&#10;&#10;Description automatically generated">
              <a:extLst>
                <a:ext uri="{FF2B5EF4-FFF2-40B4-BE49-F238E27FC236}">
                  <a16:creationId xmlns:a16="http://schemas.microsoft.com/office/drawing/2014/main" id="{E0B69438-0621-7915-2D40-9C7F3F5407C4}"/>
                </a:ext>
              </a:extLst>
            </p:cNvPr>
            <p:cNvPicPr>
              <a:picLocks noChangeAspect="1"/>
            </p:cNvPicPr>
            <p:nvPr/>
          </p:nvPicPr>
          <p:blipFill rotWithShape="1">
            <a:blip r:embed="rId4">
              <a:extLst>
                <a:ext uri="{28A0092B-C50C-407E-A947-70E740481C1C}">
                  <a14:useLocalDpi xmlns:a14="http://schemas.microsoft.com/office/drawing/2010/main" val="0"/>
                </a:ext>
              </a:extLst>
            </a:blip>
            <a:srcRect l="6172" t="6074" r="5563" b="6289"/>
            <a:stretch/>
          </p:blipFill>
          <p:spPr>
            <a:xfrm rot="520986">
              <a:off x="602079" y="1340005"/>
              <a:ext cx="1504336" cy="1493630"/>
            </a:xfrm>
            <a:prstGeom prst="flowChartConnector">
              <a:avLst/>
            </a:prstGeom>
          </p:spPr>
        </p:pic>
      </p:grpSp>
      <p:pic>
        <p:nvPicPr>
          <p:cNvPr id="21" name="Picture 20" descr="A crowd of people at a street fair&#10;&#10;Description automatically generated">
            <a:extLst>
              <a:ext uri="{FF2B5EF4-FFF2-40B4-BE49-F238E27FC236}">
                <a16:creationId xmlns:a16="http://schemas.microsoft.com/office/drawing/2014/main" id="{6771D2CB-CDF0-66C8-7BBD-790BF7C89FBF}"/>
              </a:ext>
            </a:extLst>
          </p:cNvPr>
          <p:cNvPicPr>
            <a:picLocks noChangeAspect="1"/>
          </p:cNvPicPr>
          <p:nvPr/>
        </p:nvPicPr>
        <p:blipFill rotWithShape="1">
          <a:blip r:embed="rId5">
            <a:extLst>
              <a:ext uri="{28A0092B-C50C-407E-A947-70E740481C1C}">
                <a14:useLocalDpi xmlns:a14="http://schemas.microsoft.com/office/drawing/2010/main" val="0"/>
              </a:ext>
            </a:extLst>
          </a:blip>
          <a:srcRect l="12525" r="14195"/>
          <a:stretch/>
        </p:blipFill>
        <p:spPr>
          <a:xfrm>
            <a:off x="159920" y="1450323"/>
            <a:ext cx="3823837" cy="3478734"/>
          </a:xfrm>
          <a:prstGeom prst="flowChartConnector">
            <a:avLst/>
          </a:prstGeom>
        </p:spPr>
      </p:pic>
      <p:sp>
        <p:nvSpPr>
          <p:cNvPr id="17" name="Arrow: Right 16">
            <a:extLst>
              <a:ext uri="{FF2B5EF4-FFF2-40B4-BE49-F238E27FC236}">
                <a16:creationId xmlns:a16="http://schemas.microsoft.com/office/drawing/2014/main" id="{2C256B5D-1721-D035-7682-08FE4EF19526}"/>
              </a:ext>
            </a:extLst>
          </p:cNvPr>
          <p:cNvSpPr/>
          <p:nvPr/>
        </p:nvSpPr>
        <p:spPr>
          <a:xfrm>
            <a:off x="2864980" y="1623870"/>
            <a:ext cx="2355949" cy="6783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Leads to Demand for</a:t>
            </a:r>
          </a:p>
        </p:txBody>
      </p:sp>
      <p:grpSp>
        <p:nvGrpSpPr>
          <p:cNvPr id="39" name="Group 38">
            <a:extLst>
              <a:ext uri="{FF2B5EF4-FFF2-40B4-BE49-F238E27FC236}">
                <a16:creationId xmlns:a16="http://schemas.microsoft.com/office/drawing/2014/main" id="{1AD5E451-C89B-ACF7-B46D-723F86C14EB6}"/>
              </a:ext>
            </a:extLst>
          </p:cNvPr>
          <p:cNvGrpSpPr/>
          <p:nvPr/>
        </p:nvGrpSpPr>
        <p:grpSpPr>
          <a:xfrm>
            <a:off x="2863169" y="3883858"/>
            <a:ext cx="2355949" cy="1045199"/>
            <a:chOff x="3360281" y="3934179"/>
            <a:chExt cx="2479536" cy="1045199"/>
          </a:xfrm>
        </p:grpSpPr>
        <p:sp>
          <p:nvSpPr>
            <p:cNvPr id="31" name="Rectangle 30">
              <a:extLst>
                <a:ext uri="{FF2B5EF4-FFF2-40B4-BE49-F238E27FC236}">
                  <a16:creationId xmlns:a16="http://schemas.microsoft.com/office/drawing/2014/main" id="{E101051F-6687-A1C8-7DC1-FAF3FC93F593}"/>
                </a:ext>
              </a:extLst>
            </p:cNvPr>
            <p:cNvSpPr/>
            <p:nvPr/>
          </p:nvSpPr>
          <p:spPr>
            <a:xfrm rot="1765921">
              <a:off x="4277212" y="3934179"/>
              <a:ext cx="124422" cy="1045199"/>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9CE3F8B0-3463-2CCA-5F28-F231A460E15F}"/>
                </a:ext>
              </a:extLst>
            </p:cNvPr>
            <p:cNvSpPr/>
            <p:nvPr/>
          </p:nvSpPr>
          <p:spPr>
            <a:xfrm rot="1765921">
              <a:off x="4563309" y="3934179"/>
              <a:ext cx="124422" cy="1045199"/>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Arrow: Right 27">
              <a:extLst>
                <a:ext uri="{FF2B5EF4-FFF2-40B4-BE49-F238E27FC236}">
                  <a16:creationId xmlns:a16="http://schemas.microsoft.com/office/drawing/2014/main" id="{0AD99111-28B0-3D94-3DD6-B88ACB9EA1CA}"/>
                </a:ext>
              </a:extLst>
            </p:cNvPr>
            <p:cNvSpPr/>
            <p:nvPr/>
          </p:nvSpPr>
          <p:spPr>
            <a:xfrm>
              <a:off x="3360281" y="4117624"/>
              <a:ext cx="2479536" cy="678313"/>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Does </a:t>
              </a:r>
              <a:r>
                <a:rPr lang="en-US" b="1" dirty="0"/>
                <a:t>not</a:t>
              </a:r>
              <a:r>
                <a:rPr lang="en-US" dirty="0"/>
                <a:t> lead to</a:t>
              </a:r>
            </a:p>
          </p:txBody>
        </p:sp>
      </p:grpSp>
      <p:sp>
        <p:nvSpPr>
          <p:cNvPr id="34" name="Rectangle: Rounded Corners 33">
            <a:extLst>
              <a:ext uri="{FF2B5EF4-FFF2-40B4-BE49-F238E27FC236}">
                <a16:creationId xmlns:a16="http://schemas.microsoft.com/office/drawing/2014/main" id="{C236E1F6-6BF5-D28C-6F88-0FA54DE82963}"/>
              </a:ext>
            </a:extLst>
          </p:cNvPr>
          <p:cNvSpPr/>
          <p:nvPr/>
        </p:nvSpPr>
        <p:spPr>
          <a:xfrm>
            <a:off x="5261420" y="428703"/>
            <a:ext cx="3158504" cy="2249065"/>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t>Government Services</a:t>
            </a:r>
          </a:p>
          <a:p>
            <a:pPr marL="285750" indent="-285750">
              <a:buFont typeface="Arial" panose="020B0604020202020204" pitchFamily="34" charset="0"/>
              <a:buChar char="•"/>
            </a:pPr>
            <a:r>
              <a:rPr lang="en-US" sz="1800" dirty="0"/>
              <a:t>K-12 Education</a:t>
            </a:r>
          </a:p>
          <a:p>
            <a:pPr marL="285750" indent="-285750">
              <a:buFont typeface="Arial" panose="020B0604020202020204" pitchFamily="34" charset="0"/>
              <a:buChar char="•"/>
            </a:pPr>
            <a:r>
              <a:rPr lang="en-US" sz="1800" dirty="0"/>
              <a:t>University of Alaska</a:t>
            </a:r>
          </a:p>
          <a:p>
            <a:pPr marL="285750" indent="-285750">
              <a:buFont typeface="Arial" panose="020B0604020202020204" pitchFamily="34" charset="0"/>
              <a:buChar char="•"/>
            </a:pPr>
            <a:r>
              <a:rPr lang="en-US" sz="1800" dirty="0"/>
              <a:t>Permanent Fund Dividend</a:t>
            </a:r>
          </a:p>
          <a:p>
            <a:pPr marL="285750" indent="-285750">
              <a:buFont typeface="Arial" panose="020B0604020202020204" pitchFamily="34" charset="0"/>
              <a:buChar char="•"/>
            </a:pPr>
            <a:r>
              <a:rPr lang="en-US" sz="1800" dirty="0"/>
              <a:t>Road Maintenance</a:t>
            </a:r>
          </a:p>
          <a:p>
            <a:pPr marL="285750" indent="-285750">
              <a:buFont typeface="Arial" panose="020B0604020202020204" pitchFamily="34" charset="0"/>
              <a:buChar char="•"/>
            </a:pPr>
            <a:r>
              <a:rPr lang="en-US" sz="1800" dirty="0"/>
              <a:t>Public Safety</a:t>
            </a:r>
          </a:p>
          <a:p>
            <a:pPr marL="285750" indent="-285750">
              <a:buFont typeface="Arial" panose="020B0604020202020204" pitchFamily="34" charset="0"/>
              <a:buChar char="•"/>
            </a:pPr>
            <a:r>
              <a:rPr lang="en-US" sz="1800" dirty="0"/>
              <a:t>And others!</a:t>
            </a:r>
          </a:p>
          <a:p>
            <a:pPr algn="ctr"/>
            <a:endParaRPr lang="en-US" dirty="0"/>
          </a:p>
        </p:txBody>
      </p:sp>
      <p:sp>
        <p:nvSpPr>
          <p:cNvPr id="29" name="Arrow: Right 28">
            <a:extLst>
              <a:ext uri="{FF2B5EF4-FFF2-40B4-BE49-F238E27FC236}">
                <a16:creationId xmlns:a16="http://schemas.microsoft.com/office/drawing/2014/main" id="{FD1A1F85-F9C1-E696-BFE1-DA1F4C96E619}"/>
              </a:ext>
            </a:extLst>
          </p:cNvPr>
          <p:cNvSpPr/>
          <p:nvPr/>
        </p:nvSpPr>
        <p:spPr>
          <a:xfrm flipH="1">
            <a:off x="7160952" y="4068088"/>
            <a:ext cx="2386634" cy="6783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Leads to</a:t>
            </a:r>
          </a:p>
        </p:txBody>
      </p:sp>
      <p:sp>
        <p:nvSpPr>
          <p:cNvPr id="33" name="Rectangle: Rounded Corners 32">
            <a:extLst>
              <a:ext uri="{FF2B5EF4-FFF2-40B4-BE49-F238E27FC236}">
                <a16:creationId xmlns:a16="http://schemas.microsoft.com/office/drawing/2014/main" id="{6695BFF5-CDD5-2CAC-DC87-792B123D252A}"/>
              </a:ext>
            </a:extLst>
          </p:cNvPr>
          <p:cNvSpPr/>
          <p:nvPr/>
        </p:nvSpPr>
        <p:spPr>
          <a:xfrm>
            <a:off x="5389837" y="3640974"/>
            <a:ext cx="1712588" cy="1492037"/>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 State Revenue</a:t>
            </a:r>
          </a:p>
          <a:p>
            <a:pPr algn="ctr"/>
            <a:r>
              <a:rPr lang="en-US" sz="2400" b="1" dirty="0"/>
              <a:t>$$$</a:t>
            </a:r>
          </a:p>
        </p:txBody>
      </p:sp>
      <p:sp>
        <p:nvSpPr>
          <p:cNvPr id="35" name="Rectangle: Rounded Corners 34">
            <a:extLst>
              <a:ext uri="{FF2B5EF4-FFF2-40B4-BE49-F238E27FC236}">
                <a16:creationId xmlns:a16="http://schemas.microsoft.com/office/drawing/2014/main" id="{B3F22950-BA88-852F-40B5-A181E034AA90}"/>
              </a:ext>
            </a:extLst>
          </p:cNvPr>
          <p:cNvSpPr/>
          <p:nvPr/>
        </p:nvSpPr>
        <p:spPr>
          <a:xfrm>
            <a:off x="240058" y="825970"/>
            <a:ext cx="2042651" cy="1032387"/>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FFB612"/>
                </a:solidFill>
              </a:rPr>
              <a:t>Alaska’s People</a:t>
            </a:r>
          </a:p>
        </p:txBody>
      </p:sp>
      <p:sp>
        <p:nvSpPr>
          <p:cNvPr id="36" name="Rectangle: Rounded Corners 35">
            <a:extLst>
              <a:ext uri="{FF2B5EF4-FFF2-40B4-BE49-F238E27FC236}">
                <a16:creationId xmlns:a16="http://schemas.microsoft.com/office/drawing/2014/main" id="{7970110D-5B64-1736-FBC0-44A04F77028D}"/>
              </a:ext>
            </a:extLst>
          </p:cNvPr>
          <p:cNvSpPr/>
          <p:nvPr/>
        </p:nvSpPr>
        <p:spPr>
          <a:xfrm>
            <a:off x="9203590" y="2280228"/>
            <a:ext cx="1919129" cy="678313"/>
          </a:xfrm>
          <a:prstGeom prst="roundRect">
            <a:avLst/>
          </a:prstGeom>
          <a:solidFill>
            <a:schemeClr val="bg1">
              <a:lumMod val="85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Resource Development</a:t>
            </a:r>
          </a:p>
          <a:p>
            <a:pPr algn="ctr"/>
            <a:r>
              <a:rPr lang="en-US" sz="1200" dirty="0">
                <a:solidFill>
                  <a:schemeClr val="tx1"/>
                </a:solidFill>
              </a:rPr>
              <a:t>Permanent Fund Earnings</a:t>
            </a:r>
          </a:p>
        </p:txBody>
      </p:sp>
      <p:sp>
        <p:nvSpPr>
          <p:cNvPr id="37" name="TextBox 36">
            <a:extLst>
              <a:ext uri="{FF2B5EF4-FFF2-40B4-BE49-F238E27FC236}">
                <a16:creationId xmlns:a16="http://schemas.microsoft.com/office/drawing/2014/main" id="{18110031-0CF0-9C4B-286B-3ABFC66C08AD}"/>
              </a:ext>
            </a:extLst>
          </p:cNvPr>
          <p:cNvSpPr txBox="1"/>
          <p:nvPr/>
        </p:nvSpPr>
        <p:spPr>
          <a:xfrm>
            <a:off x="692864" y="5310794"/>
            <a:ext cx="6054523" cy="830997"/>
          </a:xfrm>
          <a:prstGeom prst="rect">
            <a:avLst/>
          </a:prstGeom>
          <a:noFill/>
        </p:spPr>
        <p:txBody>
          <a:bodyPr wrap="square" rtlCol="0">
            <a:spAutoFit/>
          </a:bodyPr>
          <a:lstStyle/>
          <a:p>
            <a:pPr algn="ctr"/>
            <a:r>
              <a:rPr lang="en-US" sz="4800" b="1" dirty="0">
                <a:solidFill>
                  <a:srgbClr val="FFB612"/>
                </a:solidFill>
              </a:rPr>
              <a:t>The Alaska Disconnect </a:t>
            </a:r>
          </a:p>
        </p:txBody>
      </p:sp>
      <p:sp>
        <p:nvSpPr>
          <p:cNvPr id="38" name="Slide Number Placeholder 37">
            <a:extLst>
              <a:ext uri="{FF2B5EF4-FFF2-40B4-BE49-F238E27FC236}">
                <a16:creationId xmlns:a16="http://schemas.microsoft.com/office/drawing/2014/main" id="{35E60D36-3B38-256A-BCE7-B259FA0FBC81}"/>
              </a:ext>
            </a:extLst>
          </p:cNvPr>
          <p:cNvSpPr>
            <a:spLocks noGrp="1"/>
          </p:cNvSpPr>
          <p:nvPr>
            <p:ph type="sldNum" sz="quarter" idx="12"/>
          </p:nvPr>
        </p:nvSpPr>
        <p:spPr/>
        <p:txBody>
          <a:bodyPr/>
          <a:lstStyle/>
          <a:p>
            <a:fld id="{32CAFDBF-2511-4173-AC68-EBBD7A550648}" type="slidenum">
              <a:rPr lang="en-US" smtClean="0"/>
              <a:t>10</a:t>
            </a:fld>
            <a:endParaRPr lang="en-US"/>
          </a:p>
        </p:txBody>
      </p:sp>
      <p:sp>
        <p:nvSpPr>
          <p:cNvPr id="43" name="Rectangle: Rounded Corners 42">
            <a:extLst>
              <a:ext uri="{FF2B5EF4-FFF2-40B4-BE49-F238E27FC236}">
                <a16:creationId xmlns:a16="http://schemas.microsoft.com/office/drawing/2014/main" id="{1B049778-6450-436E-5DB4-1064D6C1299B}"/>
              </a:ext>
            </a:extLst>
          </p:cNvPr>
          <p:cNvSpPr/>
          <p:nvPr/>
        </p:nvSpPr>
        <p:spPr>
          <a:xfrm>
            <a:off x="9596597" y="382791"/>
            <a:ext cx="1452120" cy="1187245"/>
          </a:xfrm>
          <a:prstGeom prst="roundRect">
            <a:avLst/>
          </a:prstGeom>
          <a:solidFill>
            <a:srgbClr val="FFB61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Social &amp; Economic Effects</a:t>
            </a:r>
          </a:p>
        </p:txBody>
      </p:sp>
      <p:sp>
        <p:nvSpPr>
          <p:cNvPr id="44" name="Arrow: Right 43">
            <a:extLst>
              <a:ext uri="{FF2B5EF4-FFF2-40B4-BE49-F238E27FC236}">
                <a16:creationId xmlns:a16="http://schemas.microsoft.com/office/drawing/2014/main" id="{F871B45D-205C-028C-813B-377F5E68C3B1}"/>
              </a:ext>
            </a:extLst>
          </p:cNvPr>
          <p:cNvSpPr/>
          <p:nvPr/>
        </p:nvSpPr>
        <p:spPr>
          <a:xfrm>
            <a:off x="8419924" y="670279"/>
            <a:ext cx="1176673" cy="6783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Leads to</a:t>
            </a:r>
          </a:p>
        </p:txBody>
      </p:sp>
    </p:spTree>
    <p:extLst>
      <p:ext uri="{BB962C8B-B14F-4D97-AF65-F5344CB8AC3E}">
        <p14:creationId xmlns:p14="http://schemas.microsoft.com/office/powerpoint/2010/main" val="37477436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81000">
              <a:srgbClr val="004DE6"/>
            </a:gs>
            <a:gs pos="0">
              <a:schemeClr val="bg2">
                <a:lumMod val="10000"/>
              </a:schemeClr>
            </a:gs>
            <a:gs pos="51000">
              <a:srgbClr val="0036A3"/>
            </a:gs>
            <a:gs pos="29000">
              <a:srgbClr val="002060"/>
            </a:gs>
            <a:gs pos="98000">
              <a:schemeClr val="accent5">
                <a:lumMod val="40000"/>
                <a:lumOff val="60000"/>
              </a:schemeClr>
            </a:gs>
          </a:gsLst>
          <a:lin ang="18900000" scaled="1"/>
          <a:tileRect/>
        </a:gra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9AC7471-DC3E-33E9-1DB3-1C9138E841DB}"/>
              </a:ext>
            </a:extLst>
          </p:cNvPr>
          <p:cNvSpPr>
            <a:spLocks noGrp="1"/>
          </p:cNvSpPr>
          <p:nvPr>
            <p:ph type="title"/>
          </p:nvPr>
        </p:nvSpPr>
        <p:spPr/>
        <p:txBody>
          <a:bodyPr/>
          <a:lstStyle/>
          <a:p>
            <a:r>
              <a:rPr lang="en-US" dirty="0">
                <a:solidFill>
                  <a:srgbClr val="FFB612"/>
                </a:solidFill>
              </a:rPr>
              <a:t>If Alaska’s population were to double…</a:t>
            </a:r>
          </a:p>
        </p:txBody>
      </p:sp>
      <p:sp>
        <p:nvSpPr>
          <p:cNvPr id="3" name="Text Placeholder 2">
            <a:extLst>
              <a:ext uri="{FF2B5EF4-FFF2-40B4-BE49-F238E27FC236}">
                <a16:creationId xmlns:a16="http://schemas.microsoft.com/office/drawing/2014/main" id="{3B3A73EB-272E-4745-FDE6-7EA00ED3180D}"/>
              </a:ext>
            </a:extLst>
          </p:cNvPr>
          <p:cNvSpPr>
            <a:spLocks noGrp="1"/>
          </p:cNvSpPr>
          <p:nvPr>
            <p:ph type="body" idx="1"/>
          </p:nvPr>
        </p:nvSpPr>
        <p:spPr>
          <a:xfrm>
            <a:off x="2204884" y="1681163"/>
            <a:ext cx="3792691" cy="823912"/>
          </a:xfrm>
        </p:spPr>
        <p:txBody>
          <a:bodyPr/>
          <a:lstStyle/>
          <a:p>
            <a:r>
              <a:rPr lang="en-US" u="sng" dirty="0">
                <a:solidFill>
                  <a:srgbClr val="FFB612"/>
                </a:solidFill>
              </a:rPr>
              <a:t>Government Services</a:t>
            </a:r>
          </a:p>
        </p:txBody>
      </p:sp>
      <p:sp>
        <p:nvSpPr>
          <p:cNvPr id="6" name="Text Placeholder 5">
            <a:extLst>
              <a:ext uri="{FF2B5EF4-FFF2-40B4-BE49-F238E27FC236}">
                <a16:creationId xmlns:a16="http://schemas.microsoft.com/office/drawing/2014/main" id="{56856907-F076-A281-3513-7B4A126B981B}"/>
              </a:ext>
            </a:extLst>
          </p:cNvPr>
          <p:cNvSpPr>
            <a:spLocks noGrp="1"/>
          </p:cNvSpPr>
          <p:nvPr>
            <p:ph sz="half" idx="2"/>
          </p:nvPr>
        </p:nvSpPr>
        <p:spPr>
          <a:xfrm>
            <a:off x="839788" y="2505075"/>
            <a:ext cx="6866244" cy="3684588"/>
          </a:xfrm>
        </p:spPr>
        <p:txBody>
          <a:bodyPr>
            <a:normAutofit/>
          </a:bodyPr>
          <a:lstStyle/>
          <a:p>
            <a:r>
              <a:rPr lang="en-US" sz="2400" dirty="0">
                <a:solidFill>
                  <a:srgbClr val="FFB612"/>
                </a:solidFill>
              </a:rPr>
              <a:t>Roads would require more maintenance or degrade in quality</a:t>
            </a:r>
          </a:p>
          <a:p>
            <a:r>
              <a:rPr lang="en-US" sz="2400" dirty="0">
                <a:solidFill>
                  <a:srgbClr val="FFB612"/>
                </a:solidFill>
              </a:rPr>
              <a:t>We would need more school facilities and teachers or face worse outcomes</a:t>
            </a:r>
          </a:p>
          <a:p>
            <a:r>
              <a:rPr lang="en-US" sz="2400" dirty="0">
                <a:solidFill>
                  <a:srgbClr val="FFB612"/>
                </a:solidFill>
              </a:rPr>
              <a:t>Our PFDs would get smaller</a:t>
            </a:r>
          </a:p>
          <a:p>
            <a:r>
              <a:rPr lang="en-US" sz="2400" dirty="0">
                <a:solidFill>
                  <a:srgbClr val="FFB612"/>
                </a:solidFill>
              </a:rPr>
              <a:t>Public health and safety resources (Troopers, firefighters) would be stretched thin</a:t>
            </a:r>
          </a:p>
          <a:p>
            <a:r>
              <a:rPr lang="en-US" sz="2400" b="1" dirty="0">
                <a:solidFill>
                  <a:srgbClr val="FFB612"/>
                </a:solidFill>
              </a:rPr>
              <a:t>All State services would either require more investment or quality would suffer.</a:t>
            </a:r>
          </a:p>
        </p:txBody>
      </p:sp>
      <p:sp>
        <p:nvSpPr>
          <p:cNvPr id="4" name="Text Placeholder 3">
            <a:extLst>
              <a:ext uri="{FF2B5EF4-FFF2-40B4-BE49-F238E27FC236}">
                <a16:creationId xmlns:a16="http://schemas.microsoft.com/office/drawing/2014/main" id="{A94455F4-B3A4-A5B0-747E-923613DD3A69}"/>
              </a:ext>
            </a:extLst>
          </p:cNvPr>
          <p:cNvSpPr>
            <a:spLocks noGrp="1"/>
          </p:cNvSpPr>
          <p:nvPr>
            <p:ph type="body" sz="quarter" idx="3"/>
          </p:nvPr>
        </p:nvSpPr>
        <p:spPr>
          <a:xfrm>
            <a:off x="8782665" y="1681163"/>
            <a:ext cx="2572722" cy="823912"/>
          </a:xfrm>
        </p:spPr>
        <p:txBody>
          <a:bodyPr/>
          <a:lstStyle/>
          <a:p>
            <a:r>
              <a:rPr lang="en-US" u="sng" dirty="0">
                <a:solidFill>
                  <a:srgbClr val="FFB612"/>
                </a:solidFill>
              </a:rPr>
              <a:t>State Revenue</a:t>
            </a:r>
          </a:p>
        </p:txBody>
      </p:sp>
      <p:sp>
        <p:nvSpPr>
          <p:cNvPr id="10" name="Content Placeholder 9">
            <a:extLst>
              <a:ext uri="{FF2B5EF4-FFF2-40B4-BE49-F238E27FC236}">
                <a16:creationId xmlns:a16="http://schemas.microsoft.com/office/drawing/2014/main" id="{D8F193C0-A73D-948A-405A-74E875AEBE5B}"/>
              </a:ext>
            </a:extLst>
          </p:cNvPr>
          <p:cNvSpPr>
            <a:spLocks noGrp="1"/>
          </p:cNvSpPr>
          <p:nvPr>
            <p:ph sz="quarter" idx="4"/>
          </p:nvPr>
        </p:nvSpPr>
        <p:spPr>
          <a:xfrm>
            <a:off x="8167431" y="2706688"/>
            <a:ext cx="3184781" cy="1114425"/>
          </a:xfrm>
        </p:spPr>
        <p:txBody>
          <a:bodyPr>
            <a:normAutofit/>
          </a:bodyPr>
          <a:lstStyle/>
          <a:p>
            <a:r>
              <a:rPr lang="en-US" dirty="0">
                <a:solidFill>
                  <a:srgbClr val="FFB612"/>
                </a:solidFill>
              </a:rPr>
              <a:t>Would be about the same as now.</a:t>
            </a:r>
          </a:p>
        </p:txBody>
      </p:sp>
      <p:sp>
        <p:nvSpPr>
          <p:cNvPr id="2" name="Slide Number Placeholder 1">
            <a:extLst>
              <a:ext uri="{FF2B5EF4-FFF2-40B4-BE49-F238E27FC236}">
                <a16:creationId xmlns:a16="http://schemas.microsoft.com/office/drawing/2014/main" id="{F337A0F0-9F0C-1952-2A23-90438C6C9955}"/>
              </a:ext>
            </a:extLst>
          </p:cNvPr>
          <p:cNvSpPr>
            <a:spLocks noGrp="1"/>
          </p:cNvSpPr>
          <p:nvPr>
            <p:ph type="sldNum" sz="quarter" idx="12"/>
          </p:nvPr>
        </p:nvSpPr>
        <p:spPr/>
        <p:txBody>
          <a:bodyPr/>
          <a:lstStyle/>
          <a:p>
            <a:fld id="{32CAFDBF-2511-4173-AC68-EBBD7A550648}" type="slidenum">
              <a:rPr lang="en-US" smtClean="0"/>
              <a:t>11</a:t>
            </a:fld>
            <a:endParaRPr lang="en-US"/>
          </a:p>
        </p:txBody>
      </p:sp>
    </p:spTree>
    <p:extLst>
      <p:ext uri="{BB962C8B-B14F-4D97-AF65-F5344CB8AC3E}">
        <p14:creationId xmlns:p14="http://schemas.microsoft.com/office/powerpoint/2010/main" val="755752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2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20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20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10"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15000">
              <a:srgbClr val="004DE6"/>
            </a:gs>
            <a:gs pos="33000">
              <a:srgbClr val="0036A3"/>
            </a:gs>
            <a:gs pos="44000">
              <a:srgbClr val="002060"/>
            </a:gs>
            <a:gs pos="0">
              <a:schemeClr val="accent5">
                <a:lumMod val="40000"/>
                <a:lumOff val="60000"/>
              </a:schemeClr>
            </a:gs>
          </a:gsLst>
          <a:lin ang="10800000" scaled="1"/>
          <a:tileRect/>
        </a:gradFill>
        <a:effectLst/>
      </p:bgPr>
    </p:bg>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279D182E-BEEF-8B6D-DFC8-CCA40CE22E26}"/>
              </a:ext>
            </a:extLst>
          </p:cNvPr>
          <p:cNvGraphicFramePr>
            <a:graphicFrameLocks noGrp="1"/>
          </p:cNvGraphicFramePr>
          <p:nvPr>
            <p:extLst>
              <p:ext uri="{D42A27DB-BD31-4B8C-83A1-F6EECF244321}">
                <p14:modId xmlns:p14="http://schemas.microsoft.com/office/powerpoint/2010/main" val="4178898445"/>
              </p:ext>
            </p:extLst>
          </p:nvPr>
        </p:nvGraphicFramePr>
        <p:xfrm>
          <a:off x="309717" y="1423225"/>
          <a:ext cx="6818096" cy="5009106"/>
        </p:xfrm>
        <a:graphic>
          <a:graphicData uri="http://schemas.openxmlformats.org/drawingml/2006/chart">
            <c:chart xmlns:c="http://schemas.openxmlformats.org/drawingml/2006/chart" xmlns:r="http://schemas.openxmlformats.org/officeDocument/2006/relationships" r:id="rId3"/>
          </a:graphicData>
        </a:graphic>
      </p:graphicFrame>
      <p:sp>
        <p:nvSpPr>
          <p:cNvPr id="13" name="Title 12">
            <a:extLst>
              <a:ext uri="{FF2B5EF4-FFF2-40B4-BE49-F238E27FC236}">
                <a16:creationId xmlns:a16="http://schemas.microsoft.com/office/drawing/2014/main" id="{9364EA87-9DCC-E6B8-7D58-C96C2F8486F3}"/>
              </a:ext>
            </a:extLst>
          </p:cNvPr>
          <p:cNvSpPr>
            <a:spLocks noGrp="1"/>
          </p:cNvSpPr>
          <p:nvPr>
            <p:ph type="title"/>
          </p:nvPr>
        </p:nvSpPr>
        <p:spPr/>
        <p:txBody>
          <a:bodyPr>
            <a:normAutofit/>
          </a:bodyPr>
          <a:lstStyle/>
          <a:p>
            <a:pPr algn="ctr"/>
            <a:r>
              <a:rPr lang="en-US" sz="4800" b="1" dirty="0">
                <a:solidFill>
                  <a:srgbClr val="FFB612"/>
                </a:solidFill>
              </a:rPr>
              <a:t>Alaska has grown a lot</a:t>
            </a:r>
          </a:p>
        </p:txBody>
      </p:sp>
      <p:sp>
        <p:nvSpPr>
          <p:cNvPr id="3" name="Slide Number Placeholder 2">
            <a:extLst>
              <a:ext uri="{FF2B5EF4-FFF2-40B4-BE49-F238E27FC236}">
                <a16:creationId xmlns:a16="http://schemas.microsoft.com/office/drawing/2014/main" id="{7C6BB186-4EFC-9360-E8CB-3BA31570B80D}"/>
              </a:ext>
            </a:extLst>
          </p:cNvPr>
          <p:cNvSpPr>
            <a:spLocks noGrp="1"/>
          </p:cNvSpPr>
          <p:nvPr>
            <p:ph type="sldNum" sz="quarter" idx="12"/>
          </p:nvPr>
        </p:nvSpPr>
        <p:spPr/>
        <p:txBody>
          <a:bodyPr/>
          <a:lstStyle/>
          <a:p>
            <a:fld id="{32CAFDBF-2511-4173-AC68-EBBD7A550648}" type="slidenum">
              <a:rPr lang="en-US" smtClean="0"/>
              <a:t>12</a:t>
            </a:fld>
            <a:endParaRPr lang="en-US" dirty="0"/>
          </a:p>
        </p:txBody>
      </p:sp>
      <p:grpSp>
        <p:nvGrpSpPr>
          <p:cNvPr id="9" name="Group 8">
            <a:extLst>
              <a:ext uri="{FF2B5EF4-FFF2-40B4-BE49-F238E27FC236}">
                <a16:creationId xmlns:a16="http://schemas.microsoft.com/office/drawing/2014/main" id="{689F412F-E312-8B7F-3446-069214EB90B9}"/>
              </a:ext>
            </a:extLst>
          </p:cNvPr>
          <p:cNvGrpSpPr>
            <a:grpSpLocks noChangeAspect="1"/>
          </p:cNvGrpSpPr>
          <p:nvPr/>
        </p:nvGrpSpPr>
        <p:grpSpPr>
          <a:xfrm>
            <a:off x="7294346" y="2082801"/>
            <a:ext cx="4587937" cy="3464644"/>
            <a:chOff x="1524000" y="-6693"/>
            <a:chExt cx="9090339" cy="6864695"/>
          </a:xfrm>
        </p:grpSpPr>
        <p:pic>
          <p:nvPicPr>
            <p:cNvPr id="10" name="Picture 9" descr="A map of the united states&#10;&#10;Description automatically generated">
              <a:extLst>
                <a:ext uri="{FF2B5EF4-FFF2-40B4-BE49-F238E27FC236}">
                  <a16:creationId xmlns:a16="http://schemas.microsoft.com/office/drawing/2014/main" id="{95C22752-F19D-0921-60D8-C3CFAFE02407}"/>
                </a:ext>
              </a:extLst>
            </p:cNvPr>
            <p:cNvPicPr>
              <a:picLocks noChangeAspect="1"/>
            </p:cNvPicPr>
            <p:nvPr/>
          </p:nvPicPr>
          <p:blipFill rotWithShape="1">
            <a:blip r:embed="rId4">
              <a:extLst>
                <a:ext uri="{28A0092B-C50C-407E-A947-70E740481C1C}">
                  <a14:useLocalDpi xmlns:a14="http://schemas.microsoft.com/office/drawing/2010/main" val="0"/>
                </a:ext>
              </a:extLst>
            </a:blip>
            <a:srcRect t="-98" r="587"/>
            <a:stretch/>
          </p:blipFill>
          <p:spPr>
            <a:xfrm>
              <a:off x="1524000" y="-6693"/>
              <a:ext cx="9090339" cy="6864695"/>
            </a:xfrm>
            <a:prstGeom prst="flowChartAlternateProcess">
              <a:avLst/>
            </a:prstGeom>
            <a:effectLst>
              <a:outerShdw blurRad="50800" sx="1000" sy="1000" algn="ctr" rotWithShape="0">
                <a:srgbClr val="000000"/>
              </a:outerShdw>
            </a:effectLst>
          </p:spPr>
        </p:pic>
        <p:sp>
          <p:nvSpPr>
            <p:cNvPr id="11" name="Oval 10">
              <a:extLst>
                <a:ext uri="{FF2B5EF4-FFF2-40B4-BE49-F238E27FC236}">
                  <a16:creationId xmlns:a16="http://schemas.microsoft.com/office/drawing/2014/main" id="{CCBAE6DD-E96B-95F8-6FE4-25B2EEB42DCD}"/>
                </a:ext>
              </a:extLst>
            </p:cNvPr>
            <p:cNvSpPr/>
            <p:nvPr/>
          </p:nvSpPr>
          <p:spPr>
            <a:xfrm>
              <a:off x="9254612" y="626806"/>
              <a:ext cx="914400" cy="23597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12" name="Oval 11">
              <a:extLst>
                <a:ext uri="{FF2B5EF4-FFF2-40B4-BE49-F238E27FC236}">
                  <a16:creationId xmlns:a16="http://schemas.microsoft.com/office/drawing/2014/main" id="{DA85A3B7-3D23-C114-F731-BD36B3DB6BDF}"/>
                </a:ext>
              </a:extLst>
            </p:cNvPr>
            <p:cNvSpPr/>
            <p:nvPr/>
          </p:nvSpPr>
          <p:spPr>
            <a:xfrm>
              <a:off x="2231921" y="5410199"/>
              <a:ext cx="914400" cy="23597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grpSp>
    </p:spTree>
    <p:extLst>
      <p:ext uri="{BB962C8B-B14F-4D97-AF65-F5344CB8AC3E}">
        <p14:creationId xmlns:p14="http://schemas.microsoft.com/office/powerpoint/2010/main" val="31336387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63000">
              <a:srgbClr val="E3D9C7"/>
            </a:gs>
            <a:gs pos="0">
              <a:srgbClr val="F4E3CF"/>
            </a:gs>
            <a:gs pos="90000">
              <a:srgbClr val="F4F0E8"/>
            </a:gs>
          </a:gsLst>
          <a:lin ang="5400000" scaled="1"/>
          <a:tileRect/>
        </a:gradFill>
        <a:effectLst/>
      </p:bgPr>
    </p:bg>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D6326E85-72FE-526F-2014-C6A482AEAC67}"/>
              </a:ext>
            </a:extLst>
          </p:cNvPr>
          <p:cNvCxnSpPr>
            <a:cxnSpLocks/>
          </p:cNvCxnSpPr>
          <p:nvPr/>
        </p:nvCxnSpPr>
        <p:spPr>
          <a:xfrm flipH="1">
            <a:off x="-106052" y="5836878"/>
            <a:ext cx="12344400" cy="0"/>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9331ACA-CF1B-B79C-2348-B484C3516679}"/>
              </a:ext>
            </a:extLst>
          </p:cNvPr>
          <p:cNvCxnSpPr>
            <a:cxnSpLocks/>
          </p:cNvCxnSpPr>
          <p:nvPr/>
        </p:nvCxnSpPr>
        <p:spPr>
          <a:xfrm flipH="1">
            <a:off x="-76200" y="923207"/>
            <a:ext cx="12344400" cy="0"/>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8134720-C361-3736-4803-DE0943208C2D}"/>
              </a:ext>
            </a:extLst>
          </p:cNvPr>
          <p:cNvCxnSpPr>
            <a:cxnSpLocks/>
          </p:cNvCxnSpPr>
          <p:nvPr/>
        </p:nvCxnSpPr>
        <p:spPr>
          <a:xfrm flipH="1">
            <a:off x="-123222" y="5650065"/>
            <a:ext cx="12344400" cy="0"/>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BCB09F30-089F-E24B-882B-318B008E5A81}"/>
              </a:ext>
            </a:extLst>
          </p:cNvPr>
          <p:cNvCxnSpPr>
            <a:cxnSpLocks/>
          </p:cNvCxnSpPr>
          <p:nvPr/>
        </p:nvCxnSpPr>
        <p:spPr>
          <a:xfrm flipH="1">
            <a:off x="-19982" y="738852"/>
            <a:ext cx="12344400" cy="0"/>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A newspaper with a black and white text&#10;&#10;Description automatically generated">
            <a:extLst>
              <a:ext uri="{FF2B5EF4-FFF2-40B4-BE49-F238E27FC236}">
                <a16:creationId xmlns:a16="http://schemas.microsoft.com/office/drawing/2014/main" id="{AB45FA8A-1228-2FEA-424C-292C2F626E76}"/>
              </a:ext>
            </a:extLst>
          </p:cNvPr>
          <p:cNvPicPr>
            <a:picLocks noChangeAspect="1"/>
          </p:cNvPicPr>
          <p:nvPr/>
        </p:nvPicPr>
        <p:blipFill rotWithShape="1">
          <a:blip r:embed="rId3">
            <a:duotone>
              <a:prstClr val="black"/>
              <a:srgbClr val="D9C3A5">
                <a:tint val="50000"/>
                <a:satMod val="180000"/>
              </a:srgbClr>
            </a:duotone>
            <a:extLst>
              <a:ext uri="{28A0092B-C50C-407E-A947-70E740481C1C}">
                <a14:useLocalDpi xmlns:a14="http://schemas.microsoft.com/office/drawing/2010/main" val="0"/>
              </a:ext>
            </a:extLst>
          </a:blip>
          <a:srcRect l="24871" t="1750" r="26452" b="4240"/>
          <a:stretch/>
        </p:blipFill>
        <p:spPr>
          <a:xfrm rot="21114694">
            <a:off x="1400444" y="698787"/>
            <a:ext cx="4192499" cy="5667793"/>
          </a:xfrm>
          <a:prstGeom prst="rect">
            <a:avLst/>
          </a:prstGeom>
          <a:effectLst>
            <a:outerShdw blurRad="279400" dist="50800" dir="5400000" algn="ctr" rotWithShape="0">
              <a:srgbClr val="000000">
                <a:alpha val="43137"/>
              </a:srgbClr>
            </a:outerShdw>
          </a:effectLst>
        </p:spPr>
      </p:pic>
      <p:sp>
        <p:nvSpPr>
          <p:cNvPr id="7" name="Title 6">
            <a:extLst>
              <a:ext uri="{FF2B5EF4-FFF2-40B4-BE49-F238E27FC236}">
                <a16:creationId xmlns:a16="http://schemas.microsoft.com/office/drawing/2014/main" id="{3BC5659E-14D6-2C16-0E3F-6D698B63C854}"/>
              </a:ext>
            </a:extLst>
          </p:cNvPr>
          <p:cNvSpPr>
            <a:spLocks noGrp="1"/>
          </p:cNvSpPr>
          <p:nvPr>
            <p:ph type="title"/>
          </p:nvPr>
        </p:nvSpPr>
        <p:spPr>
          <a:xfrm>
            <a:off x="5892073" y="726306"/>
            <a:ext cx="5437054" cy="3934335"/>
          </a:xfrm>
        </p:spPr>
        <p:txBody>
          <a:bodyPr>
            <a:noAutofit/>
          </a:bodyPr>
          <a:lstStyle/>
          <a:p>
            <a:pPr algn="ctr"/>
            <a:r>
              <a:rPr lang="en-US" kern="3800" dirty="0">
                <a:latin typeface="Bahnschrift SemiBold Condensed" panose="020B0502040204020203" pitchFamily="34" charset="0"/>
              </a:rPr>
              <a:t>HOW DID</a:t>
            </a:r>
            <a:br>
              <a:rPr lang="en-US" sz="10800" kern="3800" spc="-400" dirty="0">
                <a:latin typeface="Bahnschrift SemiBold Condensed" panose="020B0502040204020203" pitchFamily="34" charset="0"/>
              </a:rPr>
            </a:br>
            <a:r>
              <a:rPr lang="en-US" sz="10800" kern="3800" spc="-400" dirty="0">
                <a:latin typeface="Bahnschrift SemiBold Condensed" panose="020B0502040204020203" pitchFamily="34" charset="0"/>
              </a:rPr>
              <a:t>ALASKA</a:t>
            </a:r>
            <a:br>
              <a:rPr lang="en-US" sz="10800" kern="3800" spc="-400" dirty="0">
                <a:latin typeface="Bahnschrift SemiBold Condensed" panose="020B0502040204020203" pitchFamily="34" charset="0"/>
              </a:rPr>
            </a:br>
            <a:r>
              <a:rPr lang="en-US" sz="7200" kern="3800" spc="-150" dirty="0">
                <a:latin typeface="Bahnschrift SemiBold Condensed" panose="020B0502040204020203" pitchFamily="34" charset="0"/>
              </a:rPr>
              <a:t>G</a:t>
            </a:r>
            <a:r>
              <a:rPr lang="en-US" sz="7200" kern="3800" dirty="0">
                <a:latin typeface="Bahnschrift SemiBold Condensed" panose="020B0502040204020203" pitchFamily="34" charset="0"/>
              </a:rPr>
              <a:t>ET</a:t>
            </a:r>
            <a:r>
              <a:rPr lang="en-US" sz="7200" kern="3800" spc="-150" dirty="0">
                <a:latin typeface="Bahnschrift SemiBold Condensed" panose="020B0502040204020203" pitchFamily="34" charset="0"/>
              </a:rPr>
              <a:t> HERE?</a:t>
            </a:r>
            <a:endParaRPr lang="en-US" sz="10800" kern="3800" spc="-150" dirty="0">
              <a:latin typeface="Bahnschrift SemiBold Condensed" panose="020B0502040204020203" pitchFamily="34" charset="0"/>
            </a:endParaRPr>
          </a:p>
        </p:txBody>
      </p:sp>
      <p:sp>
        <p:nvSpPr>
          <p:cNvPr id="8" name="Text Placeholder 7">
            <a:extLst>
              <a:ext uri="{FF2B5EF4-FFF2-40B4-BE49-F238E27FC236}">
                <a16:creationId xmlns:a16="http://schemas.microsoft.com/office/drawing/2014/main" id="{585057D7-FA24-7504-1B18-84A04CDFFC81}"/>
              </a:ext>
            </a:extLst>
          </p:cNvPr>
          <p:cNvSpPr>
            <a:spLocks noGrp="1"/>
          </p:cNvSpPr>
          <p:nvPr>
            <p:ph type="body" idx="1"/>
          </p:nvPr>
        </p:nvSpPr>
        <p:spPr>
          <a:xfrm>
            <a:off x="6892550" y="4710925"/>
            <a:ext cx="3436100" cy="469187"/>
          </a:xfrm>
        </p:spPr>
        <p:txBody>
          <a:bodyPr>
            <a:normAutofit/>
          </a:bodyPr>
          <a:lstStyle/>
          <a:p>
            <a:r>
              <a:rPr lang="en-US" dirty="0">
                <a:solidFill>
                  <a:schemeClr val="bg2">
                    <a:lumMod val="25000"/>
                  </a:schemeClr>
                </a:solidFill>
                <a:latin typeface="Imprint MT Shadow" panose="04020605060303030202" pitchFamily="82" charset="0"/>
              </a:rPr>
              <a:t>A Quick Fiscal History</a:t>
            </a:r>
          </a:p>
        </p:txBody>
      </p:sp>
      <p:sp>
        <p:nvSpPr>
          <p:cNvPr id="2" name="Slide Number Placeholder 1">
            <a:extLst>
              <a:ext uri="{FF2B5EF4-FFF2-40B4-BE49-F238E27FC236}">
                <a16:creationId xmlns:a16="http://schemas.microsoft.com/office/drawing/2014/main" id="{EB1C4FD3-158A-1932-E570-51BEEEA7D6C3}"/>
              </a:ext>
            </a:extLst>
          </p:cNvPr>
          <p:cNvSpPr>
            <a:spLocks noGrp="1"/>
          </p:cNvSpPr>
          <p:nvPr>
            <p:ph type="sldNum" sz="quarter" idx="12"/>
          </p:nvPr>
        </p:nvSpPr>
        <p:spPr/>
        <p:txBody>
          <a:bodyPr/>
          <a:lstStyle/>
          <a:p>
            <a:fld id="{32CAFDBF-2511-4173-AC68-EBBD7A550648}" type="slidenum">
              <a:rPr lang="en-US" smtClean="0"/>
              <a:t>13</a:t>
            </a:fld>
            <a:endParaRPr lang="en-US"/>
          </a:p>
        </p:txBody>
      </p:sp>
    </p:spTree>
    <p:extLst>
      <p:ext uri="{BB962C8B-B14F-4D97-AF65-F5344CB8AC3E}">
        <p14:creationId xmlns:p14="http://schemas.microsoft.com/office/powerpoint/2010/main" val="19161405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63000">
              <a:srgbClr val="E3D9C7"/>
            </a:gs>
            <a:gs pos="0">
              <a:srgbClr val="CFBFA1"/>
            </a:gs>
            <a:gs pos="90000">
              <a:srgbClr val="F4F0E8"/>
            </a:gs>
          </a:gsLst>
          <a:lin ang="10800000" scaled="1"/>
        </a:gra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5030F50-7DBF-DE85-055B-D3908448B1A1}"/>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146000"/>
                    </a14:imgEffect>
                  </a14:imgLayer>
                </a14:imgProps>
              </a:ext>
            </a:extLst>
          </a:blip>
          <a:srcRect l="17155" t="-1" b="459"/>
          <a:stretch/>
        </p:blipFill>
        <p:spPr>
          <a:xfrm>
            <a:off x="4370211" y="-9960"/>
            <a:ext cx="7381796" cy="6319479"/>
          </a:xfrm>
          <a:prstGeom prst="rect">
            <a:avLst/>
          </a:prstGeom>
          <a:effectLst>
            <a:softEdge rad="1270000"/>
          </a:effectLst>
        </p:spPr>
      </p:pic>
      <p:sp>
        <p:nvSpPr>
          <p:cNvPr id="4" name="Title 3">
            <a:extLst>
              <a:ext uri="{FF2B5EF4-FFF2-40B4-BE49-F238E27FC236}">
                <a16:creationId xmlns:a16="http://schemas.microsoft.com/office/drawing/2014/main" id="{486C02E0-5043-960F-79D8-A7EEDA2E9AA8}"/>
              </a:ext>
            </a:extLst>
          </p:cNvPr>
          <p:cNvSpPr>
            <a:spLocks noGrp="1"/>
          </p:cNvSpPr>
          <p:nvPr>
            <p:ph type="title"/>
          </p:nvPr>
        </p:nvSpPr>
        <p:spPr>
          <a:xfrm>
            <a:off x="439993" y="554037"/>
            <a:ext cx="4611330" cy="1376798"/>
          </a:xfrm>
        </p:spPr>
        <p:txBody>
          <a:bodyPr>
            <a:normAutofit fontScale="90000"/>
          </a:bodyPr>
          <a:lstStyle/>
          <a:p>
            <a:pPr algn="ctr"/>
            <a:r>
              <a:rPr lang="en-US" sz="5400" dirty="0">
                <a:latin typeface="Bahnschrift SemiBold Condensed" panose="020B0502040204020203" pitchFamily="34" charset="0"/>
              </a:rPr>
              <a:t>Territorial Problems</a:t>
            </a:r>
          </a:p>
        </p:txBody>
      </p:sp>
      <p:sp>
        <p:nvSpPr>
          <p:cNvPr id="5" name="Content Placeholder 4">
            <a:extLst>
              <a:ext uri="{FF2B5EF4-FFF2-40B4-BE49-F238E27FC236}">
                <a16:creationId xmlns:a16="http://schemas.microsoft.com/office/drawing/2014/main" id="{701DD024-BFDF-0C98-572F-4DACB2ECEA48}"/>
              </a:ext>
            </a:extLst>
          </p:cNvPr>
          <p:cNvSpPr>
            <a:spLocks noGrp="1"/>
          </p:cNvSpPr>
          <p:nvPr>
            <p:ph idx="1"/>
          </p:nvPr>
        </p:nvSpPr>
        <p:spPr>
          <a:xfrm>
            <a:off x="439993" y="1825625"/>
            <a:ext cx="4611330" cy="4351338"/>
          </a:xfrm>
        </p:spPr>
        <p:txBody>
          <a:bodyPr>
            <a:normAutofit fontScale="92500"/>
          </a:bodyPr>
          <a:lstStyle/>
          <a:p>
            <a:r>
              <a:rPr lang="en-US" sz="2400" dirty="0"/>
              <a:t>The Territory of Alaska experienced years of large deficits.</a:t>
            </a:r>
          </a:p>
          <a:p>
            <a:r>
              <a:rPr lang="en-US" sz="2400" dirty="0"/>
              <a:t>Territorial finances were dependent on resource extraction taxes (fisheries and mining primarily).</a:t>
            </a:r>
          </a:p>
          <a:p>
            <a:r>
              <a:rPr lang="en-US" sz="2400" dirty="0"/>
              <a:t>Territory went bust in 1948-1949—the 1947 Legislature approved a budget more than 40% higher than expected revenues.</a:t>
            </a:r>
          </a:p>
          <a:p>
            <a:r>
              <a:rPr lang="en-US" sz="2400" dirty="0"/>
              <a:t>In 1949, the new Territorial Legislature enacted an income tax.</a:t>
            </a:r>
          </a:p>
          <a:p>
            <a:endParaRPr lang="en-US" dirty="0"/>
          </a:p>
          <a:p>
            <a:endParaRPr lang="en-US" dirty="0"/>
          </a:p>
        </p:txBody>
      </p:sp>
      <p:sp>
        <p:nvSpPr>
          <p:cNvPr id="6" name="Slide Number Placeholder 5">
            <a:extLst>
              <a:ext uri="{FF2B5EF4-FFF2-40B4-BE49-F238E27FC236}">
                <a16:creationId xmlns:a16="http://schemas.microsoft.com/office/drawing/2014/main" id="{C19A7E63-594A-D4BD-4D09-52B546E65EEB}"/>
              </a:ext>
            </a:extLst>
          </p:cNvPr>
          <p:cNvSpPr>
            <a:spLocks noGrp="1"/>
          </p:cNvSpPr>
          <p:nvPr>
            <p:ph type="sldNum" sz="quarter" idx="12"/>
          </p:nvPr>
        </p:nvSpPr>
        <p:spPr/>
        <p:txBody>
          <a:bodyPr/>
          <a:lstStyle/>
          <a:p>
            <a:fld id="{32CAFDBF-2511-4173-AC68-EBBD7A550648}" type="slidenum">
              <a:rPr lang="en-US" smtClean="0"/>
              <a:pPr/>
              <a:t>14</a:t>
            </a:fld>
            <a:endParaRPr lang="en-US"/>
          </a:p>
        </p:txBody>
      </p:sp>
    </p:spTree>
    <p:extLst>
      <p:ext uri="{BB962C8B-B14F-4D97-AF65-F5344CB8AC3E}">
        <p14:creationId xmlns:p14="http://schemas.microsoft.com/office/powerpoint/2010/main" val="42657361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2F3C074-E777-F330-5C5F-159C4928E0C8}"/>
              </a:ext>
            </a:extLst>
          </p:cNvPr>
          <p:cNvSpPr>
            <a:spLocks noGrp="1"/>
          </p:cNvSpPr>
          <p:nvPr>
            <p:ph type="title"/>
          </p:nvPr>
        </p:nvSpPr>
        <p:spPr>
          <a:xfrm>
            <a:off x="481013" y="3996195"/>
            <a:ext cx="3290887" cy="2452687"/>
          </a:xfrm>
        </p:spPr>
        <p:txBody>
          <a:bodyPr anchor="ctr">
            <a:normAutofit/>
          </a:bodyPr>
          <a:lstStyle/>
          <a:p>
            <a:r>
              <a:rPr lang="en-US" sz="5400" dirty="0">
                <a:latin typeface="Bahnschrift SemiBold Condensed" panose="020B0502040204020203" pitchFamily="34" charset="0"/>
              </a:rPr>
              <a:t>Stability into Statehood</a:t>
            </a:r>
          </a:p>
        </p:txBody>
      </p:sp>
      <p:pic>
        <p:nvPicPr>
          <p:cNvPr id="10" name="Picture 9" descr="A group of men in suits and ties&#10;&#10;Description automatically generated">
            <a:extLst>
              <a:ext uri="{FF2B5EF4-FFF2-40B4-BE49-F238E27FC236}">
                <a16:creationId xmlns:a16="http://schemas.microsoft.com/office/drawing/2014/main" id="{5F54C2DF-B6EB-52BC-96D5-A77405F744A3}"/>
              </a:ext>
            </a:extLst>
          </p:cNvPr>
          <p:cNvPicPr>
            <a:picLocks noChangeAspect="1"/>
          </p:cNvPicPr>
          <p:nvPr/>
        </p:nvPicPr>
        <p:blipFill rotWithShape="1">
          <a:blip r:embed="rId3">
            <a:extLst>
              <a:ext uri="{28A0092B-C50C-407E-A947-70E740481C1C}">
                <a14:useLocalDpi xmlns:a14="http://schemas.microsoft.com/office/drawing/2010/main" val="0"/>
              </a:ext>
            </a:extLst>
          </a:blip>
          <a:srcRect t="3857" r="-2" b="5489"/>
          <a:stretch/>
        </p:blipFill>
        <p:spPr>
          <a:xfrm>
            <a:off x="20" y="1"/>
            <a:ext cx="12191980" cy="4403786"/>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427865B-275E-1F43-BE47-0E5AE56DD176}"/>
              </a:ext>
            </a:extLst>
          </p:cNvPr>
          <p:cNvSpPr>
            <a:spLocks noGrp="1"/>
          </p:cNvSpPr>
          <p:nvPr>
            <p:ph idx="1"/>
          </p:nvPr>
        </p:nvSpPr>
        <p:spPr>
          <a:xfrm>
            <a:off x="4223982" y="4276417"/>
            <a:ext cx="7485413" cy="2452687"/>
          </a:xfrm>
        </p:spPr>
        <p:txBody>
          <a:bodyPr anchor="ctr">
            <a:normAutofit/>
          </a:bodyPr>
          <a:lstStyle/>
          <a:p>
            <a:r>
              <a:rPr lang="en-US" sz="1800" dirty="0"/>
              <a:t>By</a:t>
            </a:r>
            <a:r>
              <a:rPr lang="en-US" sz="1800" dirty="0">
                <a:effectLst/>
                <a:latin typeface="Calibri" panose="020F0502020204030204" pitchFamily="34" charset="0"/>
                <a:ea typeface="Calibri" panose="020F0502020204030204" pitchFamily="34" charset="0"/>
                <a:cs typeface="Times New Roman" panose="02020603050405020304" pitchFamily="18" charset="0"/>
              </a:rPr>
              <a:t> the early 1950s, deficits became surpluses in the General Fund.</a:t>
            </a: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This fiscal stability was a key argument in favor of statehood</a:t>
            </a:r>
            <a:endParaRPr lang="en-US" sz="1800" dirty="0"/>
          </a:p>
          <a:p>
            <a:endParaRPr lang="en-US" sz="1800" dirty="0"/>
          </a:p>
        </p:txBody>
      </p:sp>
      <p:sp>
        <p:nvSpPr>
          <p:cNvPr id="11" name="Slide Number Placeholder 10">
            <a:extLst>
              <a:ext uri="{FF2B5EF4-FFF2-40B4-BE49-F238E27FC236}">
                <a16:creationId xmlns:a16="http://schemas.microsoft.com/office/drawing/2014/main" id="{AC4C1B3F-8C0B-9D7D-09C0-1220BE270D46}"/>
              </a:ext>
            </a:extLst>
          </p:cNvPr>
          <p:cNvSpPr>
            <a:spLocks noGrp="1"/>
          </p:cNvSpPr>
          <p:nvPr>
            <p:ph type="sldNum" sz="quarter" idx="12"/>
          </p:nvPr>
        </p:nvSpPr>
        <p:spPr/>
        <p:txBody>
          <a:bodyPr/>
          <a:lstStyle/>
          <a:p>
            <a:fld id="{32CAFDBF-2511-4173-AC68-EBBD7A550648}" type="slidenum">
              <a:rPr lang="en-US" smtClean="0"/>
              <a:t>15</a:t>
            </a:fld>
            <a:endParaRPr lang="en-US"/>
          </a:p>
        </p:txBody>
      </p:sp>
    </p:spTree>
    <p:extLst>
      <p:ext uri="{BB962C8B-B14F-4D97-AF65-F5344CB8AC3E}">
        <p14:creationId xmlns:p14="http://schemas.microsoft.com/office/powerpoint/2010/main" val="3848120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63000">
              <a:schemeClr val="bg1">
                <a:lumMod val="95000"/>
              </a:schemeClr>
            </a:gs>
            <a:gs pos="0">
              <a:schemeClr val="bg1"/>
            </a:gs>
            <a:gs pos="90000">
              <a:schemeClr val="bg1">
                <a:lumMod val="75000"/>
              </a:schemeClr>
            </a:gs>
          </a:gsLst>
          <a:lin ang="10800000" scaled="1"/>
          <a:tileRect/>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FD1BC1B-C52C-C26A-99B6-1A2742154D77}"/>
              </a:ext>
            </a:extLst>
          </p:cNvPr>
          <p:cNvSpPr>
            <a:spLocks noGrp="1"/>
          </p:cNvSpPr>
          <p:nvPr>
            <p:ph type="sldNum" sz="quarter" idx="12"/>
          </p:nvPr>
        </p:nvSpPr>
        <p:spPr/>
        <p:txBody>
          <a:bodyPr/>
          <a:lstStyle/>
          <a:p>
            <a:fld id="{32CAFDBF-2511-4173-AC68-EBBD7A550648}" type="slidenum">
              <a:rPr lang="en-US"/>
              <a:pPr/>
              <a:t>16</a:t>
            </a:fld>
            <a:endParaRPr lang="en-US" dirty="0"/>
          </a:p>
        </p:txBody>
      </p:sp>
      <p:graphicFrame>
        <p:nvGraphicFramePr>
          <p:cNvPr id="11" name="Chart 10">
            <a:extLst>
              <a:ext uri="{FF2B5EF4-FFF2-40B4-BE49-F238E27FC236}">
                <a16:creationId xmlns:a16="http://schemas.microsoft.com/office/drawing/2014/main" id="{DB265DED-02E1-35C0-91FD-07C4C45DEEBF}"/>
              </a:ext>
            </a:extLst>
          </p:cNvPr>
          <p:cNvGraphicFramePr>
            <a:graphicFrameLocks noGrp="1" noDrilldown="1" noMove="1" noResize="1"/>
          </p:cNvGraphicFramePr>
          <p:nvPr>
            <p:extLst>
              <p:ext uri="{D42A27DB-BD31-4B8C-83A1-F6EECF244321}">
                <p14:modId xmlns:p14="http://schemas.microsoft.com/office/powerpoint/2010/main" val="2026667384"/>
              </p:ext>
            </p:extLst>
          </p:nvPr>
        </p:nvGraphicFramePr>
        <p:xfrm>
          <a:off x="3370006" y="-1157031"/>
          <a:ext cx="9948979" cy="7292359"/>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F1781FE4-FBE3-EF3B-E2B7-815A0BCC8F8D}"/>
              </a:ext>
            </a:extLst>
          </p:cNvPr>
          <p:cNvSpPr txBox="1"/>
          <p:nvPr/>
        </p:nvSpPr>
        <p:spPr>
          <a:xfrm>
            <a:off x="7932174" y="6061173"/>
            <a:ext cx="2878393" cy="369332"/>
          </a:xfrm>
          <a:prstGeom prst="rect">
            <a:avLst/>
          </a:prstGeom>
          <a:noFill/>
        </p:spPr>
        <p:txBody>
          <a:bodyPr wrap="square" rtlCol="0">
            <a:spAutoFit/>
          </a:bodyPr>
          <a:lstStyle/>
          <a:p>
            <a:r>
              <a:rPr lang="en-US" dirty="0">
                <a:latin typeface="+mj-lt"/>
              </a:rPr>
              <a:t>Real per capita UGF Revenue</a:t>
            </a:r>
          </a:p>
        </p:txBody>
      </p:sp>
      <p:sp>
        <p:nvSpPr>
          <p:cNvPr id="2" name="Title 1">
            <a:extLst>
              <a:ext uri="{FF2B5EF4-FFF2-40B4-BE49-F238E27FC236}">
                <a16:creationId xmlns:a16="http://schemas.microsoft.com/office/drawing/2014/main" id="{0F08CA3D-4DEC-8DE5-0502-FF5F3FE072FB}"/>
              </a:ext>
            </a:extLst>
          </p:cNvPr>
          <p:cNvSpPr>
            <a:spLocks noGrp="1"/>
          </p:cNvSpPr>
          <p:nvPr>
            <p:ph type="title"/>
          </p:nvPr>
        </p:nvSpPr>
        <p:spPr>
          <a:xfrm>
            <a:off x="415412" y="153192"/>
            <a:ext cx="5909187" cy="1325563"/>
          </a:xfrm>
        </p:spPr>
        <p:txBody>
          <a:bodyPr/>
          <a:lstStyle/>
          <a:p>
            <a:r>
              <a:rPr lang="en-US" dirty="0">
                <a:latin typeface="Bahnschrift SemiBold Condensed" panose="020B0502040204020203" pitchFamily="34" charset="0"/>
              </a:rPr>
              <a:t>Hello Oil, Goodbye Income Tax</a:t>
            </a:r>
          </a:p>
        </p:txBody>
      </p:sp>
      <p:sp>
        <p:nvSpPr>
          <p:cNvPr id="1030" name="Content Placeholder 2">
            <a:extLst>
              <a:ext uri="{FF2B5EF4-FFF2-40B4-BE49-F238E27FC236}">
                <a16:creationId xmlns:a16="http://schemas.microsoft.com/office/drawing/2014/main" id="{8A0E8F91-1CE9-6F27-26B4-CA0DEE124AA4}"/>
              </a:ext>
            </a:extLst>
          </p:cNvPr>
          <p:cNvSpPr>
            <a:spLocks noGrp="1" noRot="1" noMove="1" noResize="1" noEditPoints="1" noAdjustHandles="1" noChangeArrowheads="1" noChangeShapeType="1"/>
          </p:cNvSpPr>
          <p:nvPr>
            <p:ph idx="1"/>
          </p:nvPr>
        </p:nvSpPr>
        <p:spPr>
          <a:xfrm>
            <a:off x="476864" y="1690688"/>
            <a:ext cx="5525728" cy="4351338"/>
          </a:xfrm>
        </p:spPr>
        <p:txBody>
          <a:bodyPr/>
          <a:lstStyle/>
          <a:p>
            <a:r>
              <a:rPr lang="en-US" dirty="0"/>
              <a:t>1980 - Amid the big flush of oil money, politicians convened for a special session and repealed the income tax — establishing the disconnect</a:t>
            </a:r>
          </a:p>
          <a:p>
            <a:r>
              <a:rPr lang="en-US" dirty="0"/>
              <a:t>Gov. Jay Hammond later calls his decision not to veto the legislation his biggest regret of eight years in office</a:t>
            </a:r>
          </a:p>
          <a:p>
            <a:endParaRPr lang="en-US" dirty="0"/>
          </a:p>
          <a:p>
            <a:endParaRPr lang="en-US" dirty="0"/>
          </a:p>
        </p:txBody>
      </p:sp>
      <p:cxnSp>
        <p:nvCxnSpPr>
          <p:cNvPr id="17" name="Straight Arrow Connector 16">
            <a:extLst>
              <a:ext uri="{FF2B5EF4-FFF2-40B4-BE49-F238E27FC236}">
                <a16:creationId xmlns:a16="http://schemas.microsoft.com/office/drawing/2014/main" id="{DBB9E969-C78A-55BF-ECFE-DB5CD8409D4A}"/>
              </a:ext>
            </a:extLst>
          </p:cNvPr>
          <p:cNvCxnSpPr/>
          <p:nvPr/>
        </p:nvCxnSpPr>
        <p:spPr>
          <a:xfrm flipV="1">
            <a:off x="8458200" y="2247900"/>
            <a:ext cx="0" cy="3400425"/>
          </a:xfrm>
          <a:prstGeom prst="straightConnector1">
            <a:avLst/>
          </a:prstGeom>
          <a:ln w="19050">
            <a:solidFill>
              <a:schemeClr val="bg1">
                <a:lumMod val="65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CA6112DC-CFD1-9E33-515E-E050D21F41F1}"/>
              </a:ext>
            </a:extLst>
          </p:cNvPr>
          <p:cNvCxnSpPr>
            <a:cxnSpLocks/>
          </p:cNvCxnSpPr>
          <p:nvPr/>
        </p:nvCxnSpPr>
        <p:spPr>
          <a:xfrm flipV="1">
            <a:off x="7824941" y="3819832"/>
            <a:ext cx="0" cy="1828493"/>
          </a:xfrm>
          <a:prstGeom prst="straightConnector1">
            <a:avLst/>
          </a:prstGeom>
          <a:ln w="19050">
            <a:solidFill>
              <a:schemeClr val="bg1">
                <a:lumMod val="65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D003896E-738F-ED68-4F98-76083CB834A0}"/>
              </a:ext>
            </a:extLst>
          </p:cNvPr>
          <p:cNvCxnSpPr>
            <a:cxnSpLocks/>
          </p:cNvCxnSpPr>
          <p:nvPr/>
        </p:nvCxnSpPr>
        <p:spPr>
          <a:xfrm flipH="1" flipV="1">
            <a:off x="6151631" y="2528918"/>
            <a:ext cx="25188" cy="3108960"/>
          </a:xfrm>
          <a:prstGeom prst="straightConnector1">
            <a:avLst/>
          </a:prstGeom>
          <a:ln w="19050">
            <a:solidFill>
              <a:schemeClr val="bg1">
                <a:lumMod val="65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CE218343-A128-3019-C031-E464D5F5E329}"/>
              </a:ext>
            </a:extLst>
          </p:cNvPr>
          <p:cNvSpPr txBox="1"/>
          <p:nvPr/>
        </p:nvSpPr>
        <p:spPr>
          <a:xfrm>
            <a:off x="6189410" y="4896465"/>
            <a:ext cx="620664" cy="461665"/>
          </a:xfrm>
          <a:prstGeom prst="rect">
            <a:avLst/>
          </a:prstGeom>
          <a:noFill/>
        </p:spPr>
        <p:txBody>
          <a:bodyPr wrap="square" rtlCol="0">
            <a:spAutoFit/>
          </a:bodyPr>
          <a:lstStyle/>
          <a:p>
            <a:r>
              <a:rPr lang="en-US" sz="800" dirty="0"/>
              <a:t>Prudhoe Bay Oil Lease Sale</a:t>
            </a:r>
          </a:p>
        </p:txBody>
      </p:sp>
      <p:sp>
        <p:nvSpPr>
          <p:cNvPr id="26" name="TextBox 25">
            <a:extLst>
              <a:ext uri="{FF2B5EF4-FFF2-40B4-BE49-F238E27FC236}">
                <a16:creationId xmlns:a16="http://schemas.microsoft.com/office/drawing/2014/main" id="{82F57056-3885-C74A-930B-60AED80D3044}"/>
              </a:ext>
            </a:extLst>
          </p:cNvPr>
          <p:cNvSpPr txBox="1"/>
          <p:nvPr/>
        </p:nvSpPr>
        <p:spPr>
          <a:xfrm>
            <a:off x="7183988" y="4958020"/>
            <a:ext cx="666751" cy="338554"/>
          </a:xfrm>
          <a:prstGeom prst="rect">
            <a:avLst/>
          </a:prstGeom>
          <a:noFill/>
        </p:spPr>
        <p:txBody>
          <a:bodyPr wrap="square" rtlCol="0">
            <a:spAutoFit/>
          </a:bodyPr>
          <a:lstStyle/>
          <a:p>
            <a:pPr algn="r"/>
            <a:r>
              <a:rPr lang="en-US" sz="800" dirty="0"/>
              <a:t>TAPS Completed</a:t>
            </a:r>
          </a:p>
        </p:txBody>
      </p:sp>
      <p:sp>
        <p:nvSpPr>
          <p:cNvPr id="27" name="TextBox 26">
            <a:extLst>
              <a:ext uri="{FF2B5EF4-FFF2-40B4-BE49-F238E27FC236}">
                <a16:creationId xmlns:a16="http://schemas.microsoft.com/office/drawing/2014/main" id="{344F333F-F841-5FB0-FDFC-01BD42FA3E65}"/>
              </a:ext>
            </a:extLst>
          </p:cNvPr>
          <p:cNvSpPr txBox="1"/>
          <p:nvPr/>
        </p:nvSpPr>
        <p:spPr>
          <a:xfrm>
            <a:off x="8555275" y="4958020"/>
            <a:ext cx="710407" cy="338554"/>
          </a:xfrm>
          <a:prstGeom prst="rect">
            <a:avLst/>
          </a:prstGeom>
          <a:noFill/>
        </p:spPr>
        <p:txBody>
          <a:bodyPr wrap="square" rtlCol="0">
            <a:spAutoFit/>
          </a:bodyPr>
          <a:lstStyle/>
          <a:p>
            <a:r>
              <a:rPr lang="en-US" sz="800" dirty="0"/>
              <a:t>Income Tax Eliminated</a:t>
            </a:r>
          </a:p>
        </p:txBody>
      </p:sp>
    </p:spTree>
    <p:extLst>
      <p:ext uri="{BB962C8B-B14F-4D97-AF65-F5344CB8AC3E}">
        <p14:creationId xmlns:p14="http://schemas.microsoft.com/office/powerpoint/2010/main" val="29597164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63000">
              <a:schemeClr val="bg1">
                <a:lumMod val="95000"/>
              </a:schemeClr>
            </a:gs>
            <a:gs pos="0">
              <a:schemeClr val="bg1"/>
            </a:gs>
            <a:gs pos="90000">
              <a:schemeClr val="bg1">
                <a:lumMod val="75000"/>
              </a:schemeClr>
            </a:gs>
          </a:gsLst>
          <a:lin ang="0" scaled="1"/>
          <a:tileRect/>
        </a:gra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FCBFE2B-6B5C-7311-AFE2-A8B73F34A89C}"/>
              </a:ext>
            </a:extLst>
          </p:cNvPr>
          <p:cNvSpPr>
            <a:spLocks noGrp="1"/>
          </p:cNvSpPr>
          <p:nvPr>
            <p:ph type="title"/>
          </p:nvPr>
        </p:nvSpPr>
        <p:spPr>
          <a:xfrm>
            <a:off x="2644876" y="410368"/>
            <a:ext cx="6902247" cy="1325563"/>
          </a:xfrm>
        </p:spPr>
        <p:txBody>
          <a:bodyPr/>
          <a:lstStyle/>
          <a:p>
            <a:r>
              <a:rPr lang="en-US" dirty="0"/>
              <a:t>Alaska is the only U.S. State without broad-based revenue</a:t>
            </a:r>
          </a:p>
        </p:txBody>
      </p:sp>
      <p:sp>
        <p:nvSpPr>
          <p:cNvPr id="5" name="Content Placeholder 4">
            <a:extLst>
              <a:ext uri="{FF2B5EF4-FFF2-40B4-BE49-F238E27FC236}">
                <a16:creationId xmlns:a16="http://schemas.microsoft.com/office/drawing/2014/main" id="{F6844F64-59BF-A754-A5CD-742C184C53E5}"/>
              </a:ext>
            </a:extLst>
          </p:cNvPr>
          <p:cNvSpPr>
            <a:spLocks noGrp="1"/>
          </p:cNvSpPr>
          <p:nvPr>
            <p:ph idx="1"/>
          </p:nvPr>
        </p:nvSpPr>
        <p:spPr>
          <a:xfrm>
            <a:off x="5184058" y="2639961"/>
            <a:ext cx="6169742" cy="3537002"/>
          </a:xfrm>
        </p:spPr>
        <p:txBody>
          <a:bodyPr/>
          <a:lstStyle/>
          <a:p>
            <a:r>
              <a:rPr lang="en-US" dirty="0"/>
              <a:t>45 states have a state sales tax</a:t>
            </a:r>
          </a:p>
          <a:p>
            <a:r>
              <a:rPr lang="en-US" dirty="0"/>
              <a:t>41 states have a statewide income tax</a:t>
            </a:r>
          </a:p>
          <a:p>
            <a:r>
              <a:rPr lang="en-US" dirty="0"/>
              <a:t>40 states have a combination of both*</a:t>
            </a:r>
          </a:p>
          <a:p>
            <a:endParaRPr lang="en-US" dirty="0"/>
          </a:p>
        </p:txBody>
      </p:sp>
      <p:sp>
        <p:nvSpPr>
          <p:cNvPr id="4" name="Slide Number Placeholder 3">
            <a:extLst>
              <a:ext uri="{FF2B5EF4-FFF2-40B4-BE49-F238E27FC236}">
                <a16:creationId xmlns:a16="http://schemas.microsoft.com/office/drawing/2014/main" id="{811E635B-EF2F-E447-90AA-1D2EA1983CBC}"/>
              </a:ext>
            </a:extLst>
          </p:cNvPr>
          <p:cNvSpPr>
            <a:spLocks noGrp="1"/>
          </p:cNvSpPr>
          <p:nvPr>
            <p:ph type="sldNum" sz="quarter" idx="12"/>
          </p:nvPr>
        </p:nvSpPr>
        <p:spPr/>
        <p:txBody>
          <a:bodyPr/>
          <a:lstStyle/>
          <a:p>
            <a:fld id="{32CAFDBF-2511-4173-AC68-EBBD7A550648}" type="slidenum">
              <a:rPr lang="en-US" smtClean="0"/>
              <a:t>17</a:t>
            </a:fld>
            <a:endParaRPr lang="en-US" dirty="0"/>
          </a:p>
        </p:txBody>
      </p:sp>
      <p:grpSp>
        <p:nvGrpSpPr>
          <p:cNvPr id="6" name="Group 5">
            <a:extLst>
              <a:ext uri="{FF2B5EF4-FFF2-40B4-BE49-F238E27FC236}">
                <a16:creationId xmlns:a16="http://schemas.microsoft.com/office/drawing/2014/main" id="{A7650FC8-CDBC-4C60-45F3-25E19ED7A77E}"/>
              </a:ext>
            </a:extLst>
          </p:cNvPr>
          <p:cNvGrpSpPr/>
          <p:nvPr/>
        </p:nvGrpSpPr>
        <p:grpSpPr>
          <a:xfrm rot="20683291">
            <a:off x="174339" y="2022318"/>
            <a:ext cx="4722498" cy="2813365"/>
            <a:chOff x="7253519" y="2793963"/>
            <a:chExt cx="4722498" cy="2813365"/>
          </a:xfrm>
        </p:grpSpPr>
        <p:pic>
          <p:nvPicPr>
            <p:cNvPr id="7" name="Picture 6">
              <a:extLst>
                <a:ext uri="{FF2B5EF4-FFF2-40B4-BE49-F238E27FC236}">
                  <a16:creationId xmlns:a16="http://schemas.microsoft.com/office/drawing/2014/main" id="{689EA973-D0AE-FF92-5427-23C3ED208F05}"/>
                </a:ext>
              </a:extLst>
            </p:cNvPr>
            <p:cNvPicPr>
              <a:picLocks noChangeAspect="1"/>
            </p:cNvPicPr>
            <p:nvPr/>
          </p:nvPicPr>
          <p:blipFill>
            <a:blip r:embed="rId3"/>
            <a:stretch>
              <a:fillRect/>
            </a:stretch>
          </p:blipFill>
          <p:spPr>
            <a:xfrm rot="185089">
              <a:off x="8018642" y="2793963"/>
              <a:ext cx="3313126" cy="908002"/>
            </a:xfrm>
            <a:prstGeom prst="rect">
              <a:avLst/>
            </a:prstGeom>
          </p:spPr>
        </p:pic>
        <p:pic>
          <p:nvPicPr>
            <p:cNvPr id="8" name="Picture 7">
              <a:extLst>
                <a:ext uri="{FF2B5EF4-FFF2-40B4-BE49-F238E27FC236}">
                  <a16:creationId xmlns:a16="http://schemas.microsoft.com/office/drawing/2014/main" id="{6E5B43E6-AE9B-5C7A-3EBB-14EB46A27E62}"/>
                </a:ext>
              </a:extLst>
            </p:cNvPr>
            <p:cNvPicPr>
              <a:picLocks noChangeAspect="1"/>
            </p:cNvPicPr>
            <p:nvPr/>
          </p:nvPicPr>
          <p:blipFill>
            <a:blip r:embed="rId4"/>
            <a:stretch>
              <a:fillRect/>
            </a:stretch>
          </p:blipFill>
          <p:spPr>
            <a:xfrm rot="197245">
              <a:off x="7253519" y="3655933"/>
              <a:ext cx="4722498" cy="1951395"/>
            </a:xfrm>
            <a:prstGeom prst="rect">
              <a:avLst/>
            </a:prstGeom>
          </p:spPr>
        </p:pic>
      </p:grpSp>
      <p:sp>
        <p:nvSpPr>
          <p:cNvPr id="10" name="TextBox 9">
            <a:extLst>
              <a:ext uri="{FF2B5EF4-FFF2-40B4-BE49-F238E27FC236}">
                <a16:creationId xmlns:a16="http://schemas.microsoft.com/office/drawing/2014/main" id="{00BEF7F3-5DFB-11A3-02CF-84D2D6E25F35}"/>
              </a:ext>
            </a:extLst>
          </p:cNvPr>
          <p:cNvSpPr txBox="1"/>
          <p:nvPr/>
        </p:nvSpPr>
        <p:spPr>
          <a:xfrm>
            <a:off x="1995948" y="6339910"/>
            <a:ext cx="9515475" cy="215444"/>
          </a:xfrm>
          <a:prstGeom prst="rect">
            <a:avLst/>
          </a:prstGeom>
          <a:noFill/>
        </p:spPr>
        <p:txBody>
          <a:bodyPr wrap="square" rtlCol="0">
            <a:spAutoFit/>
          </a:bodyPr>
          <a:lstStyle/>
          <a:p>
            <a:r>
              <a:rPr lang="en-US" sz="800" dirty="0"/>
              <a:t>*New Hampshire doesn’t have personal income tax that taxes wages and salaries or a statewide general sales tax, but has a statewide property tax and a tax on interest and dividends</a:t>
            </a:r>
          </a:p>
        </p:txBody>
      </p:sp>
    </p:spTree>
    <p:extLst>
      <p:ext uri="{BB962C8B-B14F-4D97-AF65-F5344CB8AC3E}">
        <p14:creationId xmlns:p14="http://schemas.microsoft.com/office/powerpoint/2010/main" val="33006204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4751229-0244-4FBB-BED1-407467F4C9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DFDF86-1672-5307-2C2F-03B4925211A3}"/>
              </a:ext>
            </a:extLst>
          </p:cNvPr>
          <p:cNvSpPr>
            <a:spLocks noGrp="1"/>
          </p:cNvSpPr>
          <p:nvPr>
            <p:ph type="title"/>
          </p:nvPr>
        </p:nvSpPr>
        <p:spPr>
          <a:xfrm>
            <a:off x="2115984" y="2664883"/>
            <a:ext cx="4978399" cy="2801573"/>
          </a:xfrm>
        </p:spPr>
        <p:txBody>
          <a:bodyPr vert="horz" lIns="91440" tIns="45720" rIns="91440" bIns="45720" rtlCol="0" anchor="b">
            <a:normAutofit/>
          </a:bodyPr>
          <a:lstStyle/>
          <a:p>
            <a:r>
              <a:rPr lang="en-US" sz="4800" kern="1200" dirty="0">
                <a:solidFill>
                  <a:schemeClr val="tx1"/>
                </a:solidFill>
                <a:latin typeface="+mj-lt"/>
                <a:ea typeface="+mj-ea"/>
                <a:cs typeface="+mj-cs"/>
              </a:rPr>
              <a:t>Do you think it is good for people to get government for free?</a:t>
            </a:r>
          </a:p>
        </p:txBody>
      </p:sp>
      <p:sp>
        <p:nvSpPr>
          <p:cNvPr id="3" name="Content Placeholder 2">
            <a:extLst>
              <a:ext uri="{FF2B5EF4-FFF2-40B4-BE49-F238E27FC236}">
                <a16:creationId xmlns:a16="http://schemas.microsoft.com/office/drawing/2014/main" id="{67BCC5D3-ECBB-C65D-2246-7D7AFD63C5EB}"/>
              </a:ext>
            </a:extLst>
          </p:cNvPr>
          <p:cNvSpPr>
            <a:spLocks noGrp="1"/>
          </p:cNvSpPr>
          <p:nvPr>
            <p:ph idx="1"/>
          </p:nvPr>
        </p:nvSpPr>
        <p:spPr>
          <a:xfrm>
            <a:off x="2469947" y="2003589"/>
            <a:ext cx="3626053" cy="596816"/>
          </a:xfrm>
        </p:spPr>
        <p:txBody>
          <a:bodyPr vert="horz" lIns="91440" tIns="45720" rIns="91440" bIns="45720" rtlCol="0">
            <a:normAutofit/>
          </a:bodyPr>
          <a:lstStyle/>
          <a:p>
            <a:pPr marL="0" indent="0">
              <a:buNone/>
            </a:pPr>
            <a:r>
              <a:rPr lang="en-US" sz="2400" kern="1200" dirty="0">
                <a:solidFill>
                  <a:schemeClr val="tx1"/>
                </a:solidFill>
                <a:latin typeface="+mn-lt"/>
                <a:ea typeface="+mn-ea"/>
                <a:cs typeface="+mn-cs"/>
              </a:rPr>
              <a:t>A Big Question to Consider:</a:t>
            </a:r>
          </a:p>
        </p:txBody>
      </p:sp>
      <p:pic>
        <p:nvPicPr>
          <p:cNvPr id="7" name="Graphic 6" descr="Bank">
            <a:extLst>
              <a:ext uri="{FF2B5EF4-FFF2-40B4-BE49-F238E27FC236}">
                <a16:creationId xmlns:a16="http://schemas.microsoft.com/office/drawing/2014/main" id="{6AAF7A31-5C8C-2867-43C5-B6CD016B3D4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7549" y="2776619"/>
            <a:ext cx="1289051" cy="1289051"/>
          </a:xfrm>
          <a:prstGeom prst="rect">
            <a:avLst/>
          </a:prstGeom>
        </p:spPr>
      </p:pic>
      <p:pic>
        <p:nvPicPr>
          <p:cNvPr id="9" name="Graphic 8" descr="Bank">
            <a:extLst>
              <a:ext uri="{FF2B5EF4-FFF2-40B4-BE49-F238E27FC236}">
                <a16:creationId xmlns:a16="http://schemas.microsoft.com/office/drawing/2014/main" id="{16266AB4-69D5-43D3-985D-D82438D124C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5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607815" y="716407"/>
            <a:ext cx="5411343" cy="5411343"/>
          </a:xfrm>
          <a:prstGeom prst="rect">
            <a:avLst/>
          </a:prstGeom>
        </p:spPr>
      </p:pic>
      <p:sp>
        <p:nvSpPr>
          <p:cNvPr id="4" name="TextBox 3">
            <a:extLst>
              <a:ext uri="{FF2B5EF4-FFF2-40B4-BE49-F238E27FC236}">
                <a16:creationId xmlns:a16="http://schemas.microsoft.com/office/drawing/2014/main" id="{06B3508D-B428-F15E-0AA0-E9E797B56C51}"/>
              </a:ext>
            </a:extLst>
          </p:cNvPr>
          <p:cNvSpPr txBox="1"/>
          <p:nvPr/>
        </p:nvSpPr>
        <p:spPr>
          <a:xfrm>
            <a:off x="8406460" y="4946367"/>
            <a:ext cx="1814052" cy="369332"/>
          </a:xfrm>
          <a:prstGeom prst="rect">
            <a:avLst/>
          </a:prstGeom>
          <a:noFill/>
        </p:spPr>
        <p:txBody>
          <a:bodyPr wrap="square" rtlCol="0">
            <a:spAutoFit/>
          </a:bodyPr>
          <a:lstStyle/>
          <a:p>
            <a:r>
              <a:rPr lang="en-US" dirty="0"/>
              <a:t>Why or why not?</a:t>
            </a:r>
          </a:p>
        </p:txBody>
      </p:sp>
      <p:sp>
        <p:nvSpPr>
          <p:cNvPr id="5" name="Slide Number Placeholder 4">
            <a:extLst>
              <a:ext uri="{FF2B5EF4-FFF2-40B4-BE49-F238E27FC236}">
                <a16:creationId xmlns:a16="http://schemas.microsoft.com/office/drawing/2014/main" id="{A8023F86-4BBE-0CF4-5998-22787E13BB06}"/>
              </a:ext>
            </a:extLst>
          </p:cNvPr>
          <p:cNvSpPr>
            <a:spLocks noGrp="1"/>
          </p:cNvSpPr>
          <p:nvPr>
            <p:ph type="sldNum" sz="quarter" idx="12"/>
          </p:nvPr>
        </p:nvSpPr>
        <p:spPr/>
        <p:txBody>
          <a:bodyPr/>
          <a:lstStyle/>
          <a:p>
            <a:fld id="{32CAFDBF-2511-4173-AC68-EBBD7A550648}" type="slidenum">
              <a:rPr lang="en-US" smtClean="0"/>
              <a:t>18</a:t>
            </a:fld>
            <a:endParaRPr lang="en-US"/>
          </a:p>
        </p:txBody>
      </p:sp>
    </p:spTree>
    <p:extLst>
      <p:ext uri="{BB962C8B-B14F-4D97-AF65-F5344CB8AC3E}">
        <p14:creationId xmlns:p14="http://schemas.microsoft.com/office/powerpoint/2010/main" val="10214765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63000">
              <a:schemeClr val="bg1">
                <a:lumMod val="95000"/>
              </a:schemeClr>
            </a:gs>
            <a:gs pos="0">
              <a:schemeClr val="bg1"/>
            </a:gs>
            <a:gs pos="90000">
              <a:schemeClr val="bg1">
                <a:lumMod val="75000"/>
              </a:schemeClr>
            </a:gs>
          </a:gsLst>
          <a:lin ang="0" scaled="1"/>
          <a:tileRect/>
        </a:gradFill>
        <a:effectLst/>
      </p:bgPr>
    </p:bg>
    <p:spTree>
      <p:nvGrpSpPr>
        <p:cNvPr id="1" name=""/>
        <p:cNvGrpSpPr/>
        <p:nvPr/>
      </p:nvGrpSpPr>
      <p:grpSpPr>
        <a:xfrm>
          <a:off x="0" y="0"/>
          <a:ext cx="0" cy="0"/>
          <a:chOff x="0" y="0"/>
          <a:chExt cx="0" cy="0"/>
        </a:xfrm>
      </p:grpSpPr>
      <p:pic>
        <p:nvPicPr>
          <p:cNvPr id="2050" name="Picture 2" descr="Jay Hammond - Wikipedia">
            <a:extLst>
              <a:ext uri="{FF2B5EF4-FFF2-40B4-BE49-F238E27FC236}">
                <a16:creationId xmlns:a16="http://schemas.microsoft.com/office/drawing/2014/main" id="{1155BBC4-CD0C-7EE3-74B9-2955F8D509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1297" y="948263"/>
            <a:ext cx="3626928" cy="496147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 name="Content Placeholder 2">
            <a:extLst>
              <a:ext uri="{FF2B5EF4-FFF2-40B4-BE49-F238E27FC236}">
                <a16:creationId xmlns:a16="http://schemas.microsoft.com/office/drawing/2014/main" id="{8CEDA078-141E-2F6E-1EFC-3016832C4A29}"/>
              </a:ext>
            </a:extLst>
          </p:cNvPr>
          <p:cNvSpPr>
            <a:spLocks noGrp="1"/>
          </p:cNvSpPr>
          <p:nvPr>
            <p:ph idx="1"/>
          </p:nvPr>
        </p:nvSpPr>
        <p:spPr>
          <a:xfrm>
            <a:off x="4848225" y="1775336"/>
            <a:ext cx="6464710" cy="3307326"/>
          </a:xfrm>
        </p:spPr>
        <p:txBody>
          <a:bodyPr>
            <a:normAutofit fontScale="92500" lnSpcReduction="10000"/>
          </a:bodyPr>
          <a:lstStyle/>
          <a:p>
            <a:pPr marL="0" indent="0" algn="ctr">
              <a:lnSpc>
                <a:spcPct val="200000"/>
              </a:lnSpc>
              <a:buNone/>
            </a:pPr>
            <a:r>
              <a:rPr lang="en-US" dirty="0"/>
              <a:t>[We] severed the major constraint on spending: the cord that attaches the public’s purse to the fingers of politicians.</a:t>
            </a:r>
          </a:p>
          <a:p>
            <a:pPr marL="0" indent="0" algn="ctr">
              <a:lnSpc>
                <a:spcPct val="200000"/>
              </a:lnSpc>
              <a:buNone/>
            </a:pPr>
            <a:r>
              <a:rPr lang="en-US" dirty="0"/>
              <a:t>– Governor Jay Hammond</a:t>
            </a:r>
          </a:p>
          <a:p>
            <a:pPr marL="0" indent="0">
              <a:buNone/>
            </a:pPr>
            <a:endParaRPr lang="en-US" dirty="0"/>
          </a:p>
        </p:txBody>
      </p:sp>
      <p:sp>
        <p:nvSpPr>
          <p:cNvPr id="4" name="Slide Number Placeholder 3">
            <a:extLst>
              <a:ext uri="{FF2B5EF4-FFF2-40B4-BE49-F238E27FC236}">
                <a16:creationId xmlns:a16="http://schemas.microsoft.com/office/drawing/2014/main" id="{811E635B-EF2F-E447-90AA-1D2EA1983CBC}"/>
              </a:ext>
            </a:extLst>
          </p:cNvPr>
          <p:cNvSpPr>
            <a:spLocks noGrp="1"/>
          </p:cNvSpPr>
          <p:nvPr>
            <p:ph type="sldNum" sz="quarter" idx="12"/>
          </p:nvPr>
        </p:nvSpPr>
        <p:spPr/>
        <p:txBody>
          <a:bodyPr/>
          <a:lstStyle/>
          <a:p>
            <a:fld id="{32CAFDBF-2511-4173-AC68-EBBD7A550648}" type="slidenum">
              <a:rPr lang="en-US" smtClean="0"/>
              <a:t>19</a:t>
            </a:fld>
            <a:endParaRPr lang="en-US" dirty="0"/>
          </a:p>
        </p:txBody>
      </p:sp>
    </p:spTree>
    <p:extLst>
      <p:ext uri="{BB962C8B-B14F-4D97-AF65-F5344CB8AC3E}">
        <p14:creationId xmlns:p14="http://schemas.microsoft.com/office/powerpoint/2010/main" val="22465010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D6DBB4F-A639-63F0-2227-78C4653C0DE7}"/>
              </a:ext>
            </a:extLst>
          </p:cNvPr>
          <p:cNvSpPr txBox="1"/>
          <p:nvPr/>
        </p:nvSpPr>
        <p:spPr>
          <a:xfrm>
            <a:off x="0" y="5578111"/>
            <a:ext cx="1755271" cy="1200329"/>
          </a:xfrm>
          <a:prstGeom prst="rect">
            <a:avLst/>
          </a:prstGeom>
          <a:noFill/>
        </p:spPr>
        <p:txBody>
          <a:bodyPr wrap="square" rtlCol="0">
            <a:spAutoFit/>
          </a:bodyPr>
          <a:lstStyle/>
          <a:p>
            <a:pPr algn="ctr"/>
            <a:r>
              <a:rPr lang="en-US" sz="800" b="1" dirty="0">
                <a:solidFill>
                  <a:srgbClr val="FFB612"/>
                </a:solidFill>
              </a:rPr>
              <a:t>Data Sources: </a:t>
            </a:r>
          </a:p>
          <a:p>
            <a:pPr marL="171450" indent="-171450">
              <a:buFontTx/>
              <a:buChar char="-"/>
            </a:pPr>
            <a:r>
              <a:rPr lang="en-US" sz="800" dirty="0">
                <a:solidFill>
                  <a:srgbClr val="FFB612"/>
                </a:solidFill>
              </a:rPr>
              <a:t>Government Spending and population data from Alaska Legislative Finance Division</a:t>
            </a:r>
          </a:p>
          <a:p>
            <a:pPr marL="171450" indent="-171450">
              <a:buFontTx/>
              <a:buChar char="-"/>
            </a:pPr>
            <a:r>
              <a:rPr lang="en-US" sz="800" dirty="0">
                <a:solidFill>
                  <a:srgbClr val="FFB612"/>
                </a:solidFill>
              </a:rPr>
              <a:t>Inflation adjustments made using Urban Alaska CPI data from the Bureau of Labor Statistics</a:t>
            </a:r>
          </a:p>
          <a:p>
            <a:pPr marL="171450" indent="-171450">
              <a:buFontTx/>
              <a:buChar char="-"/>
            </a:pPr>
            <a:r>
              <a:rPr lang="en-US" sz="800" dirty="0">
                <a:solidFill>
                  <a:srgbClr val="FFB612"/>
                </a:solidFill>
              </a:rPr>
              <a:t>AK Personal Income Data from the Bureau of Economic Analysis</a:t>
            </a:r>
          </a:p>
        </p:txBody>
      </p:sp>
      <p:sp>
        <p:nvSpPr>
          <p:cNvPr id="6" name="Slide Number Placeholder 5">
            <a:extLst>
              <a:ext uri="{FF2B5EF4-FFF2-40B4-BE49-F238E27FC236}">
                <a16:creationId xmlns:a16="http://schemas.microsoft.com/office/drawing/2014/main" id="{DC6D746C-3D4C-1326-4EC4-960F742644B5}"/>
              </a:ext>
            </a:extLst>
          </p:cNvPr>
          <p:cNvSpPr>
            <a:spLocks noGrp="1"/>
          </p:cNvSpPr>
          <p:nvPr>
            <p:ph type="sldNum" sz="quarter" idx="12"/>
          </p:nvPr>
        </p:nvSpPr>
        <p:spPr/>
        <p:txBody>
          <a:bodyPr/>
          <a:lstStyle/>
          <a:p>
            <a:fld id="{32CAFDBF-2511-4173-AC68-EBBD7A550648}" type="slidenum">
              <a:rPr lang="en-US" smtClean="0"/>
              <a:t>20</a:t>
            </a:fld>
            <a:endParaRPr lang="en-US"/>
          </a:p>
        </p:txBody>
      </p:sp>
      <p:graphicFrame>
        <p:nvGraphicFramePr>
          <p:cNvPr id="7" name="Chart 6">
            <a:extLst>
              <a:ext uri="{FF2B5EF4-FFF2-40B4-BE49-F238E27FC236}">
                <a16:creationId xmlns:a16="http://schemas.microsoft.com/office/drawing/2014/main" id="{32358BF2-8781-906E-BF0D-6E06ED02BB9F}"/>
              </a:ext>
            </a:extLst>
          </p:cNvPr>
          <p:cNvGraphicFramePr>
            <a:graphicFrameLocks noGrp="1"/>
          </p:cNvGraphicFramePr>
          <p:nvPr>
            <p:extLst>
              <p:ext uri="{D42A27DB-BD31-4B8C-83A1-F6EECF244321}">
                <p14:modId xmlns:p14="http://schemas.microsoft.com/office/powerpoint/2010/main" val="3453442336"/>
              </p:ext>
            </p:extLst>
          </p:nvPr>
        </p:nvGraphicFramePr>
        <p:xfrm>
          <a:off x="1762125" y="285750"/>
          <a:ext cx="8667750" cy="6286500"/>
        </p:xfrm>
        <a:graphic>
          <a:graphicData uri="http://schemas.openxmlformats.org/drawingml/2006/chart">
            <c:chart xmlns:c="http://schemas.openxmlformats.org/drawingml/2006/chart" xmlns:r="http://schemas.openxmlformats.org/officeDocument/2006/relationships" r:id="rId3"/>
          </a:graphicData>
        </a:graphic>
      </p:graphicFrame>
      <p:cxnSp>
        <p:nvCxnSpPr>
          <p:cNvPr id="8" name="Straight Arrow Connector 7">
            <a:extLst>
              <a:ext uri="{FF2B5EF4-FFF2-40B4-BE49-F238E27FC236}">
                <a16:creationId xmlns:a16="http://schemas.microsoft.com/office/drawing/2014/main" id="{33C7DE33-C847-ABC2-FC7B-BA85BA2FF2E7}"/>
              </a:ext>
            </a:extLst>
          </p:cNvPr>
          <p:cNvCxnSpPr>
            <a:cxnSpLocks/>
          </p:cNvCxnSpPr>
          <p:nvPr/>
        </p:nvCxnSpPr>
        <p:spPr>
          <a:xfrm flipV="1">
            <a:off x="4843202" y="4510292"/>
            <a:ext cx="0" cy="1567404"/>
          </a:xfrm>
          <a:prstGeom prst="straightConnector1">
            <a:avLst/>
          </a:prstGeom>
          <a:ln w="19050">
            <a:solidFill>
              <a:schemeClr val="bg1">
                <a:lumMod val="65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225BC692-8FE8-5829-12BB-D7D06121C46D}"/>
              </a:ext>
            </a:extLst>
          </p:cNvPr>
          <p:cNvCxnSpPr>
            <a:cxnSpLocks/>
          </p:cNvCxnSpPr>
          <p:nvPr/>
        </p:nvCxnSpPr>
        <p:spPr>
          <a:xfrm flipV="1">
            <a:off x="3447293" y="5396643"/>
            <a:ext cx="0" cy="681053"/>
          </a:xfrm>
          <a:prstGeom prst="straightConnector1">
            <a:avLst/>
          </a:prstGeom>
          <a:ln w="19050">
            <a:solidFill>
              <a:schemeClr val="bg1">
                <a:lumMod val="65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27C43F0E-26DC-A78D-F1A5-6608351CD969}"/>
              </a:ext>
            </a:extLst>
          </p:cNvPr>
          <p:cNvCxnSpPr>
            <a:cxnSpLocks/>
          </p:cNvCxnSpPr>
          <p:nvPr/>
        </p:nvCxnSpPr>
        <p:spPr>
          <a:xfrm flipV="1">
            <a:off x="4385067" y="5396643"/>
            <a:ext cx="0" cy="681053"/>
          </a:xfrm>
          <a:prstGeom prst="straightConnector1">
            <a:avLst/>
          </a:prstGeom>
          <a:ln w="19050">
            <a:solidFill>
              <a:schemeClr val="bg1">
                <a:lumMod val="65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67011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urry image of white circles&#10;&#10;Description automatically generated">
            <a:extLst>
              <a:ext uri="{FF2B5EF4-FFF2-40B4-BE49-F238E27FC236}">
                <a16:creationId xmlns:a16="http://schemas.microsoft.com/office/drawing/2014/main" id="{1FC10A02-4339-64F4-4FB9-9B9F5FD3D759}"/>
              </a:ext>
            </a:extLst>
          </p:cNvPr>
          <p:cNvPicPr>
            <a:picLocks noChangeAspect="1"/>
          </p:cNvPicPr>
          <p:nvPr/>
        </p:nvPicPr>
        <p:blipFill rotWithShape="1">
          <a:blip r:embed="rId3">
            <a:alphaModFix amt="35000"/>
          </a:blip>
          <a:srcRect t="11232" b="6351"/>
          <a:stretch/>
        </p:blipFill>
        <p:spPr>
          <a:xfrm>
            <a:off x="20" y="10"/>
            <a:ext cx="12191980" cy="6857990"/>
          </a:xfrm>
          <a:prstGeom prst="rect">
            <a:avLst/>
          </a:prstGeom>
        </p:spPr>
      </p:pic>
      <p:sp>
        <p:nvSpPr>
          <p:cNvPr id="2" name="Title 1">
            <a:extLst>
              <a:ext uri="{FF2B5EF4-FFF2-40B4-BE49-F238E27FC236}">
                <a16:creationId xmlns:a16="http://schemas.microsoft.com/office/drawing/2014/main" id="{76E1D69C-36D6-58BC-0880-6ACFE95D896B}"/>
              </a:ext>
            </a:extLst>
          </p:cNvPr>
          <p:cNvSpPr>
            <a:spLocks noGrp="1"/>
          </p:cNvSpPr>
          <p:nvPr>
            <p:ph type="title"/>
          </p:nvPr>
        </p:nvSpPr>
        <p:spPr>
          <a:xfrm>
            <a:off x="838200" y="365125"/>
            <a:ext cx="10515600" cy="1325563"/>
          </a:xfrm>
        </p:spPr>
        <p:txBody>
          <a:bodyPr>
            <a:normAutofit/>
          </a:bodyPr>
          <a:lstStyle/>
          <a:p>
            <a:r>
              <a:rPr lang="en-US">
                <a:solidFill>
                  <a:srgbClr val="FFFFFF"/>
                </a:solidFill>
              </a:rPr>
              <a:t>Questions</a:t>
            </a:r>
          </a:p>
        </p:txBody>
      </p:sp>
      <p:graphicFrame>
        <p:nvGraphicFramePr>
          <p:cNvPr id="5" name="Content Placeholder 2">
            <a:extLst>
              <a:ext uri="{FF2B5EF4-FFF2-40B4-BE49-F238E27FC236}">
                <a16:creationId xmlns:a16="http://schemas.microsoft.com/office/drawing/2014/main" id="{35A60AD7-A565-3D1B-01D8-F7C0C112FF2B}"/>
              </a:ext>
            </a:extLst>
          </p:cNvPr>
          <p:cNvGraphicFramePr>
            <a:graphicFrameLocks noGrp="1"/>
          </p:cNvGraphicFramePr>
          <p:nvPr>
            <p:ph idx="1"/>
            <p:extLst>
              <p:ext uri="{D42A27DB-BD31-4B8C-83A1-F6EECF244321}">
                <p14:modId xmlns:p14="http://schemas.microsoft.com/office/powerpoint/2010/main" val="94613095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a:extLst>
              <a:ext uri="{FF2B5EF4-FFF2-40B4-BE49-F238E27FC236}">
                <a16:creationId xmlns:a16="http://schemas.microsoft.com/office/drawing/2014/main" id="{17252C23-8A84-B89C-B3E8-771359ED3AAB}"/>
              </a:ext>
            </a:extLst>
          </p:cNvPr>
          <p:cNvSpPr>
            <a:spLocks noGrp="1"/>
          </p:cNvSpPr>
          <p:nvPr>
            <p:ph type="sldNum" sz="quarter" idx="12"/>
          </p:nvPr>
        </p:nvSpPr>
        <p:spPr/>
        <p:txBody>
          <a:bodyPr/>
          <a:lstStyle/>
          <a:p>
            <a:fld id="{32CAFDBF-2511-4173-AC68-EBBD7A550648}" type="slidenum">
              <a:rPr lang="en-US" smtClean="0"/>
              <a:t>21</a:t>
            </a:fld>
            <a:endParaRPr lang="en-US"/>
          </a:p>
        </p:txBody>
      </p:sp>
    </p:spTree>
    <p:extLst>
      <p:ext uri="{BB962C8B-B14F-4D97-AF65-F5344CB8AC3E}">
        <p14:creationId xmlns:p14="http://schemas.microsoft.com/office/powerpoint/2010/main" val="3565386590"/>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6" name="Picture 5" descr="A map of the state of alaska&#10;&#10;Description automatically generated">
            <a:extLst>
              <a:ext uri="{FF2B5EF4-FFF2-40B4-BE49-F238E27FC236}">
                <a16:creationId xmlns:a16="http://schemas.microsoft.com/office/drawing/2014/main" id="{A62D31EF-76BF-C12F-2829-04BC695D54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340403">
            <a:off x="55750" y="206847"/>
            <a:ext cx="11847067" cy="6330777"/>
          </a:xfrm>
          <a:prstGeom prst="rect">
            <a:avLst/>
          </a:prstGeom>
        </p:spPr>
      </p:pic>
      <p:sp>
        <p:nvSpPr>
          <p:cNvPr id="2" name="Title 1">
            <a:extLst>
              <a:ext uri="{FF2B5EF4-FFF2-40B4-BE49-F238E27FC236}">
                <a16:creationId xmlns:a16="http://schemas.microsoft.com/office/drawing/2014/main" id="{00E17C32-F209-8E68-7FD1-46B0344004D7}"/>
              </a:ext>
            </a:extLst>
          </p:cNvPr>
          <p:cNvSpPr>
            <a:spLocks noGrp="1"/>
          </p:cNvSpPr>
          <p:nvPr>
            <p:ph type="title"/>
          </p:nvPr>
        </p:nvSpPr>
        <p:spPr/>
        <p:txBody>
          <a:bodyPr>
            <a:normAutofit/>
          </a:bodyPr>
          <a:lstStyle/>
          <a:p>
            <a:r>
              <a:rPr lang="en-US" sz="6600" b="1" dirty="0">
                <a:solidFill>
                  <a:srgbClr val="FFB612"/>
                </a:solidFill>
              </a:rPr>
              <a:t>Solutions</a:t>
            </a:r>
            <a:endParaRPr lang="en-US" sz="8000" b="1" dirty="0">
              <a:solidFill>
                <a:srgbClr val="FFB612"/>
              </a:solidFill>
            </a:endParaRPr>
          </a:p>
        </p:txBody>
      </p:sp>
      <p:sp>
        <p:nvSpPr>
          <p:cNvPr id="3" name="Content Placeholder 2">
            <a:extLst>
              <a:ext uri="{FF2B5EF4-FFF2-40B4-BE49-F238E27FC236}">
                <a16:creationId xmlns:a16="http://schemas.microsoft.com/office/drawing/2014/main" id="{420AE6D7-776D-070F-38B0-EB1CFF9C72A2}"/>
              </a:ext>
            </a:extLst>
          </p:cNvPr>
          <p:cNvSpPr>
            <a:spLocks noGrp="1"/>
          </p:cNvSpPr>
          <p:nvPr>
            <p:ph type="body" idx="1"/>
          </p:nvPr>
        </p:nvSpPr>
        <p:spPr/>
        <p:txBody>
          <a:bodyPr/>
          <a:lstStyle/>
          <a:p>
            <a:r>
              <a:rPr lang="en-US" dirty="0">
                <a:solidFill>
                  <a:schemeClr val="bg1"/>
                </a:solidFill>
              </a:rPr>
              <a:t>What kind of Alaska are we heading towards?</a:t>
            </a:r>
          </a:p>
          <a:p>
            <a:r>
              <a:rPr lang="en-US" dirty="0">
                <a:solidFill>
                  <a:schemeClr val="bg1"/>
                </a:solidFill>
              </a:rPr>
              <a:t>What kind of Alaska do we want in the future? </a:t>
            </a:r>
          </a:p>
        </p:txBody>
      </p:sp>
      <p:sp>
        <p:nvSpPr>
          <p:cNvPr id="4" name="Slide Number Placeholder 3">
            <a:extLst>
              <a:ext uri="{FF2B5EF4-FFF2-40B4-BE49-F238E27FC236}">
                <a16:creationId xmlns:a16="http://schemas.microsoft.com/office/drawing/2014/main" id="{084B464D-03BB-7E39-FBC1-55731DEF44CC}"/>
              </a:ext>
            </a:extLst>
          </p:cNvPr>
          <p:cNvSpPr>
            <a:spLocks noGrp="1"/>
          </p:cNvSpPr>
          <p:nvPr>
            <p:ph type="sldNum" sz="quarter" idx="12"/>
          </p:nvPr>
        </p:nvSpPr>
        <p:spPr/>
        <p:txBody>
          <a:bodyPr/>
          <a:lstStyle/>
          <a:p>
            <a:fld id="{32CAFDBF-2511-4173-AC68-EBBD7A550648}" type="slidenum">
              <a:rPr lang="en-US" smtClean="0"/>
              <a:t>22</a:t>
            </a:fld>
            <a:endParaRPr lang="en-US"/>
          </a:p>
        </p:txBody>
      </p:sp>
    </p:spTree>
    <p:extLst>
      <p:ext uri="{BB962C8B-B14F-4D97-AF65-F5344CB8AC3E}">
        <p14:creationId xmlns:p14="http://schemas.microsoft.com/office/powerpoint/2010/main" val="40211046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4CB60C0-8DCD-0EBA-E08F-C9CA30B87BDA}"/>
              </a:ext>
            </a:extLst>
          </p:cNvPr>
          <p:cNvPicPr>
            <a:picLocks noChangeAspect="1"/>
          </p:cNvPicPr>
          <p:nvPr/>
        </p:nvPicPr>
        <p:blipFill>
          <a:blip r:embed="rId3"/>
          <a:stretch>
            <a:fillRect/>
          </a:stretch>
        </p:blipFill>
        <p:spPr>
          <a:xfrm>
            <a:off x="1758320" y="280143"/>
            <a:ext cx="8675360" cy="6297714"/>
          </a:xfrm>
          <a:prstGeom prst="rect">
            <a:avLst/>
          </a:prstGeom>
        </p:spPr>
      </p:pic>
      <p:sp>
        <p:nvSpPr>
          <p:cNvPr id="3" name="Slide Number Placeholder 2">
            <a:extLst>
              <a:ext uri="{FF2B5EF4-FFF2-40B4-BE49-F238E27FC236}">
                <a16:creationId xmlns:a16="http://schemas.microsoft.com/office/drawing/2014/main" id="{5F51507E-4811-A9C2-F37C-C66460228F92}"/>
              </a:ext>
            </a:extLst>
          </p:cNvPr>
          <p:cNvSpPr>
            <a:spLocks noGrp="1"/>
          </p:cNvSpPr>
          <p:nvPr>
            <p:ph type="sldNum" sz="quarter" idx="12"/>
          </p:nvPr>
        </p:nvSpPr>
        <p:spPr/>
        <p:txBody>
          <a:bodyPr/>
          <a:lstStyle/>
          <a:p>
            <a:fld id="{32CAFDBF-2511-4173-AC68-EBBD7A550648}" type="slidenum">
              <a:rPr lang="en-US" smtClean="0"/>
              <a:t>23</a:t>
            </a:fld>
            <a:endParaRPr lang="en-US"/>
          </a:p>
        </p:txBody>
      </p:sp>
    </p:spTree>
    <p:extLst>
      <p:ext uri="{BB962C8B-B14F-4D97-AF65-F5344CB8AC3E}">
        <p14:creationId xmlns:p14="http://schemas.microsoft.com/office/powerpoint/2010/main" val="37847838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29205</TotalTime>
  <Words>2401</Words>
  <Application>Microsoft Office PowerPoint</Application>
  <PresentationFormat>Widescreen</PresentationFormat>
  <Paragraphs>256</Paragraphs>
  <Slides>23</Slides>
  <Notes>21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Bahnschrift SemiBold Condensed</vt:lpstr>
      <vt:lpstr>Calibri</vt:lpstr>
      <vt:lpstr>Calibri Light</vt:lpstr>
      <vt:lpstr>Courier New</vt:lpstr>
      <vt:lpstr>Imprint MT Shadow</vt:lpstr>
      <vt:lpstr>Office Theme</vt:lpstr>
      <vt:lpstr>The Alaska Disconnect The Root of Alaska’s Problems</vt:lpstr>
      <vt:lpstr>PowerPoint Presentation</vt:lpstr>
      <vt:lpstr>Goals for this Presentation</vt:lpstr>
      <vt:lpstr>What do you perceive are biggest problems we are currently facing in Alaska?</vt:lpstr>
      <vt:lpstr>We have some problems in Alaska</vt:lpstr>
      <vt:lpstr>Let’s visualize all these problems as outcomes      Different branches on the same tree</vt:lpstr>
      <vt:lpstr>With a common root!</vt:lpstr>
      <vt:lpstr>Alaska’s “Problem Tree”</vt:lpstr>
      <vt:lpstr>What is The Alaska Disconnect?</vt:lpstr>
      <vt:lpstr>PowerPoint Presentation</vt:lpstr>
      <vt:lpstr>If Alaska’s population were to double…</vt:lpstr>
      <vt:lpstr>Alaska has grown a lot</vt:lpstr>
      <vt:lpstr>HOW DID ALASKA GET HERE?</vt:lpstr>
      <vt:lpstr>Territorial Problems</vt:lpstr>
      <vt:lpstr>Stability into Statehood</vt:lpstr>
      <vt:lpstr>Hello Oil, Goodbye Income Tax</vt:lpstr>
      <vt:lpstr>Alaska is the only U.S. State without broad-based revenue</vt:lpstr>
      <vt:lpstr>Do you think it is good for people to get government for free?</vt:lpstr>
      <vt:lpstr>PowerPoint Presentation</vt:lpstr>
      <vt:lpstr>PowerPoint Presentation</vt:lpstr>
      <vt:lpstr>Questions</vt:lpstr>
      <vt:lpstr>Solutions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Fiscal Imbalance</dc:title>
  <dc:creator>Cameron Ebersold</dc:creator>
  <cp:lastModifiedBy>Cameron Ebersold</cp:lastModifiedBy>
  <cp:revision>27</cp:revision>
  <cp:lastPrinted>2023-08-25T22:55:16Z</cp:lastPrinted>
  <dcterms:created xsi:type="dcterms:W3CDTF">2023-08-04T17:22:49Z</dcterms:created>
  <dcterms:modified xsi:type="dcterms:W3CDTF">2023-08-28T23:25:04Z</dcterms:modified>
</cp:coreProperties>
</file>