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3"/>
  </p:sldMasterIdLst>
  <p:notesMasterIdLst>
    <p:notesMasterId r:id="rId27"/>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Lst>
  <p:sldSz cx="18288000" cy="10287000"/>
  <p:notesSz cx="7010400" cy="9296400"/>
  <p:embeddedFontLst>
    <p:embeddedFont>
      <p:font typeface="Acherus Grotesque Bold" panose="020B0604020202020204" charset="0"/>
      <p:regular r:id="rId28"/>
      <p:bold r:id="rId29"/>
    </p:embeddedFont>
    <p:embeddedFont>
      <p:font typeface="Acherus Grotesque Light" panose="020B0604020202020204" charset="0"/>
      <p:regular r:id="rId30"/>
    </p:embeddedFont>
    <p:embeddedFont>
      <p:font typeface="Acherus Grotesque Light Bold" panose="020B0604020202020204" charset="0"/>
      <p:regular r:id="rId31"/>
      <p:bold r:id="rId32"/>
    </p:embeddedFont>
    <p:embeddedFont>
      <p:font typeface="Biryani" panose="020B0604020202020204" charset="0"/>
      <p:regular r:id="rId33"/>
    </p:embeddedFont>
    <p:embeddedFont>
      <p:font typeface="Calibri" panose="020F0502020204030204" pitchFamily="34" charset="0"/>
      <p:regular r:id="rId34"/>
      <p:bold r:id="rId35"/>
      <p:italic r:id="rId36"/>
      <p:boldItalic r:id="rId37"/>
    </p:embeddedFont>
    <p:embeddedFont>
      <p:font typeface="Catamaran Bold" panose="020B0604020202020204" charset="0"/>
      <p:regular r:id="rId38"/>
      <p:bold r:id="rId39"/>
    </p:embeddedFont>
    <p:embeddedFont>
      <p:font typeface="HK Grotesk Pro Bold" panose="020B0604020202020204" charset="0"/>
      <p:regular r:id="rId40"/>
      <p:bold r:id="rId41"/>
    </p:embeddedFont>
    <p:embeddedFont>
      <p:font typeface="Roboto" panose="02000000000000000000" pitchFamily="2" charset="0"/>
      <p:regular r:id="rId42"/>
      <p:bold r:id="rId43"/>
      <p:italic r:id="rId44"/>
      <p:boldItalic r:id="rId45"/>
    </p:embeddedFont>
    <p:embeddedFont>
      <p:font typeface="Roboto Bold" panose="02000000000000000000" charset="0"/>
      <p:regular r:id="rId46"/>
      <p:bold r:id="rId4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46532" autoAdjust="0"/>
  </p:normalViewPr>
  <p:slideViewPr>
    <p:cSldViewPr>
      <p:cViewPr varScale="1">
        <p:scale>
          <a:sx n="33" d="100"/>
          <a:sy n="33" d="100"/>
        </p:scale>
        <p:origin x="558"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font" Target="fonts/font12.fntdata"/><Relationship Id="rId21" Type="http://schemas.openxmlformats.org/officeDocument/2006/relationships/slide" Target="slides/slide18.xml"/><Relationship Id="rId34" Type="http://schemas.openxmlformats.org/officeDocument/2006/relationships/font" Target="fonts/font7.fntdata"/><Relationship Id="rId42" Type="http://schemas.openxmlformats.org/officeDocument/2006/relationships/font" Target="fonts/font15.fntdata"/><Relationship Id="rId47" Type="http://schemas.openxmlformats.org/officeDocument/2006/relationships/font" Target="fonts/font20.fntdata"/><Relationship Id="rId50" Type="http://schemas.openxmlformats.org/officeDocument/2006/relationships/theme" Target="theme/theme1.xml"/><Relationship Id="rId7" Type="http://schemas.openxmlformats.org/officeDocument/2006/relationships/slide" Target="slides/slide4.xml"/><Relationship Id="rId2" Type="http://schemas.openxmlformats.org/officeDocument/2006/relationships/customXml" Target="../customXml/item2.xml"/><Relationship Id="rId16" Type="http://schemas.openxmlformats.org/officeDocument/2006/relationships/slide" Target="slides/slide13.xml"/><Relationship Id="rId29" Type="http://schemas.openxmlformats.org/officeDocument/2006/relationships/font" Target="fonts/font2.fntdata"/><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font" Target="fonts/font13.fntdata"/><Relationship Id="rId45" Type="http://schemas.openxmlformats.org/officeDocument/2006/relationships/font" Target="fonts/font18.fntdata"/><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font" Target="fonts/font1.fntdata"/><Relationship Id="rId36" Type="http://schemas.openxmlformats.org/officeDocument/2006/relationships/font" Target="fonts/font9.fntdata"/><Relationship Id="rId49"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font" Target="fonts/font4.fntdata"/><Relationship Id="rId44" Type="http://schemas.openxmlformats.org/officeDocument/2006/relationships/font" Target="fonts/font17.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 Id="rId43" Type="http://schemas.openxmlformats.org/officeDocument/2006/relationships/font" Target="fonts/font16.fntdata"/><Relationship Id="rId48"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tableStyles" Target="tableStyles.xml"/><Relationship Id="rId3" Type="http://schemas.openxmlformats.org/officeDocument/2006/relationships/slideMaster" Target="slideMasters/slideMaster1.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font" Target="fonts/font6.fntdata"/><Relationship Id="rId38" Type="http://schemas.openxmlformats.org/officeDocument/2006/relationships/font" Target="fonts/font11.fntdata"/><Relationship Id="rId46" Type="http://schemas.openxmlformats.org/officeDocument/2006/relationships/font" Target="fonts/font19.fntdata"/><Relationship Id="rId20" Type="http://schemas.openxmlformats.org/officeDocument/2006/relationships/slide" Target="slides/slide17.xml"/><Relationship Id="rId41" Type="http://schemas.openxmlformats.org/officeDocument/2006/relationships/font" Target="fonts/font14.fntdata"/><Relationship Id="rId1" Type="http://schemas.openxmlformats.org/officeDocument/2006/relationships/customXml" Target="../customXml/item1.xml"/><Relationship Id="rId6"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50453" cy="348615"/>
          </a:xfrm>
          <a:prstGeom prst="rect">
            <a:avLst/>
          </a:prstGeom>
        </p:spPr>
        <p:txBody>
          <a:bodyPr vert="horz" lIns="93177" tIns="46589" rIns="93177" bIns="46589" rtlCol="0"/>
          <a:lstStyle>
            <a:lvl1pPr algn="l">
              <a:defRPr sz="1200"/>
            </a:lvl1pPr>
          </a:lstStyle>
          <a:p>
            <a:endParaRPr lang="cs-CZ"/>
          </a:p>
        </p:txBody>
      </p:sp>
      <p:sp>
        <p:nvSpPr>
          <p:cNvPr id="3" name="Date Placeholder 2"/>
          <p:cNvSpPr>
            <a:spLocks noGrp="1"/>
          </p:cNvSpPr>
          <p:nvPr>
            <p:ph type="dt" idx="1"/>
          </p:nvPr>
        </p:nvSpPr>
        <p:spPr>
          <a:xfrm>
            <a:off x="5295125" y="0"/>
            <a:ext cx="4050453" cy="348615"/>
          </a:xfrm>
          <a:prstGeom prst="rect">
            <a:avLst/>
          </a:prstGeom>
        </p:spPr>
        <p:txBody>
          <a:bodyPr vert="horz" lIns="93177" tIns="46589" rIns="93177" bIns="46589" rtlCol="0"/>
          <a:lstStyle>
            <a:lvl1pPr algn="r">
              <a:defRPr sz="1200"/>
            </a:lvl1pPr>
          </a:lstStyle>
          <a:p>
            <a:fld id="{B7268E1E-0E44-426D-905E-8AD9B19D2182}" type="datetimeFigureOut">
              <a:rPr lang="cs-CZ" smtClean="0"/>
              <a:t>19.12.2023</a:t>
            </a:fld>
            <a:endParaRPr lang="cs-CZ"/>
          </a:p>
        </p:txBody>
      </p:sp>
      <p:sp>
        <p:nvSpPr>
          <p:cNvPr id="4" name="Slide Image Placeholder 3"/>
          <p:cNvSpPr>
            <a:spLocks noGrp="1" noRot="1" noChangeAspect="1"/>
          </p:cNvSpPr>
          <p:nvPr>
            <p:ph type="sldImg" idx="2"/>
          </p:nvPr>
        </p:nvSpPr>
        <p:spPr>
          <a:xfrm>
            <a:off x="2354263" y="520700"/>
            <a:ext cx="4638675" cy="2609850"/>
          </a:xfrm>
          <a:prstGeom prst="rect">
            <a:avLst/>
          </a:prstGeom>
          <a:noFill/>
          <a:ln w="12700">
            <a:solidFill>
              <a:prstClr val="black"/>
            </a:solidFill>
          </a:ln>
        </p:spPr>
        <p:txBody>
          <a:bodyPr vert="horz" lIns="93177" tIns="46589" rIns="93177" bIns="46589" rtlCol="0" anchor="ctr"/>
          <a:lstStyle/>
          <a:p>
            <a:endParaRPr lang="cs-CZ"/>
          </a:p>
        </p:txBody>
      </p:sp>
      <p:sp>
        <p:nvSpPr>
          <p:cNvPr id="5" name="Notes Placeholder 4"/>
          <p:cNvSpPr>
            <a:spLocks noGrp="1"/>
          </p:cNvSpPr>
          <p:nvPr>
            <p:ph type="body" sz="quarter" idx="3"/>
          </p:nvPr>
        </p:nvSpPr>
        <p:spPr>
          <a:xfrm>
            <a:off x="934720" y="3305386"/>
            <a:ext cx="7477760" cy="3132694"/>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610774"/>
            <a:ext cx="4050453" cy="347002"/>
          </a:xfrm>
          <a:prstGeom prst="rect">
            <a:avLst/>
          </a:prstGeom>
        </p:spPr>
        <p:txBody>
          <a:bodyPr vert="horz" lIns="93177" tIns="46589" rIns="93177" bIns="46589" rtlCol="0" anchor="b"/>
          <a:lstStyle>
            <a:lvl1pPr algn="l">
              <a:defRPr sz="1200"/>
            </a:lvl1pPr>
          </a:lstStyle>
          <a:p>
            <a:endParaRPr lang="cs-CZ"/>
          </a:p>
        </p:txBody>
      </p:sp>
      <p:sp>
        <p:nvSpPr>
          <p:cNvPr id="7" name="Slide Number Placeholder 6"/>
          <p:cNvSpPr>
            <a:spLocks noGrp="1"/>
          </p:cNvSpPr>
          <p:nvPr>
            <p:ph type="sldNum" sz="quarter" idx="5"/>
          </p:nvPr>
        </p:nvSpPr>
        <p:spPr>
          <a:xfrm>
            <a:off x="5295125" y="6610774"/>
            <a:ext cx="4050453" cy="347002"/>
          </a:xfrm>
          <a:prstGeom prst="rect">
            <a:avLst/>
          </a:prstGeom>
        </p:spPr>
        <p:txBody>
          <a:bodyPr vert="horz" lIns="93177" tIns="46589" rIns="93177" bIns="46589"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54263" y="520700"/>
            <a:ext cx="4638675" cy="26098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1B2431-D351-4C6E-A3CF-9DFAC0E3E050}" type="slidenum">
              <a:rPr lang="cs-CZ" smtClean="0"/>
              <a:t>1</a:t>
            </a:fld>
            <a:endParaRPr lang="cs-CZ"/>
          </a:p>
        </p:txBody>
      </p:sp>
    </p:spTree>
    <p:extLst>
      <p:ext uri="{BB962C8B-B14F-4D97-AF65-F5344CB8AC3E}">
        <p14:creationId xmlns:p14="http://schemas.microsoft.com/office/powerpoint/2010/main" val="36429119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54263" y="520700"/>
            <a:ext cx="4638675" cy="26098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1B2431-D351-4C6E-A3CF-9DFAC0E3E050}" type="slidenum">
              <a:rPr lang="cs-CZ" smtClean="0"/>
              <a:t>2</a:t>
            </a:fld>
            <a:endParaRPr lang="cs-CZ"/>
          </a:p>
        </p:txBody>
      </p:sp>
    </p:spTree>
    <p:extLst>
      <p:ext uri="{BB962C8B-B14F-4D97-AF65-F5344CB8AC3E}">
        <p14:creationId xmlns:p14="http://schemas.microsoft.com/office/powerpoint/2010/main" val="12104979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54263" y="520700"/>
            <a:ext cx="4638675" cy="2609850"/>
          </a:xfrm>
        </p:spPr>
      </p:sp>
      <p:sp>
        <p:nvSpPr>
          <p:cNvPr id="3" name="Notes Placeholder 2"/>
          <p:cNvSpPr>
            <a:spLocks noGrp="1"/>
          </p:cNvSpPr>
          <p:nvPr>
            <p:ph type="body" idx="1"/>
          </p:nvPr>
        </p:nvSpPr>
        <p:spPr/>
        <p:txBody>
          <a:bodyPr/>
          <a:lstStyle/>
          <a:p>
            <a:r>
              <a:rPr lang="en-US" dirty="0"/>
              <a:t>Pulling from the long-range Comprehensive Plan that was a 2.5 year process that produced broad community goals and overall direction that looks far into the future, this plan is a shorter (five year) plan focused on guiding and improving the delivery of CBS services that also include the extensive community outreach from the Comprehensive Plan that was a 2.5 year process that produced broad community goals and overall direction that looks far into the future.</a:t>
            </a:r>
          </a:p>
          <a:p>
            <a:endParaRPr lang="en-US" dirty="0"/>
          </a:p>
          <a:p>
            <a:pPr marL="174708" indent="-174708">
              <a:buFont typeface="Arial" panose="020B0604020202020204" pitchFamily="34" charset="0"/>
              <a:buChar char="•"/>
            </a:pPr>
            <a:r>
              <a:rPr lang="en-US" dirty="0"/>
              <a:t>A strategic plan gives staff defined goals and actions</a:t>
            </a:r>
          </a:p>
          <a:p>
            <a:pPr marL="174708" indent="-174708">
              <a:buFont typeface="Arial" panose="020B0604020202020204" pitchFamily="34" charset="0"/>
              <a:buChar char="•"/>
            </a:pPr>
            <a:r>
              <a:rPr lang="en-US" dirty="0"/>
              <a:t>It drives vision and aligns the organization’s mission and values which brings our vast departments in one direction</a:t>
            </a:r>
          </a:p>
          <a:p>
            <a:pPr marL="174708" indent="-174708">
              <a:buFont typeface="Arial" panose="020B0604020202020204" pitchFamily="34" charset="0"/>
              <a:buChar char="•"/>
            </a:pPr>
            <a:r>
              <a:rPr lang="en-US" dirty="0"/>
              <a:t>It provides an action plan and means to measure</a:t>
            </a:r>
          </a:p>
          <a:p>
            <a:pPr marL="174708" indent="-174708">
              <a:buFont typeface="Arial" panose="020B0604020202020204" pitchFamily="34" charset="0"/>
              <a:buChar char="•"/>
            </a:pPr>
            <a:r>
              <a:rPr lang="en-US" dirty="0"/>
              <a:t>It cultivates ongoing planning, monitoring, analysis and assessment of the goals and objectives</a:t>
            </a:r>
          </a:p>
          <a:p>
            <a:endParaRPr lang="en-US" dirty="0"/>
          </a:p>
        </p:txBody>
      </p:sp>
      <p:sp>
        <p:nvSpPr>
          <p:cNvPr id="4" name="Slide Number Placeholder 3"/>
          <p:cNvSpPr>
            <a:spLocks noGrp="1"/>
          </p:cNvSpPr>
          <p:nvPr>
            <p:ph type="sldNum" sz="quarter" idx="5"/>
          </p:nvPr>
        </p:nvSpPr>
        <p:spPr/>
        <p:txBody>
          <a:bodyPr/>
          <a:lstStyle/>
          <a:p>
            <a:fld id="{871B2431-D351-4C6E-A3CF-9DFAC0E3E050}" type="slidenum">
              <a:rPr lang="cs-CZ" smtClean="0"/>
              <a:t>3</a:t>
            </a:fld>
            <a:endParaRPr lang="cs-CZ"/>
          </a:p>
        </p:txBody>
      </p:sp>
    </p:spTree>
    <p:extLst>
      <p:ext uri="{BB962C8B-B14F-4D97-AF65-F5344CB8AC3E}">
        <p14:creationId xmlns:p14="http://schemas.microsoft.com/office/powerpoint/2010/main" val="29089168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54263" y="520700"/>
            <a:ext cx="4638675" cy="2609850"/>
          </a:xfrm>
        </p:spPr>
      </p:sp>
      <p:sp>
        <p:nvSpPr>
          <p:cNvPr id="3" name="Notes Placeholder 2"/>
          <p:cNvSpPr>
            <a:spLocks noGrp="1"/>
          </p:cNvSpPr>
          <p:nvPr>
            <p:ph type="body" idx="1"/>
          </p:nvPr>
        </p:nvSpPr>
        <p:spPr/>
        <p:txBody>
          <a:bodyPr/>
          <a:lstStyle/>
          <a:p>
            <a:r>
              <a:rPr lang="en-US" dirty="0"/>
              <a:t>First plan for the CBS which was adopted in September 2022 / approved by the assembly / to be reviewed each year and kept as a live document.</a:t>
            </a:r>
          </a:p>
          <a:p>
            <a:endParaRPr lang="en-US" dirty="0"/>
          </a:p>
          <a:p>
            <a:r>
              <a:rPr lang="en-US" dirty="0"/>
              <a:t>The </a:t>
            </a:r>
            <a:r>
              <a:rPr lang="en-US"/>
              <a:t>process began in March </a:t>
            </a:r>
            <a:r>
              <a:rPr lang="en-US" dirty="0"/>
              <a:t>of 2022, the assembly and city leadership team participated in a workshop to share ideas and how to engage the community and organization in the process</a:t>
            </a:r>
            <a:r>
              <a:rPr lang="en-US"/>
              <a:t>. </a:t>
            </a:r>
          </a:p>
          <a:p>
            <a:endParaRPr lang="en-US" dirty="0"/>
          </a:p>
          <a:p>
            <a:r>
              <a:rPr lang="en-US" dirty="0"/>
              <a:t>Public outreach included:</a:t>
            </a:r>
          </a:p>
          <a:p>
            <a:pPr marL="174708" indent="-174708">
              <a:buFont typeface="Arial" panose="020B0604020202020204" pitchFamily="34" charset="0"/>
              <a:buChar char="•"/>
            </a:pPr>
            <a:r>
              <a:rPr lang="en-US" dirty="0"/>
              <a:t>There was a big push for an online and paper survey from the community</a:t>
            </a:r>
          </a:p>
          <a:p>
            <a:pPr marL="174708" indent="-174708">
              <a:buFont typeface="Arial" panose="020B0604020202020204" pitchFamily="34" charset="0"/>
              <a:buChar char="•"/>
            </a:pPr>
            <a:r>
              <a:rPr lang="en-US" dirty="0"/>
              <a:t>Consistent social media posts about the plan and survey</a:t>
            </a:r>
          </a:p>
          <a:p>
            <a:pPr marL="174708" indent="-174708">
              <a:buFont typeface="Arial" panose="020B0604020202020204" pitchFamily="34" charset="0"/>
              <a:buChar char="•"/>
            </a:pPr>
            <a:r>
              <a:rPr lang="en-US" dirty="0"/>
              <a:t>There were focus groups where special interest groups could schedule interviews with the consultants</a:t>
            </a:r>
          </a:p>
          <a:p>
            <a:pPr marL="174708" indent="-174708">
              <a:buFont typeface="Arial" panose="020B0604020202020204" pitchFamily="34" charset="0"/>
              <a:buChar char="•"/>
            </a:pPr>
            <a:r>
              <a:rPr lang="en-US" dirty="0"/>
              <a:t>Staff sent emails to every community leader they could think of for interviews</a:t>
            </a:r>
          </a:p>
          <a:p>
            <a:pPr marL="174708" indent="-174708">
              <a:buFont typeface="Arial" panose="020B0604020202020204" pitchFamily="34" charset="0"/>
              <a:buChar char="•"/>
            </a:pPr>
            <a:r>
              <a:rPr lang="en-US" dirty="0"/>
              <a:t>A staff survey was given with a high participation rate</a:t>
            </a:r>
          </a:p>
          <a:p>
            <a:pPr marL="174708" indent="-174708">
              <a:buFont typeface="Arial" panose="020B0604020202020204" pitchFamily="34" charset="0"/>
              <a:buChar char="•"/>
            </a:pPr>
            <a:r>
              <a:rPr lang="en-US" dirty="0"/>
              <a:t>This was posted on the city’s website front and center</a:t>
            </a:r>
          </a:p>
          <a:p>
            <a:pPr marL="174708" indent="-174708">
              <a:buFont typeface="Arial" panose="020B0604020202020204" pitchFamily="34" charset="0"/>
              <a:buChar char="•"/>
            </a:pPr>
            <a:r>
              <a:rPr lang="en-US" dirty="0"/>
              <a:t>Fact sheets where distributed and posted that told what a strategic plan is and how to get involved</a:t>
            </a:r>
          </a:p>
          <a:p>
            <a:pPr marL="174708" indent="-174708">
              <a:buFont typeface="Arial" panose="020B0604020202020204" pitchFamily="34" charset="0"/>
              <a:buChar char="•"/>
            </a:pPr>
            <a:r>
              <a:rPr lang="en-US" dirty="0"/>
              <a:t>Staff went to the boards and commissions where they presented and asked for feedback</a:t>
            </a:r>
          </a:p>
          <a:p>
            <a:pPr marL="174708" indent="-174708">
              <a:buFont typeface="Arial" panose="020B0604020202020204" pitchFamily="34" charset="0"/>
              <a:buChar char="•"/>
            </a:pPr>
            <a:r>
              <a:rPr lang="en-US" dirty="0"/>
              <a:t>Information went out in the utility bills</a:t>
            </a:r>
          </a:p>
          <a:p>
            <a:pPr marL="174708" indent="-174708">
              <a:buFont typeface="Arial" panose="020B0604020202020204" pitchFamily="34" charset="0"/>
              <a:buChar char="•"/>
            </a:pPr>
            <a:r>
              <a:rPr lang="en-US" dirty="0"/>
              <a:t>And the media helped get the word out</a:t>
            </a:r>
          </a:p>
        </p:txBody>
      </p:sp>
      <p:sp>
        <p:nvSpPr>
          <p:cNvPr id="4" name="Slide Number Placeholder 3"/>
          <p:cNvSpPr>
            <a:spLocks noGrp="1"/>
          </p:cNvSpPr>
          <p:nvPr>
            <p:ph type="sldNum" sz="quarter" idx="5"/>
          </p:nvPr>
        </p:nvSpPr>
        <p:spPr/>
        <p:txBody>
          <a:bodyPr/>
          <a:lstStyle/>
          <a:p>
            <a:fld id="{871B2431-D351-4C6E-A3CF-9DFAC0E3E050}" type="slidenum">
              <a:rPr lang="cs-CZ" smtClean="0"/>
              <a:t>4</a:t>
            </a:fld>
            <a:endParaRPr lang="cs-CZ"/>
          </a:p>
        </p:txBody>
      </p:sp>
    </p:spTree>
    <p:extLst>
      <p:ext uri="{BB962C8B-B14F-4D97-AF65-F5344CB8AC3E}">
        <p14:creationId xmlns:p14="http://schemas.microsoft.com/office/powerpoint/2010/main" val="7347730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54263" y="520700"/>
            <a:ext cx="4638675" cy="26098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1B2431-D351-4C6E-A3CF-9DFAC0E3E050}" type="slidenum">
              <a:rPr lang="cs-CZ" smtClean="0"/>
              <a:t>5</a:t>
            </a:fld>
            <a:endParaRPr lang="cs-CZ"/>
          </a:p>
        </p:txBody>
      </p:sp>
    </p:spTree>
    <p:extLst>
      <p:ext uri="{BB962C8B-B14F-4D97-AF65-F5344CB8AC3E}">
        <p14:creationId xmlns:p14="http://schemas.microsoft.com/office/powerpoint/2010/main" val="8449833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54263" y="520700"/>
            <a:ext cx="4638675" cy="26098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1B2431-D351-4C6E-A3CF-9DFAC0E3E050}" type="slidenum">
              <a:rPr lang="cs-CZ" smtClean="0"/>
              <a:t>6</a:t>
            </a:fld>
            <a:endParaRPr lang="cs-CZ"/>
          </a:p>
        </p:txBody>
      </p:sp>
    </p:spTree>
    <p:extLst>
      <p:ext uri="{BB962C8B-B14F-4D97-AF65-F5344CB8AC3E}">
        <p14:creationId xmlns:p14="http://schemas.microsoft.com/office/powerpoint/2010/main" val="42663866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54263" y="520700"/>
            <a:ext cx="4638675" cy="26098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1B2431-D351-4C6E-A3CF-9DFAC0E3E050}" type="slidenum">
              <a:rPr lang="cs-CZ" smtClean="0"/>
              <a:t>7</a:t>
            </a:fld>
            <a:endParaRPr lang="cs-CZ"/>
          </a:p>
        </p:txBody>
      </p:sp>
    </p:spTree>
    <p:extLst>
      <p:ext uri="{BB962C8B-B14F-4D97-AF65-F5344CB8AC3E}">
        <p14:creationId xmlns:p14="http://schemas.microsoft.com/office/powerpoint/2010/main" val="5679298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54263" y="520700"/>
            <a:ext cx="4638675" cy="26098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1B2431-D351-4C6E-A3CF-9DFAC0E3E050}" type="slidenum">
              <a:rPr lang="cs-CZ" smtClean="0"/>
              <a:t>8</a:t>
            </a:fld>
            <a:endParaRPr lang="cs-CZ"/>
          </a:p>
        </p:txBody>
      </p:sp>
    </p:spTree>
    <p:extLst>
      <p:ext uri="{BB962C8B-B14F-4D97-AF65-F5344CB8AC3E}">
        <p14:creationId xmlns:p14="http://schemas.microsoft.com/office/powerpoint/2010/main" val="12589795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54263" y="520700"/>
            <a:ext cx="4638675" cy="26098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1B2431-D351-4C6E-A3CF-9DFAC0E3E050}" type="slidenum">
              <a:rPr lang="cs-CZ" smtClean="0"/>
              <a:t>9</a:t>
            </a:fld>
            <a:endParaRPr lang="cs-CZ"/>
          </a:p>
        </p:txBody>
      </p:sp>
    </p:spTree>
    <p:extLst>
      <p:ext uri="{BB962C8B-B14F-4D97-AF65-F5344CB8AC3E}">
        <p14:creationId xmlns:p14="http://schemas.microsoft.com/office/powerpoint/2010/main" val="25499003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54263" y="520700"/>
            <a:ext cx="4638675" cy="2609850"/>
          </a:xfrm>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endParaRPr lang="en-US" dirty="0"/>
          </a:p>
          <a:p>
            <a:pPr marL="174708" indent="-174708">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871B2431-D351-4C6E-A3CF-9DFAC0E3E050}" type="slidenum">
              <a:rPr lang="cs-CZ" smtClean="0"/>
              <a:t>10</a:t>
            </a:fld>
            <a:endParaRPr lang="cs-CZ"/>
          </a:p>
        </p:txBody>
      </p:sp>
    </p:spTree>
    <p:extLst>
      <p:ext uri="{BB962C8B-B14F-4D97-AF65-F5344CB8AC3E}">
        <p14:creationId xmlns:p14="http://schemas.microsoft.com/office/powerpoint/2010/main" val="16760653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54263" y="520700"/>
            <a:ext cx="4638675" cy="26098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1B2431-D351-4C6E-A3CF-9DFAC0E3E050}" type="slidenum">
              <a:rPr lang="cs-CZ" smtClean="0"/>
              <a:t>11</a:t>
            </a:fld>
            <a:endParaRPr lang="cs-CZ"/>
          </a:p>
        </p:txBody>
      </p:sp>
    </p:spTree>
    <p:extLst>
      <p:ext uri="{BB962C8B-B14F-4D97-AF65-F5344CB8AC3E}">
        <p14:creationId xmlns:p14="http://schemas.microsoft.com/office/powerpoint/2010/main" val="15517152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54263" y="520700"/>
            <a:ext cx="4638675" cy="2609850"/>
          </a:xfrm>
        </p:spPr>
      </p:sp>
      <p:sp>
        <p:nvSpPr>
          <p:cNvPr id="3" name="Notes Placeholder 2"/>
          <p:cNvSpPr>
            <a:spLocks noGrp="1"/>
          </p:cNvSpPr>
          <p:nvPr>
            <p:ph type="body" idx="1"/>
          </p:nvPr>
        </p:nvSpPr>
        <p:spPr/>
        <p:txBody>
          <a:bodyPr/>
          <a:lstStyle/>
          <a:p>
            <a:r>
              <a:rPr lang="en-US" b="1" dirty="0"/>
              <a:t>A highlight from Goal #1 </a:t>
            </a:r>
            <a:r>
              <a:rPr lang="en-US" dirty="0"/>
              <a:t>is the Pathways Summit that city staff convened in the fall of 2023 with educators and the childcare industries, along with the childcare now and early childhood groups.</a:t>
            </a:r>
          </a:p>
          <a:p>
            <a:endParaRPr lang="en-US" dirty="0"/>
          </a:p>
          <a:p>
            <a:r>
              <a:rPr lang="en-US" dirty="0"/>
              <a:t>The group is moving forward to find ways for high school students to earn the necessary certifications in order to work in the industry by the time they graduate. </a:t>
            </a:r>
          </a:p>
          <a:p>
            <a:endParaRPr lang="en-US" dirty="0"/>
          </a:p>
          <a:p>
            <a:endParaRPr lang="en-US" dirty="0"/>
          </a:p>
          <a:p>
            <a:r>
              <a:rPr lang="en-US" b="1" dirty="0"/>
              <a:t>A highlight from Goal #2: </a:t>
            </a:r>
            <a:r>
              <a:rPr lang="en-US" dirty="0"/>
              <a:t>Open finance available on the city’s website that shows citizens how their tax dollars are being used and to engage the public in the budget process. </a:t>
            </a:r>
          </a:p>
          <a:p>
            <a:endParaRPr lang="en-US" dirty="0"/>
          </a:p>
          <a:p>
            <a:r>
              <a:rPr lang="en-US" dirty="0"/>
              <a:t>Also includes Balancing Act, a budget simulation tool for spending and revenue that allows for public input to be considered into the next FY budget.</a:t>
            </a:r>
          </a:p>
          <a:p>
            <a:br>
              <a:rPr lang="en-US" dirty="0"/>
            </a:br>
            <a:r>
              <a:rPr lang="en-US" dirty="0"/>
              <a:t>Tax Payer’s Receipt, real time data on where YOUR money is going.</a:t>
            </a:r>
          </a:p>
          <a:p>
            <a:endParaRPr lang="en-US" dirty="0"/>
          </a:p>
          <a:p>
            <a:pPr defTabSz="931774"/>
            <a:r>
              <a:rPr lang="en-US" b="1" dirty="0"/>
              <a:t>Goal #3: </a:t>
            </a:r>
            <a:r>
              <a:rPr lang="en-US" dirty="0"/>
              <a:t>The Assembly formed a Tourism Taskforce to meet 3.4. P&amp;CD director is an ex-officio member. </a:t>
            </a:r>
          </a:p>
          <a:p>
            <a:endParaRPr lang="en-US" dirty="0"/>
          </a:p>
          <a:p>
            <a:r>
              <a:rPr lang="en-US" b="1" dirty="0"/>
              <a:t>Goal #4: </a:t>
            </a:r>
            <a:r>
              <a:rPr lang="en-US" dirty="0"/>
              <a:t>Multiple grants have been secured:</a:t>
            </a:r>
          </a:p>
          <a:p>
            <a:pPr marL="174708" indent="-174708">
              <a:buFont typeface="Arial" panose="020B0604020202020204" pitchFamily="34" charset="0"/>
              <a:buChar char="•"/>
            </a:pPr>
            <a:r>
              <a:rPr lang="en-US" dirty="0"/>
              <a:t>Seawall</a:t>
            </a:r>
          </a:p>
          <a:p>
            <a:pPr marL="174708" indent="-174708">
              <a:buFont typeface="Arial" panose="020B0604020202020204" pitchFamily="34" charset="0"/>
              <a:buChar char="•"/>
            </a:pPr>
            <a:r>
              <a:rPr lang="en-US" dirty="0"/>
              <a:t>Safe Streets for All – to secure funding for road down the line</a:t>
            </a:r>
          </a:p>
          <a:p>
            <a:pPr marL="174708" indent="-174708">
              <a:buFont typeface="Arial" panose="020B0604020202020204" pitchFamily="34" charset="0"/>
              <a:buChar char="•"/>
            </a:pPr>
            <a:r>
              <a:rPr lang="en-US" dirty="0"/>
              <a:t>Haul Out lift for $1million</a:t>
            </a:r>
          </a:p>
          <a:p>
            <a:pPr marL="174708" indent="-174708">
              <a:buFont typeface="Arial" panose="020B0604020202020204" pitchFamily="34" charset="0"/>
              <a:buChar char="•"/>
            </a:pPr>
            <a:r>
              <a:rPr lang="en-US" dirty="0"/>
              <a:t>Hydro: 242 which is $2million in incentives</a:t>
            </a:r>
          </a:p>
          <a:p>
            <a:pPr marL="174708" indent="-174708">
              <a:buFont typeface="Arial" panose="020B0604020202020204" pitchFamily="34" charset="0"/>
              <a:buChar char="•"/>
            </a:pPr>
            <a:r>
              <a:rPr lang="en-US" dirty="0"/>
              <a:t>$134,000 for Crescent Harbor High Load Dock Net Shed project</a:t>
            </a:r>
          </a:p>
          <a:p>
            <a:pPr marL="174708" indent="-174708">
              <a:buFont typeface="Arial" panose="020B0604020202020204" pitchFamily="34" charset="0"/>
              <a:buChar char="•"/>
            </a:pPr>
            <a:r>
              <a:rPr lang="en-US" dirty="0" err="1"/>
              <a:t>SeaWalk</a:t>
            </a:r>
            <a:endParaRPr lang="en-US" dirty="0"/>
          </a:p>
          <a:p>
            <a:pPr marL="174708" indent="-174708">
              <a:buFont typeface="Arial" panose="020B0604020202020204" pitchFamily="34" charset="0"/>
              <a:buChar char="•"/>
            </a:pPr>
            <a:r>
              <a:rPr lang="en-US" dirty="0"/>
              <a:t>Sea Plane Base</a:t>
            </a:r>
          </a:p>
          <a:p>
            <a:pPr marL="174708" indent="-174708">
              <a:buFont typeface="Arial" panose="020B0604020202020204" pitchFamily="34" charset="0"/>
              <a:buChar char="•"/>
            </a:pPr>
            <a:r>
              <a:rPr lang="en-US" dirty="0"/>
              <a:t>Airport</a:t>
            </a:r>
          </a:p>
          <a:p>
            <a:pPr marL="174708" indent="-174708">
              <a:buFont typeface="Arial" panose="020B0604020202020204" pitchFamily="34" charset="0"/>
              <a:buChar char="•"/>
            </a:pPr>
            <a:r>
              <a:rPr lang="en-US" dirty="0"/>
              <a:t>LWCF crescent Harbor Park Courts Rehab (waiting to hear about)</a:t>
            </a:r>
          </a:p>
          <a:p>
            <a:pPr marL="174708" indent="-174708">
              <a:buFont typeface="Arial" panose="020B0604020202020204" pitchFamily="34" charset="0"/>
              <a:buChar char="•"/>
            </a:pPr>
            <a:r>
              <a:rPr lang="en-US" dirty="0"/>
              <a:t>CTP – Katlian Street (waiting to hear about)</a:t>
            </a:r>
          </a:p>
          <a:p>
            <a:pPr marL="174708" indent="-174708">
              <a:buFont typeface="Arial" panose="020B0604020202020204" pitchFamily="34" charset="0"/>
              <a:buChar char="•"/>
            </a:pPr>
            <a:r>
              <a:rPr lang="en-US" dirty="0"/>
              <a:t>DOE Section 247 (waiting to hear about)</a:t>
            </a:r>
          </a:p>
          <a:p>
            <a:endParaRPr lang="en-US" dirty="0"/>
          </a:p>
          <a:p>
            <a:r>
              <a:rPr lang="en-US" dirty="0"/>
              <a:t>Goal #5: Administrative policy for sign-on bonus and Employment referral bonus.</a:t>
            </a:r>
          </a:p>
          <a:p>
            <a:endParaRPr lang="en-US" dirty="0"/>
          </a:p>
          <a:p>
            <a:endParaRPr lang="en-US" dirty="0"/>
          </a:p>
        </p:txBody>
      </p:sp>
      <p:sp>
        <p:nvSpPr>
          <p:cNvPr id="4" name="Slide Number Placeholder 3"/>
          <p:cNvSpPr>
            <a:spLocks noGrp="1"/>
          </p:cNvSpPr>
          <p:nvPr>
            <p:ph type="sldNum" sz="quarter" idx="5"/>
          </p:nvPr>
        </p:nvSpPr>
        <p:spPr/>
        <p:txBody>
          <a:bodyPr/>
          <a:lstStyle/>
          <a:p>
            <a:fld id="{871B2431-D351-4C6E-A3CF-9DFAC0E3E050}" type="slidenum">
              <a:rPr lang="cs-CZ" smtClean="0"/>
              <a:t>12</a:t>
            </a:fld>
            <a:endParaRPr lang="cs-CZ"/>
          </a:p>
        </p:txBody>
      </p:sp>
    </p:spTree>
    <p:extLst>
      <p:ext uri="{BB962C8B-B14F-4D97-AF65-F5344CB8AC3E}">
        <p14:creationId xmlns:p14="http://schemas.microsoft.com/office/powerpoint/2010/main" val="30869546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54263" y="520700"/>
            <a:ext cx="4638675" cy="26098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1B2431-D351-4C6E-A3CF-9DFAC0E3E050}" type="slidenum">
              <a:rPr lang="cs-CZ" smtClean="0"/>
              <a:t>13</a:t>
            </a:fld>
            <a:endParaRPr lang="cs-CZ"/>
          </a:p>
        </p:txBody>
      </p:sp>
    </p:spTree>
    <p:extLst>
      <p:ext uri="{BB962C8B-B14F-4D97-AF65-F5344CB8AC3E}">
        <p14:creationId xmlns:p14="http://schemas.microsoft.com/office/powerpoint/2010/main" val="5428379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54263" y="520700"/>
            <a:ext cx="4638675" cy="26098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1B2431-D351-4C6E-A3CF-9DFAC0E3E050}" type="slidenum">
              <a:rPr lang="cs-CZ" smtClean="0"/>
              <a:t>14</a:t>
            </a:fld>
            <a:endParaRPr lang="cs-CZ"/>
          </a:p>
        </p:txBody>
      </p:sp>
    </p:spTree>
    <p:extLst>
      <p:ext uri="{BB962C8B-B14F-4D97-AF65-F5344CB8AC3E}">
        <p14:creationId xmlns:p14="http://schemas.microsoft.com/office/powerpoint/2010/main" val="23919868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54263" y="520700"/>
            <a:ext cx="4638675" cy="26098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1B2431-D351-4C6E-A3CF-9DFAC0E3E050}" type="slidenum">
              <a:rPr lang="cs-CZ" smtClean="0"/>
              <a:t>15</a:t>
            </a:fld>
            <a:endParaRPr lang="cs-CZ"/>
          </a:p>
        </p:txBody>
      </p:sp>
    </p:spTree>
    <p:extLst>
      <p:ext uri="{BB962C8B-B14F-4D97-AF65-F5344CB8AC3E}">
        <p14:creationId xmlns:p14="http://schemas.microsoft.com/office/powerpoint/2010/main" val="20507725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50453" cy="348615"/>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idx="1"/>
          </p:nvPr>
        </p:nvSpPr>
        <p:spPr>
          <a:xfrm>
            <a:off x="5295125" y="0"/>
            <a:ext cx="4050453" cy="348615"/>
          </a:xfrm>
          <a:prstGeom prst="rect">
            <a:avLst/>
          </a:prstGeom>
        </p:spPr>
        <p:txBody>
          <a:bodyPr vert="horz" lIns="93177" tIns="46589" rIns="93177" bIns="46589"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354263" y="520700"/>
            <a:ext cx="4638675" cy="2609850"/>
          </a:xfrm>
          <a:prstGeom prst="rect">
            <a:avLst/>
          </a:prstGeom>
          <a:noFill/>
          <a:ln w="12700">
            <a:solidFill>
              <a:prstClr val="black"/>
            </a:solidFill>
          </a:ln>
        </p:spPr>
        <p:txBody>
          <a:bodyPr vert="horz" lIns="93177" tIns="46589" rIns="93177" bIns="46589" rtlCol="0" anchor="ctr"/>
          <a:lstStyle/>
          <a:p>
            <a:endParaRPr/>
          </a:p>
        </p:txBody>
      </p:sp>
      <p:sp>
        <p:nvSpPr>
          <p:cNvPr id="5" name="Notes Placeholder 4"/>
          <p:cNvSpPr>
            <a:spLocks noGrp="1"/>
          </p:cNvSpPr>
          <p:nvPr>
            <p:ph type="body" sz="quarter" idx="3"/>
          </p:nvPr>
        </p:nvSpPr>
        <p:spPr>
          <a:xfrm>
            <a:off x="934720" y="3305386"/>
            <a:ext cx="7477760" cy="3132694"/>
          </a:xfrm>
          <a:prstGeom prst="rect">
            <a:avLst/>
          </a:prstGeom>
        </p:spPr>
        <p:txBody>
          <a:bodyPr vert="horz" lIns="93177" tIns="46589" rIns="93177" bIns="46589" rtlCol="0"/>
          <a:lstStyle/>
          <a:p>
            <a:r>
              <a:rPr lang="en-US"/>
              <a:t>Huzzah! (fun fact, Sitka was one of only 9 communities of the 60 recipients to receive the full $1M per year</a:t>
            </a:r>
          </a:p>
        </p:txBody>
      </p:sp>
      <p:sp>
        <p:nvSpPr>
          <p:cNvPr id="6" name="Footer Placeholder 5"/>
          <p:cNvSpPr>
            <a:spLocks noGrp="1"/>
          </p:cNvSpPr>
          <p:nvPr>
            <p:ph type="ftr" sz="quarter" idx="4"/>
          </p:nvPr>
        </p:nvSpPr>
        <p:spPr>
          <a:xfrm>
            <a:off x="0" y="6610774"/>
            <a:ext cx="4050453" cy="347002"/>
          </a:xfrm>
          <a:prstGeom prst="rect">
            <a:avLst/>
          </a:prstGeom>
        </p:spPr>
        <p:txBody>
          <a:bodyPr vert="horz" lIns="93177" tIns="46589" rIns="93177" bIns="46589" rtlCol="0" anchor="b"/>
          <a:lstStyle>
            <a:lvl1pPr algn="l">
              <a:defRPr sz="1200"/>
            </a:lvl1pPr>
          </a:lstStyle>
          <a:p>
            <a:endParaRPr/>
          </a:p>
        </p:txBody>
      </p:sp>
      <p:sp>
        <p:nvSpPr>
          <p:cNvPr id="7" name="Slide Number Placeholder 6"/>
          <p:cNvSpPr>
            <a:spLocks noGrp="1"/>
          </p:cNvSpPr>
          <p:nvPr>
            <p:ph type="sldNum" sz="quarter" idx="5"/>
          </p:nvPr>
        </p:nvSpPr>
        <p:spPr>
          <a:xfrm>
            <a:off x="5295125" y="6610774"/>
            <a:ext cx="4050453" cy="347002"/>
          </a:xfrm>
          <a:prstGeom prst="rect">
            <a:avLst/>
          </a:prstGeom>
        </p:spPr>
        <p:txBody>
          <a:bodyPr vert="horz" lIns="93177" tIns="46589" rIns="93177" bIns="46589"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50453" cy="348615"/>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idx="1"/>
          </p:nvPr>
        </p:nvSpPr>
        <p:spPr>
          <a:xfrm>
            <a:off x="5295125" y="0"/>
            <a:ext cx="4050453" cy="348615"/>
          </a:xfrm>
          <a:prstGeom prst="rect">
            <a:avLst/>
          </a:prstGeom>
        </p:spPr>
        <p:txBody>
          <a:bodyPr vert="horz" lIns="93177" tIns="46589" rIns="93177" bIns="46589"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354263" y="520700"/>
            <a:ext cx="4638675" cy="2609850"/>
          </a:xfrm>
          <a:prstGeom prst="rect">
            <a:avLst/>
          </a:prstGeom>
          <a:noFill/>
          <a:ln w="12700">
            <a:solidFill>
              <a:prstClr val="black"/>
            </a:solidFill>
          </a:ln>
        </p:spPr>
        <p:txBody>
          <a:bodyPr vert="horz" lIns="93177" tIns="46589" rIns="93177" bIns="46589" rtlCol="0" anchor="ctr"/>
          <a:lstStyle/>
          <a:p>
            <a:endParaRPr/>
          </a:p>
        </p:txBody>
      </p:sp>
      <p:sp>
        <p:nvSpPr>
          <p:cNvPr id="5" name="Notes Placeholder 4"/>
          <p:cNvSpPr>
            <a:spLocks noGrp="1"/>
          </p:cNvSpPr>
          <p:nvPr>
            <p:ph type="body" sz="quarter" idx="3"/>
          </p:nvPr>
        </p:nvSpPr>
        <p:spPr>
          <a:xfrm>
            <a:off x="934720" y="3305386"/>
            <a:ext cx="7477760" cy="3132694"/>
          </a:xfrm>
          <a:prstGeom prst="rect">
            <a:avLst/>
          </a:prstGeom>
        </p:spPr>
        <p:txBody>
          <a:bodyPr vert="horz" lIns="93177" tIns="46589" rIns="93177" bIns="46589" rtlCol="0"/>
          <a:lstStyle/>
          <a:p>
            <a:r>
              <a:rPr lang="en-US"/>
              <a:t>Huzzah! (fun fact, Sitka was one of only 9 communities of the 60 recipients to receive the full $1M per year</a:t>
            </a:r>
          </a:p>
        </p:txBody>
      </p:sp>
      <p:sp>
        <p:nvSpPr>
          <p:cNvPr id="6" name="Footer Placeholder 5"/>
          <p:cNvSpPr>
            <a:spLocks noGrp="1"/>
          </p:cNvSpPr>
          <p:nvPr>
            <p:ph type="ftr" sz="quarter" idx="4"/>
          </p:nvPr>
        </p:nvSpPr>
        <p:spPr>
          <a:xfrm>
            <a:off x="0" y="6610774"/>
            <a:ext cx="4050453" cy="347002"/>
          </a:xfrm>
          <a:prstGeom prst="rect">
            <a:avLst/>
          </a:prstGeom>
        </p:spPr>
        <p:txBody>
          <a:bodyPr vert="horz" lIns="93177" tIns="46589" rIns="93177" bIns="46589" rtlCol="0" anchor="b"/>
          <a:lstStyle>
            <a:lvl1pPr algn="l">
              <a:defRPr sz="1200"/>
            </a:lvl1pPr>
          </a:lstStyle>
          <a:p>
            <a:endParaRPr/>
          </a:p>
        </p:txBody>
      </p:sp>
      <p:sp>
        <p:nvSpPr>
          <p:cNvPr id="7" name="Slide Number Placeholder 6"/>
          <p:cNvSpPr>
            <a:spLocks noGrp="1"/>
          </p:cNvSpPr>
          <p:nvPr>
            <p:ph type="sldNum" sz="quarter" idx="5"/>
          </p:nvPr>
        </p:nvSpPr>
        <p:spPr>
          <a:xfrm>
            <a:off x="5295125" y="6610774"/>
            <a:ext cx="4050453" cy="347002"/>
          </a:xfrm>
          <a:prstGeom prst="rect">
            <a:avLst/>
          </a:prstGeom>
        </p:spPr>
        <p:txBody>
          <a:bodyPr vert="horz" lIns="93177" tIns="46589" rIns="93177" bIns="46589"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50453" cy="348615"/>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idx="1"/>
          </p:nvPr>
        </p:nvSpPr>
        <p:spPr>
          <a:xfrm>
            <a:off x="5295125" y="0"/>
            <a:ext cx="4050453" cy="348615"/>
          </a:xfrm>
          <a:prstGeom prst="rect">
            <a:avLst/>
          </a:prstGeom>
        </p:spPr>
        <p:txBody>
          <a:bodyPr vert="horz" lIns="93177" tIns="46589" rIns="93177" bIns="46589"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354263" y="520700"/>
            <a:ext cx="4638675" cy="2609850"/>
          </a:xfrm>
          <a:prstGeom prst="rect">
            <a:avLst/>
          </a:prstGeom>
          <a:noFill/>
          <a:ln w="12700">
            <a:solidFill>
              <a:prstClr val="black"/>
            </a:solidFill>
          </a:ln>
        </p:spPr>
        <p:txBody>
          <a:bodyPr vert="horz" lIns="93177" tIns="46589" rIns="93177" bIns="46589" rtlCol="0" anchor="ctr"/>
          <a:lstStyle/>
          <a:p>
            <a:endParaRPr/>
          </a:p>
        </p:txBody>
      </p:sp>
      <p:sp>
        <p:nvSpPr>
          <p:cNvPr id="5" name="Notes Placeholder 4"/>
          <p:cNvSpPr>
            <a:spLocks noGrp="1"/>
          </p:cNvSpPr>
          <p:nvPr>
            <p:ph type="body" sz="quarter" idx="3"/>
          </p:nvPr>
        </p:nvSpPr>
        <p:spPr>
          <a:xfrm>
            <a:off x="934720" y="3305386"/>
            <a:ext cx="7477760" cy="3132694"/>
          </a:xfrm>
          <a:prstGeom prst="rect">
            <a:avLst/>
          </a:prstGeom>
        </p:spPr>
        <p:txBody>
          <a:bodyPr vert="horz" lIns="93177" tIns="46589" rIns="93177" bIns="46589" rtlCol="0"/>
          <a:lstStyle/>
          <a:p>
            <a:endParaRPr lang="en-US"/>
          </a:p>
        </p:txBody>
      </p:sp>
      <p:sp>
        <p:nvSpPr>
          <p:cNvPr id="6" name="Footer Placeholder 5"/>
          <p:cNvSpPr>
            <a:spLocks noGrp="1"/>
          </p:cNvSpPr>
          <p:nvPr>
            <p:ph type="ftr" sz="quarter" idx="4"/>
          </p:nvPr>
        </p:nvSpPr>
        <p:spPr>
          <a:xfrm>
            <a:off x="0" y="6610774"/>
            <a:ext cx="4050453" cy="347002"/>
          </a:xfrm>
          <a:prstGeom prst="rect">
            <a:avLst/>
          </a:prstGeom>
        </p:spPr>
        <p:txBody>
          <a:bodyPr vert="horz" lIns="93177" tIns="46589" rIns="93177" bIns="46589" rtlCol="0" anchor="b"/>
          <a:lstStyle>
            <a:lvl1pPr algn="l">
              <a:defRPr sz="1200"/>
            </a:lvl1pPr>
          </a:lstStyle>
          <a:p>
            <a:endParaRPr/>
          </a:p>
        </p:txBody>
      </p:sp>
      <p:sp>
        <p:nvSpPr>
          <p:cNvPr id="7" name="Slide Number Placeholder 6"/>
          <p:cNvSpPr>
            <a:spLocks noGrp="1"/>
          </p:cNvSpPr>
          <p:nvPr>
            <p:ph type="sldNum" sz="quarter" idx="5"/>
          </p:nvPr>
        </p:nvSpPr>
        <p:spPr>
          <a:xfrm>
            <a:off x="5295125" y="6610774"/>
            <a:ext cx="4050453" cy="347002"/>
          </a:xfrm>
          <a:prstGeom prst="rect">
            <a:avLst/>
          </a:prstGeom>
        </p:spPr>
        <p:txBody>
          <a:bodyPr vert="horz" lIns="93177" tIns="46589" rIns="93177" bIns="46589"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50453" cy="348615"/>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idx="1"/>
          </p:nvPr>
        </p:nvSpPr>
        <p:spPr>
          <a:xfrm>
            <a:off x="5295125" y="0"/>
            <a:ext cx="4050453" cy="348615"/>
          </a:xfrm>
          <a:prstGeom prst="rect">
            <a:avLst/>
          </a:prstGeom>
        </p:spPr>
        <p:txBody>
          <a:bodyPr vert="horz" lIns="93177" tIns="46589" rIns="93177" bIns="46589"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354263" y="520700"/>
            <a:ext cx="4638675" cy="2609850"/>
          </a:xfrm>
          <a:prstGeom prst="rect">
            <a:avLst/>
          </a:prstGeom>
          <a:noFill/>
          <a:ln w="12700">
            <a:solidFill>
              <a:prstClr val="black"/>
            </a:solidFill>
          </a:ln>
        </p:spPr>
        <p:txBody>
          <a:bodyPr vert="horz" lIns="93177" tIns="46589" rIns="93177" bIns="46589" rtlCol="0" anchor="ctr"/>
          <a:lstStyle/>
          <a:p>
            <a:endParaRPr/>
          </a:p>
        </p:txBody>
      </p:sp>
      <p:sp>
        <p:nvSpPr>
          <p:cNvPr id="5" name="Notes Placeholder 4"/>
          <p:cNvSpPr>
            <a:spLocks noGrp="1"/>
          </p:cNvSpPr>
          <p:nvPr>
            <p:ph type="body" sz="quarter" idx="3"/>
          </p:nvPr>
        </p:nvSpPr>
        <p:spPr>
          <a:xfrm>
            <a:off x="934720" y="3305386"/>
            <a:ext cx="7477760" cy="3132694"/>
          </a:xfrm>
          <a:prstGeom prst="rect">
            <a:avLst/>
          </a:prstGeom>
        </p:spPr>
        <p:txBody>
          <a:bodyPr vert="horz" lIns="93177" tIns="46589" rIns="93177" bIns="46589" rtlCol="0"/>
          <a:lstStyle/>
          <a:p>
            <a:endParaRPr lang="en-US"/>
          </a:p>
        </p:txBody>
      </p:sp>
      <p:sp>
        <p:nvSpPr>
          <p:cNvPr id="6" name="Footer Placeholder 5"/>
          <p:cNvSpPr>
            <a:spLocks noGrp="1"/>
          </p:cNvSpPr>
          <p:nvPr>
            <p:ph type="ftr" sz="quarter" idx="4"/>
          </p:nvPr>
        </p:nvSpPr>
        <p:spPr>
          <a:xfrm>
            <a:off x="0" y="6610774"/>
            <a:ext cx="4050453" cy="347002"/>
          </a:xfrm>
          <a:prstGeom prst="rect">
            <a:avLst/>
          </a:prstGeom>
        </p:spPr>
        <p:txBody>
          <a:bodyPr vert="horz" lIns="93177" tIns="46589" rIns="93177" bIns="46589" rtlCol="0" anchor="b"/>
          <a:lstStyle>
            <a:lvl1pPr algn="l">
              <a:defRPr sz="1200"/>
            </a:lvl1pPr>
          </a:lstStyle>
          <a:p>
            <a:endParaRPr/>
          </a:p>
        </p:txBody>
      </p:sp>
      <p:sp>
        <p:nvSpPr>
          <p:cNvPr id="7" name="Slide Number Placeholder 6"/>
          <p:cNvSpPr>
            <a:spLocks noGrp="1"/>
          </p:cNvSpPr>
          <p:nvPr>
            <p:ph type="sldNum" sz="quarter" idx="5"/>
          </p:nvPr>
        </p:nvSpPr>
        <p:spPr>
          <a:xfrm>
            <a:off x="5295125" y="6610774"/>
            <a:ext cx="4050453" cy="347002"/>
          </a:xfrm>
          <a:prstGeom prst="rect">
            <a:avLst/>
          </a:prstGeom>
        </p:spPr>
        <p:txBody>
          <a:bodyPr vert="horz" lIns="93177" tIns="46589" rIns="93177" bIns="46589"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54263" y="520700"/>
            <a:ext cx="4638675" cy="26098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1B2431-D351-4C6E-A3CF-9DFAC0E3E050}" type="slidenum">
              <a:rPr lang="cs-CZ" smtClean="0"/>
              <a:t>20</a:t>
            </a:fld>
            <a:endParaRPr lang="cs-CZ"/>
          </a:p>
        </p:txBody>
      </p:sp>
    </p:spTree>
    <p:extLst>
      <p:ext uri="{BB962C8B-B14F-4D97-AF65-F5344CB8AC3E}">
        <p14:creationId xmlns:p14="http://schemas.microsoft.com/office/powerpoint/2010/main" val="17828968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54263" y="520700"/>
            <a:ext cx="4638675" cy="2609850"/>
          </a:xfrm>
        </p:spPr>
      </p:sp>
      <p:sp>
        <p:nvSpPr>
          <p:cNvPr id="3" name="Notes Placeholder 2"/>
          <p:cNvSpPr>
            <a:spLocks noGrp="1"/>
          </p:cNvSpPr>
          <p:nvPr>
            <p:ph type="body" idx="1"/>
          </p:nvPr>
        </p:nvSpPr>
        <p:spPr/>
        <p:txBody>
          <a:bodyPr/>
          <a:lstStyle/>
          <a:p>
            <a:r>
              <a:rPr lang="en-US" dirty="0"/>
              <a:t>This is where we could direct the audience to write on the posters.</a:t>
            </a:r>
          </a:p>
        </p:txBody>
      </p:sp>
      <p:sp>
        <p:nvSpPr>
          <p:cNvPr id="4" name="Slide Number Placeholder 3"/>
          <p:cNvSpPr>
            <a:spLocks noGrp="1"/>
          </p:cNvSpPr>
          <p:nvPr>
            <p:ph type="sldNum" sz="quarter" idx="5"/>
          </p:nvPr>
        </p:nvSpPr>
        <p:spPr/>
        <p:txBody>
          <a:bodyPr/>
          <a:lstStyle/>
          <a:p>
            <a:fld id="{871B2431-D351-4C6E-A3CF-9DFAC0E3E050}" type="slidenum">
              <a:rPr lang="cs-CZ" smtClean="0"/>
              <a:t>21</a:t>
            </a:fld>
            <a:endParaRPr lang="cs-CZ"/>
          </a:p>
        </p:txBody>
      </p:sp>
    </p:spTree>
    <p:extLst>
      <p:ext uri="{BB962C8B-B14F-4D97-AF65-F5344CB8AC3E}">
        <p14:creationId xmlns:p14="http://schemas.microsoft.com/office/powerpoint/2010/main" val="30502830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54263" y="520700"/>
            <a:ext cx="4638675" cy="26098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1B2431-D351-4C6E-A3CF-9DFAC0E3E050}" type="slidenum">
              <a:rPr lang="cs-CZ" smtClean="0"/>
              <a:t>22</a:t>
            </a:fld>
            <a:endParaRPr lang="cs-CZ"/>
          </a:p>
        </p:txBody>
      </p:sp>
    </p:spTree>
    <p:extLst>
      <p:ext uri="{BB962C8B-B14F-4D97-AF65-F5344CB8AC3E}">
        <p14:creationId xmlns:p14="http://schemas.microsoft.com/office/powerpoint/2010/main" val="32093064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54263" y="520700"/>
            <a:ext cx="4638675" cy="26098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1B2431-D351-4C6E-A3CF-9DFAC0E3E050}" type="slidenum">
              <a:rPr lang="cs-CZ" smtClean="0"/>
              <a:t>23</a:t>
            </a:fld>
            <a:endParaRPr lang="cs-CZ"/>
          </a:p>
        </p:txBody>
      </p:sp>
    </p:spTree>
    <p:extLst>
      <p:ext uri="{BB962C8B-B14F-4D97-AF65-F5344CB8AC3E}">
        <p14:creationId xmlns:p14="http://schemas.microsoft.com/office/powerpoint/2010/main" val="1001635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12/19/2023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12/19/2023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12/19/2023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12/19/2023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svg"/><Relationship Id="rId4" Type="http://schemas.openxmlformats.org/officeDocument/2006/relationships/image" Target="../media/image6.png"/><Relationship Id="rId9"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15.sv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15.sv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15.sv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15.sv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15.sv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15.sv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15.svg"/></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15.sv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15.svg"/></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15.svg"/></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15.svg"/></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15.svg"/></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15.svg"/></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17.jpe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151202" y="1104900"/>
            <a:ext cx="8940979" cy="7094125"/>
            <a:chOff x="0" y="0"/>
            <a:chExt cx="7338332" cy="5822522"/>
          </a:xfrm>
        </p:grpSpPr>
        <p:sp>
          <p:nvSpPr>
            <p:cNvPr id="3" name="Freeform 3"/>
            <p:cNvSpPr/>
            <p:nvPr/>
          </p:nvSpPr>
          <p:spPr>
            <a:xfrm>
              <a:off x="0" y="0"/>
              <a:ext cx="7338332" cy="5822522"/>
            </a:xfrm>
            <a:custGeom>
              <a:avLst/>
              <a:gdLst/>
              <a:ahLst/>
              <a:cxnLst/>
              <a:rect l="l" t="t" r="r" b="b"/>
              <a:pathLst>
                <a:path w="7338332" h="5822522">
                  <a:moveTo>
                    <a:pt x="0" y="0"/>
                  </a:moveTo>
                  <a:lnTo>
                    <a:pt x="0" y="5822522"/>
                  </a:lnTo>
                  <a:lnTo>
                    <a:pt x="7338332" y="5822522"/>
                  </a:lnTo>
                  <a:lnTo>
                    <a:pt x="7338332" y="0"/>
                  </a:lnTo>
                  <a:lnTo>
                    <a:pt x="0" y="0"/>
                  </a:lnTo>
                  <a:close/>
                  <a:moveTo>
                    <a:pt x="7277372" y="5761562"/>
                  </a:moveTo>
                  <a:lnTo>
                    <a:pt x="59690" y="5761562"/>
                  </a:lnTo>
                  <a:lnTo>
                    <a:pt x="59690" y="59690"/>
                  </a:lnTo>
                  <a:lnTo>
                    <a:pt x="7277372" y="59690"/>
                  </a:lnTo>
                  <a:lnTo>
                    <a:pt x="7277372" y="5761562"/>
                  </a:lnTo>
                  <a:close/>
                </a:path>
              </a:pathLst>
            </a:custGeom>
            <a:solidFill>
              <a:srgbClr val="13A399"/>
            </a:solidFill>
          </p:spPr>
          <p:txBody>
            <a:bodyPr/>
            <a:lstStyle/>
            <a:p>
              <a:endParaRPr lang="en-US"/>
            </a:p>
          </p:txBody>
        </p:sp>
      </p:grpSp>
      <p:sp>
        <p:nvSpPr>
          <p:cNvPr id="4" name="AutoShape 4"/>
          <p:cNvSpPr/>
          <p:nvPr/>
        </p:nvSpPr>
        <p:spPr>
          <a:xfrm>
            <a:off x="1028700" y="-1600200"/>
            <a:ext cx="228600" cy="4419600"/>
          </a:xfrm>
          <a:prstGeom prst="rect">
            <a:avLst/>
          </a:prstGeom>
          <a:solidFill>
            <a:srgbClr val="13A399"/>
          </a:solidFill>
        </p:spPr>
        <p:txBody>
          <a:bodyPr/>
          <a:lstStyle/>
          <a:p>
            <a:endParaRPr lang="en-US"/>
          </a:p>
        </p:txBody>
      </p:sp>
      <p:sp>
        <p:nvSpPr>
          <p:cNvPr id="5" name="AutoShape 5"/>
          <p:cNvSpPr/>
          <p:nvPr/>
        </p:nvSpPr>
        <p:spPr>
          <a:xfrm>
            <a:off x="17094969" y="6249761"/>
            <a:ext cx="1574031" cy="1278235"/>
          </a:xfrm>
          <a:prstGeom prst="rect">
            <a:avLst/>
          </a:prstGeom>
          <a:solidFill>
            <a:srgbClr val="13A399"/>
          </a:solidFill>
        </p:spPr>
        <p:txBody>
          <a:bodyPr/>
          <a:lstStyle/>
          <a:p>
            <a:endParaRPr lang="en-US"/>
          </a:p>
        </p:txBody>
      </p:sp>
      <p:sp>
        <p:nvSpPr>
          <p:cNvPr id="7" name="Freeform 7"/>
          <p:cNvSpPr/>
          <p:nvPr/>
        </p:nvSpPr>
        <p:spPr>
          <a:xfrm>
            <a:off x="266790" y="3667903"/>
            <a:ext cx="7399940" cy="6023508"/>
          </a:xfrm>
          <a:custGeom>
            <a:avLst/>
            <a:gdLst/>
            <a:ahLst/>
            <a:cxnLst/>
            <a:rect l="l" t="t" r="r" b="b"/>
            <a:pathLst>
              <a:path w="7399940" h="6023508">
                <a:moveTo>
                  <a:pt x="0" y="0"/>
                </a:moveTo>
                <a:lnTo>
                  <a:pt x="7399941" y="0"/>
                </a:lnTo>
                <a:lnTo>
                  <a:pt x="7399941" y="6023507"/>
                </a:lnTo>
                <a:lnTo>
                  <a:pt x="0" y="6023507"/>
                </a:lnTo>
                <a:lnTo>
                  <a:pt x="0" y="0"/>
                </a:lnTo>
                <a:close/>
              </a:path>
            </a:pathLst>
          </a:custGeom>
          <a:blipFill>
            <a:blip r:embed="rId3"/>
            <a:stretch>
              <a:fillRect l="-3355" t="-28054" b="-30662"/>
            </a:stretch>
          </a:blipFill>
        </p:spPr>
        <p:txBody>
          <a:bodyPr/>
          <a:lstStyle/>
          <a:p>
            <a:endParaRPr lang="en-US"/>
          </a:p>
        </p:txBody>
      </p:sp>
      <p:sp>
        <p:nvSpPr>
          <p:cNvPr id="8" name="TextBox 8"/>
          <p:cNvSpPr txBox="1"/>
          <p:nvPr/>
        </p:nvSpPr>
        <p:spPr>
          <a:xfrm>
            <a:off x="8354324" y="1577293"/>
            <a:ext cx="8447994" cy="6092190"/>
          </a:xfrm>
          <a:prstGeom prst="rect">
            <a:avLst/>
          </a:prstGeom>
        </p:spPr>
        <p:txBody>
          <a:bodyPr lIns="0" tIns="0" rIns="0" bIns="0" rtlCol="0" anchor="t">
            <a:spAutoFit/>
          </a:bodyPr>
          <a:lstStyle/>
          <a:p>
            <a:pPr>
              <a:lnSpc>
                <a:spcPts val="12000"/>
              </a:lnSpc>
            </a:pPr>
            <a:r>
              <a:rPr lang="en-US" sz="9600" spc="-96" dirty="0">
                <a:solidFill>
                  <a:srgbClr val="000000"/>
                </a:solidFill>
                <a:latin typeface="Roboto Bold"/>
              </a:rPr>
              <a:t>Sitka Strategic Plan </a:t>
            </a:r>
          </a:p>
          <a:p>
            <a:pPr>
              <a:lnSpc>
                <a:spcPts val="12000"/>
              </a:lnSpc>
            </a:pPr>
            <a:r>
              <a:rPr lang="en-US" sz="9600" spc="-96" dirty="0">
                <a:solidFill>
                  <a:srgbClr val="000000"/>
                </a:solidFill>
                <a:latin typeface="Roboto Bold"/>
              </a:rPr>
              <a:t>2023 Progress Report</a:t>
            </a:r>
          </a:p>
        </p:txBody>
      </p:sp>
      <p:sp>
        <p:nvSpPr>
          <p:cNvPr id="9" name="TextBox 9"/>
          <p:cNvSpPr txBox="1"/>
          <p:nvPr/>
        </p:nvSpPr>
        <p:spPr>
          <a:xfrm>
            <a:off x="7959381" y="8375630"/>
            <a:ext cx="9135588" cy="487807"/>
          </a:xfrm>
          <a:prstGeom prst="rect">
            <a:avLst/>
          </a:prstGeom>
        </p:spPr>
        <p:txBody>
          <a:bodyPr lIns="0" tIns="0" rIns="0" bIns="0" rtlCol="0" anchor="t">
            <a:spAutoFit/>
          </a:bodyPr>
          <a:lstStyle/>
          <a:p>
            <a:pPr algn="r">
              <a:lnSpc>
                <a:spcPts val="4004"/>
              </a:lnSpc>
            </a:pPr>
            <a:r>
              <a:rPr lang="en-US" sz="2600" spc="130" dirty="0">
                <a:solidFill>
                  <a:srgbClr val="000000"/>
                </a:solidFill>
                <a:latin typeface="Roboto"/>
              </a:rPr>
              <a:t>Community Town Hall | December 2023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0829"/>
            <a:ext cx="8940979" cy="3333238"/>
            <a:chOff x="0" y="0"/>
            <a:chExt cx="11921306" cy="4444317"/>
          </a:xfrm>
        </p:grpSpPr>
        <p:grpSp>
          <p:nvGrpSpPr>
            <p:cNvPr id="3" name="Group 3"/>
            <p:cNvGrpSpPr/>
            <p:nvPr/>
          </p:nvGrpSpPr>
          <p:grpSpPr>
            <a:xfrm>
              <a:off x="0" y="0"/>
              <a:ext cx="11921306" cy="4444317"/>
              <a:chOff x="0" y="0"/>
              <a:chExt cx="7338332" cy="2735763"/>
            </a:xfrm>
          </p:grpSpPr>
          <p:sp>
            <p:nvSpPr>
              <p:cNvPr id="4" name="Freeform 4"/>
              <p:cNvSpPr/>
              <p:nvPr/>
            </p:nvSpPr>
            <p:spPr>
              <a:xfrm>
                <a:off x="0" y="0"/>
                <a:ext cx="7338332" cy="2735763"/>
              </a:xfrm>
              <a:custGeom>
                <a:avLst/>
                <a:gdLst/>
                <a:ahLst/>
                <a:cxnLst/>
                <a:rect l="l" t="t" r="r" b="b"/>
                <a:pathLst>
                  <a:path w="7338332" h="2735763">
                    <a:moveTo>
                      <a:pt x="0" y="0"/>
                    </a:moveTo>
                    <a:lnTo>
                      <a:pt x="0" y="2735763"/>
                    </a:lnTo>
                    <a:lnTo>
                      <a:pt x="7338332" y="2735763"/>
                    </a:lnTo>
                    <a:lnTo>
                      <a:pt x="7338332" y="0"/>
                    </a:lnTo>
                    <a:lnTo>
                      <a:pt x="0" y="0"/>
                    </a:lnTo>
                    <a:close/>
                    <a:moveTo>
                      <a:pt x="7277372" y="2674803"/>
                    </a:moveTo>
                    <a:lnTo>
                      <a:pt x="59690" y="2674803"/>
                    </a:lnTo>
                    <a:lnTo>
                      <a:pt x="59690" y="59690"/>
                    </a:lnTo>
                    <a:lnTo>
                      <a:pt x="7277372" y="59690"/>
                    </a:lnTo>
                    <a:lnTo>
                      <a:pt x="7277372" y="2674803"/>
                    </a:lnTo>
                    <a:close/>
                  </a:path>
                </a:pathLst>
              </a:custGeom>
              <a:solidFill>
                <a:srgbClr val="13A399"/>
              </a:solidFill>
            </p:spPr>
            <p:txBody>
              <a:bodyPr/>
              <a:lstStyle/>
              <a:p>
                <a:endParaRPr lang="en-US"/>
              </a:p>
            </p:txBody>
          </p:sp>
        </p:grpSp>
        <p:sp>
          <p:nvSpPr>
            <p:cNvPr id="5" name="TextBox 5"/>
            <p:cNvSpPr txBox="1"/>
            <p:nvPr/>
          </p:nvSpPr>
          <p:spPr>
            <a:xfrm>
              <a:off x="909796" y="1551598"/>
              <a:ext cx="10101715" cy="1398270"/>
            </a:xfrm>
            <a:prstGeom prst="rect">
              <a:avLst/>
            </a:prstGeom>
          </p:spPr>
          <p:txBody>
            <a:bodyPr lIns="0" tIns="0" rIns="0" bIns="0" rtlCol="0" anchor="t">
              <a:spAutoFit/>
            </a:bodyPr>
            <a:lstStyle/>
            <a:p>
              <a:pPr>
                <a:lnSpc>
                  <a:spcPts val="7920"/>
                </a:lnSpc>
              </a:pPr>
              <a:r>
                <a:rPr lang="en-US" sz="7200" spc="144">
                  <a:solidFill>
                    <a:srgbClr val="000000"/>
                  </a:solidFill>
                  <a:latin typeface="Roboto Bold"/>
                </a:rPr>
                <a:t>AGENDA TOPICS</a:t>
              </a:r>
            </a:p>
          </p:txBody>
        </p:sp>
      </p:grpSp>
      <p:sp>
        <p:nvSpPr>
          <p:cNvPr id="6" name="TextBox 6"/>
          <p:cNvSpPr txBox="1"/>
          <p:nvPr/>
        </p:nvSpPr>
        <p:spPr>
          <a:xfrm>
            <a:off x="1028700" y="5067300"/>
            <a:ext cx="8940979" cy="1986280"/>
          </a:xfrm>
          <a:prstGeom prst="rect">
            <a:avLst/>
          </a:prstGeom>
        </p:spPr>
        <p:txBody>
          <a:bodyPr lIns="0" tIns="0" rIns="0" bIns="0" rtlCol="0" anchor="t">
            <a:spAutoFit/>
          </a:bodyPr>
          <a:lstStyle/>
          <a:p>
            <a:pPr marL="604519" lvl="1" indent="-302260">
              <a:lnSpc>
                <a:spcPts val="3919"/>
              </a:lnSpc>
              <a:buFont typeface="Arial"/>
              <a:buChar char="•"/>
            </a:pPr>
            <a:r>
              <a:rPr lang="en-US" sz="2799" spc="55">
                <a:solidFill>
                  <a:srgbClr val="000000"/>
                </a:solidFill>
                <a:latin typeface="Roboto"/>
              </a:rPr>
              <a:t>Strategic Plan Overview</a:t>
            </a:r>
          </a:p>
          <a:p>
            <a:pPr marL="604519" lvl="1" indent="-302260">
              <a:lnSpc>
                <a:spcPts val="3919"/>
              </a:lnSpc>
              <a:buFont typeface="Arial"/>
              <a:buChar char="•"/>
            </a:pPr>
            <a:r>
              <a:rPr lang="en-US" sz="2799" spc="55">
                <a:solidFill>
                  <a:srgbClr val="000000"/>
                </a:solidFill>
                <a:latin typeface="Roboto"/>
              </a:rPr>
              <a:t>Year 1 Progress Updates</a:t>
            </a:r>
          </a:p>
          <a:p>
            <a:pPr marL="604519" lvl="1" indent="-302260">
              <a:lnSpc>
                <a:spcPts val="3919"/>
              </a:lnSpc>
              <a:buFont typeface="Arial"/>
              <a:buChar char="•"/>
            </a:pPr>
            <a:r>
              <a:rPr lang="en-US" sz="2799" spc="55">
                <a:solidFill>
                  <a:srgbClr val="000000"/>
                </a:solidFill>
                <a:latin typeface="Roboto"/>
              </a:rPr>
              <a:t>Next Steps</a:t>
            </a:r>
          </a:p>
          <a:p>
            <a:pPr marL="604519" lvl="1" indent="-302260">
              <a:lnSpc>
                <a:spcPts val="3919"/>
              </a:lnSpc>
              <a:buFont typeface="Arial"/>
              <a:buChar char="•"/>
            </a:pPr>
            <a:r>
              <a:rPr lang="en-US" sz="2799" spc="55">
                <a:solidFill>
                  <a:srgbClr val="000000"/>
                </a:solidFill>
                <a:latin typeface="Roboto"/>
              </a:rPr>
              <a:t>Community Input</a:t>
            </a:r>
          </a:p>
        </p:txBody>
      </p:sp>
      <p:sp>
        <p:nvSpPr>
          <p:cNvPr id="7" name="AutoShape 7"/>
          <p:cNvSpPr/>
          <p:nvPr/>
        </p:nvSpPr>
        <p:spPr>
          <a:xfrm>
            <a:off x="-381000" y="2616215"/>
            <a:ext cx="1409700" cy="1278235"/>
          </a:xfrm>
          <a:prstGeom prst="rect">
            <a:avLst/>
          </a:prstGeom>
          <a:solidFill>
            <a:srgbClr val="13A399"/>
          </a:solidFill>
        </p:spPr>
        <p:txBody>
          <a:bodyPr/>
          <a:lstStyle/>
          <a:p>
            <a:endParaRPr lang="en-US"/>
          </a:p>
        </p:txBody>
      </p:sp>
      <p:sp>
        <p:nvSpPr>
          <p:cNvPr id="8" name="AutoShape 8"/>
          <p:cNvSpPr/>
          <p:nvPr/>
        </p:nvSpPr>
        <p:spPr>
          <a:xfrm>
            <a:off x="17533417" y="8191500"/>
            <a:ext cx="228600" cy="4191000"/>
          </a:xfrm>
          <a:prstGeom prst="rect">
            <a:avLst/>
          </a:prstGeom>
          <a:solidFill>
            <a:srgbClr val="13A399"/>
          </a:solidFill>
        </p:spPr>
        <p:txBody>
          <a:bodyPr/>
          <a:lstStyle/>
          <a:p>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0829"/>
            <a:ext cx="8940979" cy="4333363"/>
            <a:chOff x="0" y="0"/>
            <a:chExt cx="11921306" cy="5777817"/>
          </a:xfrm>
        </p:grpSpPr>
        <p:grpSp>
          <p:nvGrpSpPr>
            <p:cNvPr id="3" name="Group 3"/>
            <p:cNvGrpSpPr/>
            <p:nvPr/>
          </p:nvGrpSpPr>
          <p:grpSpPr>
            <a:xfrm>
              <a:off x="0" y="0"/>
              <a:ext cx="11921306" cy="5777817"/>
              <a:chOff x="0" y="0"/>
              <a:chExt cx="7338332" cy="3556619"/>
            </a:xfrm>
          </p:grpSpPr>
          <p:sp>
            <p:nvSpPr>
              <p:cNvPr id="4" name="Freeform 4"/>
              <p:cNvSpPr/>
              <p:nvPr/>
            </p:nvSpPr>
            <p:spPr>
              <a:xfrm>
                <a:off x="0" y="0"/>
                <a:ext cx="7338332" cy="3556619"/>
              </a:xfrm>
              <a:custGeom>
                <a:avLst/>
                <a:gdLst/>
                <a:ahLst/>
                <a:cxnLst/>
                <a:rect l="l" t="t" r="r" b="b"/>
                <a:pathLst>
                  <a:path w="7338332" h="3556619">
                    <a:moveTo>
                      <a:pt x="0" y="0"/>
                    </a:moveTo>
                    <a:lnTo>
                      <a:pt x="0" y="3556619"/>
                    </a:lnTo>
                    <a:lnTo>
                      <a:pt x="7338332" y="3556619"/>
                    </a:lnTo>
                    <a:lnTo>
                      <a:pt x="7338332" y="0"/>
                    </a:lnTo>
                    <a:lnTo>
                      <a:pt x="0" y="0"/>
                    </a:lnTo>
                    <a:close/>
                    <a:moveTo>
                      <a:pt x="7277372" y="3495658"/>
                    </a:moveTo>
                    <a:lnTo>
                      <a:pt x="59690" y="3495658"/>
                    </a:lnTo>
                    <a:lnTo>
                      <a:pt x="59690" y="59690"/>
                    </a:lnTo>
                    <a:lnTo>
                      <a:pt x="7277372" y="59690"/>
                    </a:lnTo>
                    <a:lnTo>
                      <a:pt x="7277372" y="3495658"/>
                    </a:lnTo>
                    <a:close/>
                  </a:path>
                </a:pathLst>
              </a:custGeom>
              <a:solidFill>
                <a:srgbClr val="13A399"/>
              </a:solidFill>
            </p:spPr>
            <p:txBody>
              <a:bodyPr/>
              <a:lstStyle/>
              <a:p>
                <a:endParaRPr lang="en-US"/>
              </a:p>
            </p:txBody>
          </p:sp>
        </p:grpSp>
        <p:sp>
          <p:nvSpPr>
            <p:cNvPr id="5" name="TextBox 5"/>
            <p:cNvSpPr txBox="1"/>
            <p:nvPr/>
          </p:nvSpPr>
          <p:spPr>
            <a:xfrm>
              <a:off x="909796" y="1551598"/>
              <a:ext cx="10101715" cy="2731770"/>
            </a:xfrm>
            <a:prstGeom prst="rect">
              <a:avLst/>
            </a:prstGeom>
          </p:spPr>
          <p:txBody>
            <a:bodyPr lIns="0" tIns="0" rIns="0" bIns="0" rtlCol="0" anchor="t">
              <a:spAutoFit/>
            </a:bodyPr>
            <a:lstStyle/>
            <a:p>
              <a:pPr>
                <a:lnSpc>
                  <a:spcPts val="7920"/>
                </a:lnSpc>
              </a:pPr>
              <a:r>
                <a:rPr lang="en-US" sz="7200" spc="144">
                  <a:solidFill>
                    <a:srgbClr val="000000"/>
                  </a:solidFill>
                  <a:latin typeface="Roboto Bold"/>
                </a:rPr>
                <a:t>STRATEGIC PLAN OVERVIEW</a:t>
              </a:r>
            </a:p>
          </p:txBody>
        </p:sp>
      </p:grpSp>
      <p:sp>
        <p:nvSpPr>
          <p:cNvPr id="6" name="AutoShape 6"/>
          <p:cNvSpPr/>
          <p:nvPr/>
        </p:nvSpPr>
        <p:spPr>
          <a:xfrm>
            <a:off x="-381000" y="2616215"/>
            <a:ext cx="1409700" cy="1278235"/>
          </a:xfrm>
          <a:prstGeom prst="rect">
            <a:avLst/>
          </a:prstGeom>
          <a:solidFill>
            <a:srgbClr val="13A399"/>
          </a:solidFill>
        </p:spPr>
        <p:txBody>
          <a:bodyPr/>
          <a:lstStyle/>
          <a:p>
            <a:endParaRPr lang="en-US"/>
          </a:p>
        </p:txBody>
      </p:sp>
      <p:sp>
        <p:nvSpPr>
          <p:cNvPr id="7" name="AutoShape 7"/>
          <p:cNvSpPr/>
          <p:nvPr/>
        </p:nvSpPr>
        <p:spPr>
          <a:xfrm>
            <a:off x="17533417" y="8191500"/>
            <a:ext cx="228600" cy="4191000"/>
          </a:xfrm>
          <a:prstGeom prst="rect">
            <a:avLst/>
          </a:prstGeom>
          <a:solidFill>
            <a:srgbClr val="13A399"/>
          </a:solidFill>
        </p:spPr>
        <p:txBody>
          <a:bodyPr/>
          <a:lstStyle/>
          <a:p>
            <a:endParaRPr lang="en-US"/>
          </a:p>
        </p:txBody>
      </p:sp>
      <p:sp>
        <p:nvSpPr>
          <p:cNvPr id="8" name="Freeform 8"/>
          <p:cNvSpPr/>
          <p:nvPr/>
        </p:nvSpPr>
        <p:spPr>
          <a:xfrm>
            <a:off x="11499690" y="1558555"/>
            <a:ext cx="5759610" cy="7419609"/>
          </a:xfrm>
          <a:custGeom>
            <a:avLst/>
            <a:gdLst/>
            <a:ahLst/>
            <a:cxnLst/>
            <a:rect l="l" t="t" r="r" b="b"/>
            <a:pathLst>
              <a:path w="5759610" h="7419609">
                <a:moveTo>
                  <a:pt x="0" y="0"/>
                </a:moveTo>
                <a:lnTo>
                  <a:pt x="5759610" y="0"/>
                </a:lnTo>
                <a:lnTo>
                  <a:pt x="5759610" y="7419609"/>
                </a:lnTo>
                <a:lnTo>
                  <a:pt x="0" y="7419609"/>
                </a:lnTo>
                <a:lnTo>
                  <a:pt x="0" y="0"/>
                </a:lnTo>
                <a:close/>
              </a:path>
            </a:pathLst>
          </a:custGeom>
          <a:blipFill>
            <a:blip r:embed="rId3"/>
            <a:stretch>
              <a:fillRect/>
            </a:stretch>
          </a:blipFill>
        </p:spPr>
        <p:txBody>
          <a:bodyPr/>
          <a:lstStyle/>
          <a:p>
            <a:endParaRPr lang="en-US"/>
          </a:p>
        </p:txBody>
      </p:sp>
      <p:sp>
        <p:nvSpPr>
          <p:cNvPr id="9" name="Freeform 9"/>
          <p:cNvSpPr/>
          <p:nvPr/>
        </p:nvSpPr>
        <p:spPr>
          <a:xfrm>
            <a:off x="14290550" y="1237282"/>
            <a:ext cx="2726910" cy="3408637"/>
          </a:xfrm>
          <a:custGeom>
            <a:avLst/>
            <a:gdLst/>
            <a:ahLst/>
            <a:cxnLst/>
            <a:rect l="l" t="t" r="r" b="b"/>
            <a:pathLst>
              <a:path w="2726910" h="3408637">
                <a:moveTo>
                  <a:pt x="0" y="0"/>
                </a:moveTo>
                <a:lnTo>
                  <a:pt x="2726910" y="0"/>
                </a:lnTo>
                <a:lnTo>
                  <a:pt x="2726910" y="3408637"/>
                </a:lnTo>
                <a:lnTo>
                  <a:pt x="0" y="3408637"/>
                </a:lnTo>
                <a:lnTo>
                  <a:pt x="0" y="0"/>
                </a:lnTo>
                <a:close/>
              </a:path>
            </a:pathLst>
          </a:custGeom>
          <a:blipFill>
            <a:blip r:embed="rId4"/>
            <a:stretch>
              <a:fillRect/>
            </a:stretch>
          </a:blipFill>
        </p:spPr>
        <p:txBody>
          <a:bodyPr/>
          <a:lstStyle/>
          <a:p>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540068"/>
            <a:ext cx="9029700" cy="1034415"/>
          </a:xfrm>
          <a:prstGeom prst="rect">
            <a:avLst/>
          </a:prstGeom>
        </p:spPr>
        <p:txBody>
          <a:bodyPr wrap="square" lIns="0" tIns="0" rIns="0" bIns="0" rtlCol="0" anchor="t">
            <a:spAutoFit/>
          </a:bodyPr>
          <a:lstStyle/>
          <a:p>
            <a:pPr>
              <a:lnSpc>
                <a:spcPts val="7920"/>
              </a:lnSpc>
              <a:spcBef>
                <a:spcPct val="0"/>
              </a:spcBef>
            </a:pPr>
            <a:r>
              <a:rPr lang="en-US" sz="7200" spc="144" dirty="0">
                <a:solidFill>
                  <a:srgbClr val="000000"/>
                </a:solidFill>
                <a:latin typeface="Roboto Bold"/>
              </a:rPr>
              <a:t>BACKGROUND</a:t>
            </a:r>
          </a:p>
        </p:txBody>
      </p:sp>
      <p:grpSp>
        <p:nvGrpSpPr>
          <p:cNvPr id="3" name="Group 3"/>
          <p:cNvGrpSpPr/>
          <p:nvPr/>
        </p:nvGrpSpPr>
        <p:grpSpPr>
          <a:xfrm>
            <a:off x="1028700" y="1028700"/>
            <a:ext cx="16230600" cy="8581920"/>
            <a:chOff x="0" y="0"/>
            <a:chExt cx="21640800" cy="11442561"/>
          </a:xfrm>
        </p:grpSpPr>
        <p:sp>
          <p:nvSpPr>
            <p:cNvPr id="4" name="TextBox 4"/>
            <p:cNvSpPr txBox="1"/>
            <p:nvPr/>
          </p:nvSpPr>
          <p:spPr>
            <a:xfrm>
              <a:off x="0" y="-95250"/>
              <a:ext cx="21640800" cy="1109466"/>
            </a:xfrm>
            <a:prstGeom prst="rect">
              <a:avLst/>
            </a:prstGeom>
          </p:spPr>
          <p:txBody>
            <a:bodyPr lIns="0" tIns="0" rIns="0" bIns="0" rtlCol="0" anchor="t">
              <a:spAutoFit/>
            </a:bodyPr>
            <a:lstStyle/>
            <a:p>
              <a:pPr>
                <a:lnSpc>
                  <a:spcPts val="6987"/>
                </a:lnSpc>
              </a:pPr>
              <a:endParaRPr/>
            </a:p>
          </p:txBody>
        </p:sp>
        <p:sp>
          <p:nvSpPr>
            <p:cNvPr id="5" name="TextBox 5"/>
            <p:cNvSpPr txBox="1"/>
            <p:nvPr/>
          </p:nvSpPr>
          <p:spPr>
            <a:xfrm>
              <a:off x="0" y="1062241"/>
              <a:ext cx="21640800" cy="10380320"/>
            </a:xfrm>
            <a:prstGeom prst="rect">
              <a:avLst/>
            </a:prstGeom>
          </p:spPr>
          <p:txBody>
            <a:bodyPr lIns="0" tIns="0" rIns="0" bIns="0" rtlCol="0" anchor="t">
              <a:spAutoFit/>
            </a:bodyPr>
            <a:lstStyle/>
            <a:p>
              <a:pPr marL="933925" lvl="1" indent="-466963">
                <a:lnSpc>
                  <a:spcPts val="6056"/>
                </a:lnSpc>
                <a:buFont typeface="Arial"/>
                <a:buChar char="•"/>
              </a:pPr>
              <a:r>
                <a:rPr lang="en-US" sz="4325">
                  <a:solidFill>
                    <a:srgbClr val="000000"/>
                  </a:solidFill>
                  <a:latin typeface="Roboto"/>
                </a:rPr>
                <a:t>The strategic plan is the first plan developed for CBS, it was adopted in September 2022</a:t>
              </a:r>
            </a:p>
            <a:p>
              <a:pPr marL="933925" lvl="1" indent="-466963">
                <a:lnSpc>
                  <a:spcPts val="6056"/>
                </a:lnSpc>
                <a:buFont typeface="Arial"/>
                <a:buChar char="•"/>
              </a:pPr>
              <a:r>
                <a:rPr lang="en-US" sz="4325">
                  <a:solidFill>
                    <a:srgbClr val="000000"/>
                  </a:solidFill>
                  <a:latin typeface="Roboto"/>
                </a:rPr>
                <a:t>The goals were developed with extensive public outreach including:</a:t>
              </a:r>
            </a:p>
            <a:p>
              <a:pPr marL="1176987" lvl="2" indent="-392329">
                <a:lnSpc>
                  <a:spcPts val="3816"/>
                </a:lnSpc>
                <a:buFont typeface="Arial"/>
                <a:buChar char="⚬"/>
              </a:pPr>
              <a:r>
                <a:rPr lang="en-US" sz="2725">
                  <a:solidFill>
                    <a:srgbClr val="000000"/>
                  </a:solidFill>
                  <a:latin typeface="Roboto"/>
                </a:rPr>
                <a:t>About 700 survey responses</a:t>
              </a:r>
            </a:p>
            <a:p>
              <a:pPr marL="1176987" lvl="2" indent="-392329">
                <a:lnSpc>
                  <a:spcPts val="3816"/>
                </a:lnSpc>
                <a:buFont typeface="Arial"/>
                <a:buChar char="⚬"/>
              </a:pPr>
              <a:r>
                <a:rPr lang="en-US" sz="2725">
                  <a:solidFill>
                    <a:srgbClr val="000000"/>
                  </a:solidFill>
                  <a:latin typeface="Roboto"/>
                </a:rPr>
                <a:t>Social Media</a:t>
              </a:r>
            </a:p>
            <a:p>
              <a:pPr marL="1176987" lvl="2" indent="-392329">
                <a:lnSpc>
                  <a:spcPts val="3816"/>
                </a:lnSpc>
                <a:buFont typeface="Arial"/>
                <a:buChar char="⚬"/>
              </a:pPr>
              <a:r>
                <a:rPr lang="en-US" sz="2725">
                  <a:solidFill>
                    <a:srgbClr val="000000"/>
                  </a:solidFill>
                  <a:latin typeface="Roboto"/>
                </a:rPr>
                <a:t>Focus Groups</a:t>
              </a:r>
            </a:p>
            <a:p>
              <a:pPr marL="1176987" lvl="2" indent="-392329">
                <a:lnSpc>
                  <a:spcPts val="3816"/>
                </a:lnSpc>
                <a:buFont typeface="Arial"/>
                <a:buChar char="⚬"/>
              </a:pPr>
              <a:r>
                <a:rPr lang="en-US" sz="2725">
                  <a:solidFill>
                    <a:srgbClr val="000000"/>
                  </a:solidFill>
                  <a:latin typeface="Roboto"/>
                </a:rPr>
                <a:t>Community Leader Interviews</a:t>
              </a:r>
            </a:p>
            <a:p>
              <a:pPr marL="1176987" lvl="2" indent="-392329">
                <a:lnSpc>
                  <a:spcPts val="3816"/>
                </a:lnSpc>
                <a:buFont typeface="Arial"/>
                <a:buChar char="⚬"/>
              </a:pPr>
              <a:r>
                <a:rPr lang="en-US" sz="2725">
                  <a:solidFill>
                    <a:srgbClr val="000000"/>
                  </a:solidFill>
                  <a:latin typeface="Roboto"/>
                </a:rPr>
                <a:t>Staff Survey</a:t>
              </a:r>
            </a:p>
            <a:p>
              <a:pPr marL="1176987" lvl="2" indent="-392329">
                <a:lnSpc>
                  <a:spcPts val="3816"/>
                </a:lnSpc>
                <a:buFont typeface="Arial"/>
                <a:buChar char="⚬"/>
              </a:pPr>
              <a:r>
                <a:rPr lang="en-US" sz="2725">
                  <a:solidFill>
                    <a:srgbClr val="000000"/>
                  </a:solidFill>
                  <a:latin typeface="Roboto"/>
                </a:rPr>
                <a:t>Website</a:t>
              </a:r>
            </a:p>
            <a:p>
              <a:pPr marL="1176987" lvl="2" indent="-392329">
                <a:lnSpc>
                  <a:spcPts val="3816"/>
                </a:lnSpc>
                <a:buFont typeface="Arial"/>
                <a:buChar char="⚬"/>
              </a:pPr>
              <a:r>
                <a:rPr lang="en-US" sz="2725">
                  <a:solidFill>
                    <a:srgbClr val="000000"/>
                  </a:solidFill>
                  <a:latin typeface="Roboto"/>
                </a:rPr>
                <a:t>Fact Sheet</a:t>
              </a:r>
            </a:p>
            <a:p>
              <a:pPr marL="1176987" lvl="2" indent="-392329">
                <a:lnSpc>
                  <a:spcPts val="3816"/>
                </a:lnSpc>
                <a:buFont typeface="Arial"/>
                <a:buChar char="⚬"/>
              </a:pPr>
              <a:r>
                <a:rPr lang="en-US" sz="2725">
                  <a:solidFill>
                    <a:srgbClr val="000000"/>
                  </a:solidFill>
                  <a:latin typeface="Roboto"/>
                </a:rPr>
                <a:t>Boards, Commissions, + Community Group Presentations </a:t>
              </a:r>
            </a:p>
            <a:p>
              <a:pPr marL="1176987" lvl="2" indent="-392329">
                <a:lnSpc>
                  <a:spcPts val="3816"/>
                </a:lnSpc>
                <a:buFont typeface="Arial"/>
                <a:buChar char="⚬"/>
              </a:pPr>
              <a:r>
                <a:rPr lang="en-US" sz="2725">
                  <a:solidFill>
                    <a:srgbClr val="000000"/>
                  </a:solidFill>
                  <a:latin typeface="Roboto"/>
                </a:rPr>
                <a:t>Utility Bill Mailer</a:t>
              </a:r>
            </a:p>
            <a:p>
              <a:pPr marL="1176987" lvl="2" indent="-392329">
                <a:lnSpc>
                  <a:spcPts val="3816"/>
                </a:lnSpc>
                <a:buFont typeface="Arial"/>
                <a:buChar char="⚬"/>
              </a:pPr>
              <a:r>
                <a:rPr lang="en-US" sz="2725">
                  <a:solidFill>
                    <a:srgbClr val="000000"/>
                  </a:solidFill>
                  <a:latin typeface="Roboto"/>
                </a:rPr>
                <a:t>Media Releases</a:t>
              </a:r>
            </a:p>
          </p:txBody>
        </p:sp>
      </p:grpSp>
      <p:sp>
        <p:nvSpPr>
          <p:cNvPr id="6" name="Freeform 6"/>
          <p:cNvSpPr/>
          <p:nvPr/>
        </p:nvSpPr>
        <p:spPr>
          <a:xfrm>
            <a:off x="14058645" y="4155790"/>
            <a:ext cx="2916233" cy="5891379"/>
          </a:xfrm>
          <a:custGeom>
            <a:avLst/>
            <a:gdLst/>
            <a:ahLst/>
            <a:cxnLst/>
            <a:rect l="l" t="t" r="r" b="b"/>
            <a:pathLst>
              <a:path w="2916233" h="5891379">
                <a:moveTo>
                  <a:pt x="0" y="0"/>
                </a:moveTo>
                <a:lnTo>
                  <a:pt x="2916232" y="0"/>
                </a:lnTo>
                <a:lnTo>
                  <a:pt x="2916232" y="5891379"/>
                </a:lnTo>
                <a:lnTo>
                  <a:pt x="0" y="5891379"/>
                </a:lnTo>
                <a:lnTo>
                  <a:pt x="0" y="0"/>
                </a:lnTo>
                <a:close/>
              </a:path>
            </a:pathLst>
          </a:custGeom>
          <a:blipFill>
            <a:blip r:embed="rId3"/>
            <a:stretch>
              <a:fillRect/>
            </a:stretch>
          </a:blipFill>
        </p:spPr>
        <p:txBody>
          <a:bodyPr/>
          <a:lstStyle/>
          <a:p>
            <a:endParaRPr lang="en-US"/>
          </a:p>
        </p:txBody>
      </p:sp>
      <p:sp>
        <p:nvSpPr>
          <p:cNvPr id="7" name="Freeform 7"/>
          <p:cNvSpPr/>
          <p:nvPr/>
        </p:nvSpPr>
        <p:spPr>
          <a:xfrm>
            <a:off x="14272861" y="4719958"/>
            <a:ext cx="2487800" cy="4998383"/>
          </a:xfrm>
          <a:custGeom>
            <a:avLst/>
            <a:gdLst/>
            <a:ahLst/>
            <a:cxnLst/>
            <a:rect l="l" t="t" r="r" b="b"/>
            <a:pathLst>
              <a:path w="2487800" h="4998383">
                <a:moveTo>
                  <a:pt x="0" y="0"/>
                </a:moveTo>
                <a:lnTo>
                  <a:pt x="2487800" y="0"/>
                </a:lnTo>
                <a:lnTo>
                  <a:pt x="2487800" y="4998383"/>
                </a:lnTo>
                <a:lnTo>
                  <a:pt x="0" y="4998383"/>
                </a:lnTo>
                <a:lnTo>
                  <a:pt x="0" y="0"/>
                </a:lnTo>
                <a:close/>
              </a:path>
            </a:pathLst>
          </a:custGeom>
          <a:blipFill>
            <a:blip r:embed="rId4"/>
            <a:stretch>
              <a:fillRect l="-6154" r="-246"/>
            </a:stretch>
          </a:blipFill>
        </p:spPr>
        <p:txBody>
          <a:bodyPr/>
          <a:lstStyle/>
          <a:p>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7981" y="6937762"/>
            <a:ext cx="2929842" cy="3662302"/>
          </a:xfrm>
          <a:custGeom>
            <a:avLst/>
            <a:gdLst/>
            <a:ahLst/>
            <a:cxnLst/>
            <a:rect l="l" t="t" r="r" b="b"/>
            <a:pathLst>
              <a:path w="2929842" h="3662302">
                <a:moveTo>
                  <a:pt x="0" y="0"/>
                </a:moveTo>
                <a:lnTo>
                  <a:pt x="2929842" y="0"/>
                </a:lnTo>
                <a:lnTo>
                  <a:pt x="2929842" y="3662302"/>
                </a:lnTo>
                <a:lnTo>
                  <a:pt x="0" y="3662302"/>
                </a:lnTo>
                <a:lnTo>
                  <a:pt x="0" y="0"/>
                </a:lnTo>
                <a:close/>
              </a:path>
            </a:pathLst>
          </a:custGeom>
          <a:blipFill>
            <a:blip r:embed="rId3"/>
            <a:stretch>
              <a:fillRect/>
            </a:stretch>
          </a:blipFill>
        </p:spPr>
        <p:txBody>
          <a:bodyPr/>
          <a:lstStyle/>
          <a:p>
            <a:endParaRPr lang="en-US"/>
          </a:p>
        </p:txBody>
      </p:sp>
      <p:grpSp>
        <p:nvGrpSpPr>
          <p:cNvPr id="3" name="Group 3"/>
          <p:cNvGrpSpPr/>
          <p:nvPr/>
        </p:nvGrpSpPr>
        <p:grpSpPr>
          <a:xfrm>
            <a:off x="8431121" y="0"/>
            <a:ext cx="9856879" cy="10287000"/>
            <a:chOff x="0" y="0"/>
            <a:chExt cx="2775227" cy="2896328"/>
          </a:xfrm>
        </p:grpSpPr>
        <p:sp>
          <p:nvSpPr>
            <p:cNvPr id="4" name="Freeform 4"/>
            <p:cNvSpPr/>
            <p:nvPr/>
          </p:nvSpPr>
          <p:spPr>
            <a:xfrm>
              <a:off x="0" y="0"/>
              <a:ext cx="2775227" cy="2896328"/>
            </a:xfrm>
            <a:custGeom>
              <a:avLst/>
              <a:gdLst/>
              <a:ahLst/>
              <a:cxnLst/>
              <a:rect l="l" t="t" r="r" b="b"/>
              <a:pathLst>
                <a:path w="2775227" h="2896328">
                  <a:moveTo>
                    <a:pt x="0" y="0"/>
                  </a:moveTo>
                  <a:lnTo>
                    <a:pt x="2775227" y="0"/>
                  </a:lnTo>
                  <a:lnTo>
                    <a:pt x="2775227" y="2896328"/>
                  </a:lnTo>
                  <a:lnTo>
                    <a:pt x="0" y="2896328"/>
                  </a:lnTo>
                  <a:close/>
                </a:path>
              </a:pathLst>
            </a:custGeom>
            <a:solidFill>
              <a:srgbClr val="ED1B24"/>
            </a:solidFill>
          </p:spPr>
          <p:txBody>
            <a:bodyPr/>
            <a:lstStyle/>
            <a:p>
              <a:endParaRPr lang="en-US"/>
            </a:p>
          </p:txBody>
        </p:sp>
        <p:sp>
          <p:nvSpPr>
            <p:cNvPr id="5" name="TextBox 5"/>
            <p:cNvSpPr txBox="1"/>
            <p:nvPr/>
          </p:nvSpPr>
          <p:spPr>
            <a:xfrm>
              <a:off x="0" y="-57150"/>
              <a:ext cx="2775227" cy="2953478"/>
            </a:xfrm>
            <a:prstGeom prst="rect">
              <a:avLst/>
            </a:prstGeom>
          </p:spPr>
          <p:txBody>
            <a:bodyPr lIns="23078" tIns="23078" rIns="23078" bIns="23078" rtlCol="0" anchor="ctr"/>
            <a:lstStyle/>
            <a:p>
              <a:pPr algn="ctr">
                <a:lnSpc>
                  <a:spcPts val="1971"/>
                </a:lnSpc>
              </a:pPr>
              <a:endParaRPr/>
            </a:p>
          </p:txBody>
        </p:sp>
      </p:grpSp>
      <p:grpSp>
        <p:nvGrpSpPr>
          <p:cNvPr id="6" name="Group 6"/>
          <p:cNvGrpSpPr/>
          <p:nvPr/>
        </p:nvGrpSpPr>
        <p:grpSpPr>
          <a:xfrm>
            <a:off x="12606513" y="397534"/>
            <a:ext cx="2193896" cy="2193896"/>
            <a:chOff x="0" y="0"/>
            <a:chExt cx="2925194" cy="2925194"/>
          </a:xfrm>
        </p:grpSpPr>
        <p:grpSp>
          <p:nvGrpSpPr>
            <p:cNvPr id="7" name="Group 7"/>
            <p:cNvGrpSpPr/>
            <p:nvPr/>
          </p:nvGrpSpPr>
          <p:grpSpPr>
            <a:xfrm>
              <a:off x="0" y="0"/>
              <a:ext cx="2925194" cy="2925194"/>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4A79D"/>
              </a:solidFill>
            </p:spPr>
            <p:txBody>
              <a:bodyPr/>
              <a:lstStyle/>
              <a:p>
                <a:endParaRPr lang="en-US"/>
              </a:p>
            </p:txBody>
          </p:sp>
          <p:sp>
            <p:nvSpPr>
              <p:cNvPr id="9" name="TextBox 9"/>
              <p:cNvSpPr txBox="1"/>
              <p:nvPr/>
            </p:nvSpPr>
            <p:spPr>
              <a:xfrm>
                <a:off x="76200" y="19050"/>
                <a:ext cx="660400" cy="717550"/>
              </a:xfrm>
              <a:prstGeom prst="rect">
                <a:avLst/>
              </a:prstGeom>
            </p:spPr>
            <p:txBody>
              <a:bodyPr lIns="23078" tIns="23078" rIns="23078" bIns="23078" rtlCol="0" anchor="ctr"/>
              <a:lstStyle/>
              <a:p>
                <a:pPr algn="ctr">
                  <a:lnSpc>
                    <a:spcPts val="1971"/>
                  </a:lnSpc>
                </a:pPr>
                <a:endParaRPr/>
              </a:p>
            </p:txBody>
          </p:sp>
        </p:grpSp>
        <p:sp>
          <p:nvSpPr>
            <p:cNvPr id="10" name="Freeform 10"/>
            <p:cNvSpPr/>
            <p:nvPr/>
          </p:nvSpPr>
          <p:spPr>
            <a:xfrm>
              <a:off x="276470" y="239118"/>
              <a:ext cx="2446958" cy="2446958"/>
            </a:xfrm>
            <a:custGeom>
              <a:avLst/>
              <a:gdLst/>
              <a:ahLst/>
              <a:cxnLst/>
              <a:rect l="l" t="t" r="r" b="b"/>
              <a:pathLst>
                <a:path w="2446958" h="2446958">
                  <a:moveTo>
                    <a:pt x="0" y="0"/>
                  </a:moveTo>
                  <a:lnTo>
                    <a:pt x="2446958" y="0"/>
                  </a:lnTo>
                  <a:lnTo>
                    <a:pt x="2446958" y="2446958"/>
                  </a:lnTo>
                  <a:lnTo>
                    <a:pt x="0" y="2446958"/>
                  </a:lnTo>
                  <a:lnTo>
                    <a:pt x="0" y="0"/>
                  </a:lnTo>
                  <a:close/>
                </a:path>
              </a:pathLst>
            </a:custGeom>
            <a:blipFill>
              <a:blip r:embed="rId4"/>
              <a:stretch>
                <a:fillRect/>
              </a:stretch>
            </a:blipFill>
          </p:spPr>
          <p:txBody>
            <a:bodyPr/>
            <a:lstStyle/>
            <a:p>
              <a:endParaRPr lang="en-US"/>
            </a:p>
          </p:txBody>
        </p:sp>
      </p:grpSp>
      <p:grpSp>
        <p:nvGrpSpPr>
          <p:cNvPr id="11" name="Group 11"/>
          <p:cNvGrpSpPr/>
          <p:nvPr/>
        </p:nvGrpSpPr>
        <p:grpSpPr>
          <a:xfrm>
            <a:off x="9360273" y="1920667"/>
            <a:ext cx="2193896" cy="2193896"/>
            <a:chOff x="0" y="0"/>
            <a:chExt cx="2925194" cy="2925194"/>
          </a:xfrm>
        </p:grpSpPr>
        <p:grpSp>
          <p:nvGrpSpPr>
            <p:cNvPr id="12" name="Group 12"/>
            <p:cNvGrpSpPr/>
            <p:nvPr/>
          </p:nvGrpSpPr>
          <p:grpSpPr>
            <a:xfrm>
              <a:off x="0" y="0"/>
              <a:ext cx="2925194" cy="2925194"/>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4A79D"/>
              </a:solidFill>
            </p:spPr>
            <p:txBody>
              <a:bodyPr/>
              <a:lstStyle/>
              <a:p>
                <a:endParaRPr lang="en-US"/>
              </a:p>
            </p:txBody>
          </p:sp>
          <p:sp>
            <p:nvSpPr>
              <p:cNvPr id="14" name="TextBox 14"/>
              <p:cNvSpPr txBox="1"/>
              <p:nvPr/>
            </p:nvSpPr>
            <p:spPr>
              <a:xfrm>
                <a:off x="76200" y="19050"/>
                <a:ext cx="660400" cy="717550"/>
              </a:xfrm>
              <a:prstGeom prst="rect">
                <a:avLst/>
              </a:prstGeom>
            </p:spPr>
            <p:txBody>
              <a:bodyPr lIns="23078" tIns="23078" rIns="23078" bIns="23078" rtlCol="0" anchor="ctr"/>
              <a:lstStyle/>
              <a:p>
                <a:pPr algn="ctr">
                  <a:lnSpc>
                    <a:spcPts val="1971"/>
                  </a:lnSpc>
                </a:pPr>
                <a:endParaRPr/>
              </a:p>
            </p:txBody>
          </p:sp>
        </p:grpSp>
        <p:sp>
          <p:nvSpPr>
            <p:cNvPr id="15" name="Freeform 15"/>
            <p:cNvSpPr/>
            <p:nvPr/>
          </p:nvSpPr>
          <p:spPr>
            <a:xfrm>
              <a:off x="263321" y="262718"/>
              <a:ext cx="2399758" cy="2399758"/>
            </a:xfrm>
            <a:custGeom>
              <a:avLst/>
              <a:gdLst/>
              <a:ahLst/>
              <a:cxnLst/>
              <a:rect l="l" t="t" r="r" b="b"/>
              <a:pathLst>
                <a:path w="2399758" h="2399758">
                  <a:moveTo>
                    <a:pt x="0" y="0"/>
                  </a:moveTo>
                  <a:lnTo>
                    <a:pt x="2399758" y="0"/>
                  </a:lnTo>
                  <a:lnTo>
                    <a:pt x="2399758" y="2399758"/>
                  </a:lnTo>
                  <a:lnTo>
                    <a:pt x="0" y="2399758"/>
                  </a:lnTo>
                  <a:lnTo>
                    <a:pt x="0" y="0"/>
                  </a:lnTo>
                  <a:close/>
                </a:path>
              </a:pathLst>
            </a:custGeom>
            <a:blipFill>
              <a:blip r:embed="rId5"/>
              <a:stretch>
                <a:fillRect/>
              </a:stretch>
            </a:blipFill>
          </p:spPr>
          <p:txBody>
            <a:bodyPr/>
            <a:lstStyle/>
            <a:p>
              <a:endParaRPr lang="en-US"/>
            </a:p>
          </p:txBody>
        </p:sp>
      </p:grpSp>
      <p:grpSp>
        <p:nvGrpSpPr>
          <p:cNvPr id="16" name="Group 16"/>
          <p:cNvGrpSpPr/>
          <p:nvPr/>
        </p:nvGrpSpPr>
        <p:grpSpPr>
          <a:xfrm>
            <a:off x="11003467" y="5555434"/>
            <a:ext cx="2193896" cy="2193896"/>
            <a:chOff x="0" y="0"/>
            <a:chExt cx="2925194" cy="2925194"/>
          </a:xfrm>
        </p:grpSpPr>
        <p:grpSp>
          <p:nvGrpSpPr>
            <p:cNvPr id="17" name="Group 17"/>
            <p:cNvGrpSpPr/>
            <p:nvPr/>
          </p:nvGrpSpPr>
          <p:grpSpPr>
            <a:xfrm>
              <a:off x="0" y="0"/>
              <a:ext cx="2925194" cy="2925194"/>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4A79D"/>
              </a:solidFill>
            </p:spPr>
            <p:txBody>
              <a:bodyPr/>
              <a:lstStyle/>
              <a:p>
                <a:endParaRPr lang="en-US"/>
              </a:p>
            </p:txBody>
          </p:sp>
          <p:sp>
            <p:nvSpPr>
              <p:cNvPr id="19" name="TextBox 19"/>
              <p:cNvSpPr txBox="1"/>
              <p:nvPr/>
            </p:nvSpPr>
            <p:spPr>
              <a:xfrm>
                <a:off x="76200" y="19050"/>
                <a:ext cx="660400" cy="717550"/>
              </a:xfrm>
              <a:prstGeom prst="rect">
                <a:avLst/>
              </a:prstGeom>
            </p:spPr>
            <p:txBody>
              <a:bodyPr lIns="23078" tIns="23078" rIns="23078" bIns="23078" rtlCol="0" anchor="ctr"/>
              <a:lstStyle/>
              <a:p>
                <a:pPr algn="ctr">
                  <a:lnSpc>
                    <a:spcPts val="1971"/>
                  </a:lnSpc>
                </a:pPr>
                <a:endParaRPr/>
              </a:p>
            </p:txBody>
          </p:sp>
        </p:grpSp>
        <p:sp>
          <p:nvSpPr>
            <p:cNvPr id="20" name="Freeform 20"/>
            <p:cNvSpPr/>
            <p:nvPr/>
          </p:nvSpPr>
          <p:spPr>
            <a:xfrm>
              <a:off x="294818" y="404539"/>
              <a:ext cx="2335557" cy="2335557"/>
            </a:xfrm>
            <a:custGeom>
              <a:avLst/>
              <a:gdLst/>
              <a:ahLst/>
              <a:cxnLst/>
              <a:rect l="l" t="t" r="r" b="b"/>
              <a:pathLst>
                <a:path w="2335557" h="2335557">
                  <a:moveTo>
                    <a:pt x="0" y="0"/>
                  </a:moveTo>
                  <a:lnTo>
                    <a:pt x="2335558" y="0"/>
                  </a:lnTo>
                  <a:lnTo>
                    <a:pt x="2335558" y="2335558"/>
                  </a:lnTo>
                  <a:lnTo>
                    <a:pt x="0" y="2335558"/>
                  </a:lnTo>
                  <a:lnTo>
                    <a:pt x="0" y="0"/>
                  </a:lnTo>
                  <a:close/>
                </a:path>
              </a:pathLst>
            </a:custGeom>
            <a:blipFill>
              <a:blip r:embed="rId6"/>
              <a:stretch>
                <a:fillRect/>
              </a:stretch>
            </a:blipFill>
          </p:spPr>
          <p:txBody>
            <a:bodyPr/>
            <a:lstStyle/>
            <a:p>
              <a:endParaRPr lang="en-US"/>
            </a:p>
          </p:txBody>
        </p:sp>
      </p:grpSp>
      <p:grpSp>
        <p:nvGrpSpPr>
          <p:cNvPr id="21" name="Group 21"/>
          <p:cNvGrpSpPr/>
          <p:nvPr/>
        </p:nvGrpSpPr>
        <p:grpSpPr>
          <a:xfrm>
            <a:off x="15535461" y="1920667"/>
            <a:ext cx="2193896" cy="2193896"/>
            <a:chOff x="0" y="0"/>
            <a:chExt cx="2925194" cy="2925194"/>
          </a:xfrm>
        </p:grpSpPr>
        <p:grpSp>
          <p:nvGrpSpPr>
            <p:cNvPr id="22" name="Group 22"/>
            <p:cNvGrpSpPr/>
            <p:nvPr/>
          </p:nvGrpSpPr>
          <p:grpSpPr>
            <a:xfrm>
              <a:off x="0" y="0"/>
              <a:ext cx="2925194" cy="2925194"/>
              <a:chOff x="0" y="0"/>
              <a:chExt cx="812800" cy="812800"/>
            </a:xfrm>
          </p:grpSpPr>
          <p:sp>
            <p:nvSpPr>
              <p:cNvPr id="23" name="Freeform 2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4A79D"/>
              </a:solidFill>
            </p:spPr>
            <p:txBody>
              <a:bodyPr/>
              <a:lstStyle/>
              <a:p>
                <a:endParaRPr lang="en-US"/>
              </a:p>
            </p:txBody>
          </p:sp>
          <p:sp>
            <p:nvSpPr>
              <p:cNvPr id="24" name="TextBox 24"/>
              <p:cNvSpPr txBox="1"/>
              <p:nvPr/>
            </p:nvSpPr>
            <p:spPr>
              <a:xfrm>
                <a:off x="76200" y="19050"/>
                <a:ext cx="660400" cy="717550"/>
              </a:xfrm>
              <a:prstGeom prst="rect">
                <a:avLst/>
              </a:prstGeom>
            </p:spPr>
            <p:txBody>
              <a:bodyPr lIns="23078" tIns="23078" rIns="23078" bIns="23078" rtlCol="0" anchor="ctr"/>
              <a:lstStyle/>
              <a:p>
                <a:pPr algn="ctr">
                  <a:lnSpc>
                    <a:spcPts val="1971"/>
                  </a:lnSpc>
                </a:pPr>
                <a:endParaRPr/>
              </a:p>
            </p:txBody>
          </p:sp>
        </p:grpSp>
        <p:sp>
          <p:nvSpPr>
            <p:cNvPr id="25" name="Freeform 25"/>
            <p:cNvSpPr/>
            <p:nvPr/>
          </p:nvSpPr>
          <p:spPr>
            <a:xfrm>
              <a:off x="361792" y="315452"/>
              <a:ext cx="2294291" cy="2294291"/>
            </a:xfrm>
            <a:custGeom>
              <a:avLst/>
              <a:gdLst/>
              <a:ahLst/>
              <a:cxnLst/>
              <a:rect l="l" t="t" r="r" b="b"/>
              <a:pathLst>
                <a:path w="2294291" h="2294291">
                  <a:moveTo>
                    <a:pt x="0" y="0"/>
                  </a:moveTo>
                  <a:lnTo>
                    <a:pt x="2294291" y="0"/>
                  </a:lnTo>
                  <a:lnTo>
                    <a:pt x="2294291" y="2294291"/>
                  </a:lnTo>
                  <a:lnTo>
                    <a:pt x="0" y="2294291"/>
                  </a:lnTo>
                  <a:lnTo>
                    <a:pt x="0" y="0"/>
                  </a:lnTo>
                  <a:close/>
                </a:path>
              </a:pathLst>
            </a:custGeom>
            <a:blipFill>
              <a:blip r:embed="rId7"/>
              <a:stretch>
                <a:fillRect/>
              </a:stretch>
            </a:blipFill>
          </p:spPr>
          <p:txBody>
            <a:bodyPr/>
            <a:lstStyle/>
            <a:p>
              <a:endParaRPr lang="en-US"/>
            </a:p>
          </p:txBody>
        </p:sp>
      </p:grpSp>
      <p:grpSp>
        <p:nvGrpSpPr>
          <p:cNvPr id="26" name="Group 26"/>
          <p:cNvGrpSpPr/>
          <p:nvPr/>
        </p:nvGrpSpPr>
        <p:grpSpPr>
          <a:xfrm>
            <a:off x="14227635" y="5555434"/>
            <a:ext cx="2193896" cy="2193896"/>
            <a:chOff x="0" y="0"/>
            <a:chExt cx="2925194" cy="2925194"/>
          </a:xfrm>
        </p:grpSpPr>
        <p:grpSp>
          <p:nvGrpSpPr>
            <p:cNvPr id="27" name="Group 27"/>
            <p:cNvGrpSpPr/>
            <p:nvPr/>
          </p:nvGrpSpPr>
          <p:grpSpPr>
            <a:xfrm>
              <a:off x="0" y="0"/>
              <a:ext cx="2925194" cy="2925194"/>
              <a:chOff x="0" y="0"/>
              <a:chExt cx="812800" cy="812800"/>
            </a:xfrm>
          </p:grpSpPr>
          <p:sp>
            <p:nvSpPr>
              <p:cNvPr id="28" name="Freeform 2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4A79D"/>
              </a:solidFill>
            </p:spPr>
            <p:txBody>
              <a:bodyPr/>
              <a:lstStyle/>
              <a:p>
                <a:endParaRPr lang="en-US"/>
              </a:p>
            </p:txBody>
          </p:sp>
          <p:sp>
            <p:nvSpPr>
              <p:cNvPr id="29" name="TextBox 29"/>
              <p:cNvSpPr txBox="1"/>
              <p:nvPr/>
            </p:nvSpPr>
            <p:spPr>
              <a:xfrm>
                <a:off x="76200" y="19050"/>
                <a:ext cx="660400" cy="717550"/>
              </a:xfrm>
              <a:prstGeom prst="rect">
                <a:avLst/>
              </a:prstGeom>
            </p:spPr>
            <p:txBody>
              <a:bodyPr lIns="23078" tIns="23078" rIns="23078" bIns="23078" rtlCol="0" anchor="ctr"/>
              <a:lstStyle/>
              <a:p>
                <a:pPr algn="ctr">
                  <a:lnSpc>
                    <a:spcPts val="1971"/>
                  </a:lnSpc>
                </a:pPr>
                <a:endParaRPr/>
              </a:p>
            </p:txBody>
          </p:sp>
        </p:grpSp>
        <p:sp>
          <p:nvSpPr>
            <p:cNvPr id="30" name="Freeform 30"/>
            <p:cNvSpPr/>
            <p:nvPr/>
          </p:nvSpPr>
          <p:spPr>
            <a:xfrm>
              <a:off x="447784" y="296734"/>
              <a:ext cx="2331727" cy="2331727"/>
            </a:xfrm>
            <a:custGeom>
              <a:avLst/>
              <a:gdLst/>
              <a:ahLst/>
              <a:cxnLst/>
              <a:rect l="l" t="t" r="r" b="b"/>
              <a:pathLst>
                <a:path w="2331727" h="2331727">
                  <a:moveTo>
                    <a:pt x="0" y="0"/>
                  </a:moveTo>
                  <a:lnTo>
                    <a:pt x="2331727" y="0"/>
                  </a:lnTo>
                  <a:lnTo>
                    <a:pt x="2331727" y="2331727"/>
                  </a:lnTo>
                  <a:lnTo>
                    <a:pt x="0" y="2331727"/>
                  </a:lnTo>
                  <a:lnTo>
                    <a:pt x="0" y="0"/>
                  </a:lnTo>
                  <a:close/>
                </a:path>
              </a:pathLst>
            </a:custGeom>
            <a:blipFill>
              <a:blip r:embed="rId8"/>
              <a:stretch>
                <a:fillRect/>
              </a:stretch>
            </a:blipFill>
          </p:spPr>
          <p:txBody>
            <a:bodyPr/>
            <a:lstStyle/>
            <a:p>
              <a:endParaRPr lang="en-US"/>
            </a:p>
          </p:txBody>
        </p:sp>
      </p:grpSp>
      <p:sp>
        <p:nvSpPr>
          <p:cNvPr id="31" name="Freeform 31"/>
          <p:cNvSpPr/>
          <p:nvPr/>
        </p:nvSpPr>
        <p:spPr>
          <a:xfrm>
            <a:off x="3129748" y="6420458"/>
            <a:ext cx="258731" cy="246030"/>
          </a:xfrm>
          <a:custGeom>
            <a:avLst/>
            <a:gdLst/>
            <a:ahLst/>
            <a:cxnLst/>
            <a:rect l="l" t="t" r="r" b="b"/>
            <a:pathLst>
              <a:path w="258731" h="246030">
                <a:moveTo>
                  <a:pt x="0" y="0"/>
                </a:moveTo>
                <a:lnTo>
                  <a:pt x="258731" y="0"/>
                </a:lnTo>
                <a:lnTo>
                  <a:pt x="258731" y="246030"/>
                </a:lnTo>
                <a:lnTo>
                  <a:pt x="0" y="24603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32" name="TextBox 32"/>
          <p:cNvSpPr txBox="1"/>
          <p:nvPr/>
        </p:nvSpPr>
        <p:spPr>
          <a:xfrm>
            <a:off x="102357" y="349909"/>
            <a:ext cx="8017041" cy="356893"/>
          </a:xfrm>
          <a:prstGeom prst="rect">
            <a:avLst/>
          </a:prstGeom>
        </p:spPr>
        <p:txBody>
          <a:bodyPr lIns="0" tIns="0" rIns="0" bIns="0" rtlCol="0" anchor="t">
            <a:spAutoFit/>
          </a:bodyPr>
          <a:lstStyle/>
          <a:p>
            <a:pPr>
              <a:lnSpc>
                <a:spcPts val="3021"/>
              </a:lnSpc>
            </a:pPr>
            <a:r>
              <a:rPr lang="en-US" sz="2158" b="1" dirty="0">
                <a:solidFill>
                  <a:srgbClr val="000000"/>
                </a:solidFill>
                <a:latin typeface="Montserrat Heavy"/>
              </a:rPr>
              <a:t>CITY AND BOROUGH OF SITKA (CBS) STRATEGIC PLAN</a:t>
            </a:r>
          </a:p>
        </p:txBody>
      </p:sp>
      <p:sp>
        <p:nvSpPr>
          <p:cNvPr id="33" name="TextBox 33"/>
          <p:cNvSpPr txBox="1"/>
          <p:nvPr/>
        </p:nvSpPr>
        <p:spPr>
          <a:xfrm>
            <a:off x="151328" y="955283"/>
            <a:ext cx="7613870" cy="1162423"/>
          </a:xfrm>
          <a:prstGeom prst="rect">
            <a:avLst/>
          </a:prstGeom>
        </p:spPr>
        <p:txBody>
          <a:bodyPr lIns="0" tIns="0" rIns="0" bIns="0" rtlCol="0" anchor="t">
            <a:spAutoFit/>
          </a:bodyPr>
          <a:lstStyle/>
          <a:p>
            <a:pPr algn="just">
              <a:lnSpc>
                <a:spcPts val="3129"/>
              </a:lnSpc>
            </a:pPr>
            <a:r>
              <a:rPr lang="en-US" sz="2235" dirty="0">
                <a:solidFill>
                  <a:srgbClr val="000000"/>
                </a:solidFill>
                <a:latin typeface="Montserrat Ultra-Bold"/>
              </a:rPr>
              <a:t>MISSION</a:t>
            </a:r>
          </a:p>
          <a:p>
            <a:pPr algn="just">
              <a:lnSpc>
                <a:spcPts val="3129"/>
              </a:lnSpc>
            </a:pPr>
            <a:r>
              <a:rPr lang="en-US" sz="2235" dirty="0">
                <a:solidFill>
                  <a:srgbClr val="000000"/>
                </a:solidFill>
                <a:latin typeface="Acherus Grotesque Light"/>
              </a:rPr>
              <a:t>Provide public services for Sitka that support a livable community for all</a:t>
            </a:r>
          </a:p>
        </p:txBody>
      </p:sp>
      <p:sp>
        <p:nvSpPr>
          <p:cNvPr id="34" name="TextBox 34"/>
          <p:cNvSpPr txBox="1"/>
          <p:nvPr/>
        </p:nvSpPr>
        <p:spPr>
          <a:xfrm>
            <a:off x="159507" y="2399365"/>
            <a:ext cx="7920132" cy="3526606"/>
          </a:xfrm>
          <a:prstGeom prst="rect">
            <a:avLst/>
          </a:prstGeom>
        </p:spPr>
        <p:txBody>
          <a:bodyPr lIns="0" tIns="0" rIns="0" bIns="0" rtlCol="0" anchor="t">
            <a:spAutoFit/>
          </a:bodyPr>
          <a:lstStyle/>
          <a:p>
            <a:pPr algn="just">
              <a:lnSpc>
                <a:spcPts val="3129"/>
              </a:lnSpc>
            </a:pPr>
            <a:r>
              <a:rPr lang="en-US" sz="2235" b="1" dirty="0">
                <a:solidFill>
                  <a:srgbClr val="000000"/>
                </a:solidFill>
                <a:latin typeface="Montserrat Heavy"/>
              </a:rPr>
              <a:t>VISION</a:t>
            </a:r>
          </a:p>
          <a:p>
            <a:pPr algn="just">
              <a:lnSpc>
                <a:spcPts val="3129"/>
              </a:lnSpc>
            </a:pPr>
            <a:r>
              <a:rPr lang="en-US" sz="2235" dirty="0">
                <a:solidFill>
                  <a:srgbClr val="000000"/>
                </a:solidFill>
                <a:latin typeface="Acherus Grotesque Light"/>
              </a:rPr>
              <a:t>CBS is an organization that values everyone and proactively works together to serve the community. We are fiscally sustainable, supporting a diverse economy and well-managed infrastructure. We are innovative in seeking ways to protect and preserve Sitka’s natural environment. We are a respected employer where people enjoy their work and provide valued public services. </a:t>
            </a:r>
          </a:p>
          <a:p>
            <a:pPr algn="just">
              <a:lnSpc>
                <a:spcPts val="2709"/>
              </a:lnSpc>
            </a:pPr>
            <a:endParaRPr lang="en-US" sz="2235" dirty="0">
              <a:solidFill>
                <a:srgbClr val="000000"/>
              </a:solidFill>
              <a:latin typeface="Acherus Grotesque Light"/>
            </a:endParaRPr>
          </a:p>
        </p:txBody>
      </p:sp>
      <p:sp>
        <p:nvSpPr>
          <p:cNvPr id="35" name="TextBox 35"/>
          <p:cNvSpPr txBox="1"/>
          <p:nvPr/>
        </p:nvSpPr>
        <p:spPr>
          <a:xfrm>
            <a:off x="9360273" y="417605"/>
            <a:ext cx="1871514" cy="670277"/>
          </a:xfrm>
          <a:prstGeom prst="rect">
            <a:avLst/>
          </a:prstGeom>
        </p:spPr>
        <p:txBody>
          <a:bodyPr lIns="0" tIns="0" rIns="0" bIns="0" rtlCol="0" anchor="t">
            <a:spAutoFit/>
          </a:bodyPr>
          <a:lstStyle/>
          <a:p>
            <a:pPr>
              <a:lnSpc>
                <a:spcPts val="5580"/>
              </a:lnSpc>
            </a:pPr>
            <a:r>
              <a:rPr lang="en-US" sz="3986" b="1" dirty="0">
                <a:solidFill>
                  <a:srgbClr val="FFFFFF"/>
                </a:solidFill>
                <a:latin typeface="Montserrat Heavy"/>
              </a:rPr>
              <a:t>GOALS</a:t>
            </a:r>
          </a:p>
        </p:txBody>
      </p:sp>
      <p:sp>
        <p:nvSpPr>
          <p:cNvPr id="36" name="TextBox 36"/>
          <p:cNvSpPr txBox="1"/>
          <p:nvPr/>
        </p:nvSpPr>
        <p:spPr>
          <a:xfrm>
            <a:off x="159507" y="5783918"/>
            <a:ext cx="3951371" cy="763319"/>
          </a:xfrm>
          <a:prstGeom prst="rect">
            <a:avLst/>
          </a:prstGeom>
        </p:spPr>
        <p:txBody>
          <a:bodyPr lIns="0" tIns="0" rIns="0" bIns="0" rtlCol="0" anchor="t">
            <a:spAutoFit/>
          </a:bodyPr>
          <a:lstStyle/>
          <a:p>
            <a:pPr algn="just">
              <a:lnSpc>
                <a:spcPts val="3077"/>
              </a:lnSpc>
            </a:pPr>
            <a:r>
              <a:rPr lang="en-US" sz="2198">
                <a:solidFill>
                  <a:srgbClr val="000000"/>
                </a:solidFill>
                <a:latin typeface="Montserrat Ultra-Bold"/>
              </a:rPr>
              <a:t>VALUES</a:t>
            </a:r>
          </a:p>
          <a:p>
            <a:pPr algn="just">
              <a:lnSpc>
                <a:spcPts val="3077"/>
              </a:lnSpc>
            </a:pPr>
            <a:endParaRPr lang="en-US" sz="2198">
              <a:solidFill>
                <a:srgbClr val="000000"/>
              </a:solidFill>
              <a:latin typeface="Montserrat Ultra-Bold"/>
            </a:endParaRPr>
          </a:p>
        </p:txBody>
      </p:sp>
      <p:grpSp>
        <p:nvGrpSpPr>
          <p:cNvPr id="37" name="Group 37"/>
          <p:cNvGrpSpPr/>
          <p:nvPr/>
        </p:nvGrpSpPr>
        <p:grpSpPr>
          <a:xfrm>
            <a:off x="9547440" y="4490954"/>
            <a:ext cx="1819562" cy="923545"/>
            <a:chOff x="0" y="-38100"/>
            <a:chExt cx="2426083" cy="1231393"/>
          </a:xfrm>
        </p:grpSpPr>
        <p:sp>
          <p:nvSpPr>
            <p:cNvPr id="38" name="TextBox 38"/>
            <p:cNvSpPr txBox="1"/>
            <p:nvPr/>
          </p:nvSpPr>
          <p:spPr>
            <a:xfrm>
              <a:off x="0" y="-38100"/>
              <a:ext cx="2426083" cy="364117"/>
            </a:xfrm>
            <a:prstGeom prst="rect">
              <a:avLst/>
            </a:prstGeom>
          </p:spPr>
          <p:txBody>
            <a:bodyPr lIns="0" tIns="0" rIns="0" bIns="0" rtlCol="0" anchor="t">
              <a:spAutoFit/>
            </a:bodyPr>
            <a:lstStyle/>
            <a:p>
              <a:pPr algn="ctr">
                <a:lnSpc>
                  <a:spcPts val="2200"/>
                </a:lnSpc>
              </a:pPr>
              <a:r>
                <a:rPr lang="en-US" sz="1600">
                  <a:solidFill>
                    <a:srgbClr val="FFFFFF"/>
                  </a:solidFill>
                  <a:latin typeface="HK Grotesk Pro Bold"/>
                </a:rPr>
                <a:t>QUALITY OF LIFE</a:t>
              </a:r>
            </a:p>
          </p:txBody>
        </p:sp>
        <p:sp>
          <p:nvSpPr>
            <p:cNvPr id="39" name="TextBox 39"/>
            <p:cNvSpPr txBox="1"/>
            <p:nvPr/>
          </p:nvSpPr>
          <p:spPr>
            <a:xfrm>
              <a:off x="0" y="372555"/>
              <a:ext cx="2425082" cy="820738"/>
            </a:xfrm>
            <a:prstGeom prst="rect">
              <a:avLst/>
            </a:prstGeom>
          </p:spPr>
          <p:txBody>
            <a:bodyPr lIns="0" tIns="0" rIns="0" bIns="0" rtlCol="0" anchor="t">
              <a:spAutoFit/>
            </a:bodyPr>
            <a:lstStyle/>
            <a:p>
              <a:pPr algn="ctr">
                <a:lnSpc>
                  <a:spcPts val="1607"/>
                </a:lnSpc>
              </a:pPr>
              <a:r>
                <a:rPr lang="en-US" sz="1200" dirty="0">
                  <a:solidFill>
                    <a:srgbClr val="FFFFFF"/>
                  </a:solidFill>
                  <a:latin typeface="Acherus Grotesque Bold"/>
                </a:rPr>
                <a:t>Preserve the quality of life and affordability for all </a:t>
              </a:r>
              <a:r>
                <a:rPr lang="en-US" sz="1200" dirty="0" err="1">
                  <a:solidFill>
                    <a:srgbClr val="FFFFFF"/>
                  </a:solidFill>
                  <a:latin typeface="Acherus Grotesque Bold"/>
                </a:rPr>
                <a:t>Sitkans</a:t>
              </a:r>
              <a:endParaRPr lang="en-US" sz="1200" dirty="0">
                <a:solidFill>
                  <a:srgbClr val="FFFFFF"/>
                </a:solidFill>
                <a:latin typeface="Acherus Grotesque Bold"/>
              </a:endParaRPr>
            </a:p>
          </p:txBody>
        </p:sp>
      </p:grpSp>
      <p:grpSp>
        <p:nvGrpSpPr>
          <p:cNvPr id="40" name="Group 40"/>
          <p:cNvGrpSpPr/>
          <p:nvPr/>
        </p:nvGrpSpPr>
        <p:grpSpPr>
          <a:xfrm>
            <a:off x="12736102" y="2794895"/>
            <a:ext cx="1934718" cy="1536615"/>
            <a:chOff x="0" y="-38100"/>
            <a:chExt cx="2579624" cy="2048820"/>
          </a:xfrm>
        </p:grpSpPr>
        <p:sp>
          <p:nvSpPr>
            <p:cNvPr id="41" name="TextBox 41"/>
            <p:cNvSpPr txBox="1"/>
            <p:nvPr/>
          </p:nvSpPr>
          <p:spPr>
            <a:xfrm>
              <a:off x="0" y="-38100"/>
              <a:ext cx="2579624" cy="364117"/>
            </a:xfrm>
            <a:prstGeom prst="rect">
              <a:avLst/>
            </a:prstGeom>
          </p:spPr>
          <p:txBody>
            <a:bodyPr lIns="0" tIns="0" rIns="0" bIns="0" rtlCol="0" anchor="t">
              <a:spAutoFit/>
            </a:bodyPr>
            <a:lstStyle/>
            <a:p>
              <a:pPr algn="ctr">
                <a:lnSpc>
                  <a:spcPts val="2200"/>
                </a:lnSpc>
              </a:pPr>
              <a:r>
                <a:rPr lang="en-US" sz="1600">
                  <a:solidFill>
                    <a:srgbClr val="FFFFFF"/>
                  </a:solidFill>
                  <a:latin typeface="HK Grotesk Pro Bold"/>
                </a:rPr>
                <a:t>COMMUNICATION</a:t>
              </a:r>
            </a:p>
          </p:txBody>
        </p:sp>
        <p:sp>
          <p:nvSpPr>
            <p:cNvPr id="42" name="TextBox 42"/>
            <p:cNvSpPr txBox="1"/>
            <p:nvPr/>
          </p:nvSpPr>
          <p:spPr>
            <a:xfrm>
              <a:off x="50800" y="369245"/>
              <a:ext cx="2425083" cy="1641475"/>
            </a:xfrm>
            <a:prstGeom prst="rect">
              <a:avLst/>
            </a:prstGeom>
          </p:spPr>
          <p:txBody>
            <a:bodyPr lIns="0" tIns="0" rIns="0" bIns="0" rtlCol="0" anchor="t">
              <a:spAutoFit/>
            </a:bodyPr>
            <a:lstStyle/>
            <a:p>
              <a:pPr algn="ctr">
                <a:lnSpc>
                  <a:spcPts val="1607"/>
                </a:lnSpc>
              </a:pPr>
              <a:r>
                <a:rPr lang="en-US" sz="1200">
                  <a:solidFill>
                    <a:srgbClr val="FFFFFF"/>
                  </a:solidFill>
                  <a:latin typeface="Acherus Grotesque Bold"/>
                </a:rPr>
                <a:t>Improve communications and strengthen relationships within the community and organization</a:t>
              </a:r>
            </a:p>
          </p:txBody>
        </p:sp>
      </p:grpSp>
      <p:grpSp>
        <p:nvGrpSpPr>
          <p:cNvPr id="43" name="Group 43"/>
          <p:cNvGrpSpPr/>
          <p:nvPr/>
        </p:nvGrpSpPr>
        <p:grpSpPr>
          <a:xfrm>
            <a:off x="15665050" y="4289431"/>
            <a:ext cx="1934718" cy="1333912"/>
            <a:chOff x="0" y="-38100"/>
            <a:chExt cx="2579624" cy="1778551"/>
          </a:xfrm>
        </p:grpSpPr>
        <p:sp>
          <p:nvSpPr>
            <p:cNvPr id="44" name="TextBox 44"/>
            <p:cNvSpPr txBox="1"/>
            <p:nvPr/>
          </p:nvSpPr>
          <p:spPr>
            <a:xfrm>
              <a:off x="0" y="-38100"/>
              <a:ext cx="2579624" cy="374376"/>
            </a:xfrm>
            <a:prstGeom prst="rect">
              <a:avLst/>
            </a:prstGeom>
          </p:spPr>
          <p:txBody>
            <a:bodyPr lIns="0" tIns="0" rIns="0" bIns="0" rtlCol="0" anchor="t">
              <a:spAutoFit/>
            </a:bodyPr>
            <a:lstStyle/>
            <a:p>
              <a:pPr algn="ctr">
                <a:lnSpc>
                  <a:spcPts val="2200"/>
                </a:lnSpc>
              </a:pPr>
              <a:r>
                <a:rPr lang="en-US" sz="1600">
                  <a:solidFill>
                    <a:srgbClr val="FFFFFF"/>
                  </a:solidFill>
                  <a:latin typeface="HK Grotesk Pro Bold"/>
                </a:rPr>
                <a:t>SUSTAINABLE</a:t>
              </a:r>
            </a:p>
          </p:txBody>
        </p:sp>
        <p:sp>
          <p:nvSpPr>
            <p:cNvPr id="45" name="TextBox 45"/>
            <p:cNvSpPr txBox="1"/>
            <p:nvPr/>
          </p:nvSpPr>
          <p:spPr>
            <a:xfrm>
              <a:off x="77271" y="372554"/>
              <a:ext cx="2425083" cy="1367897"/>
            </a:xfrm>
            <a:prstGeom prst="rect">
              <a:avLst/>
            </a:prstGeom>
          </p:spPr>
          <p:txBody>
            <a:bodyPr lIns="0" tIns="0" rIns="0" bIns="0" rtlCol="0" anchor="t">
              <a:spAutoFit/>
            </a:bodyPr>
            <a:lstStyle/>
            <a:p>
              <a:pPr algn="ctr">
                <a:lnSpc>
                  <a:spcPts val="1607"/>
                </a:lnSpc>
              </a:pPr>
              <a:r>
                <a:rPr lang="en-US" sz="1200">
                  <a:solidFill>
                    <a:srgbClr val="FFFFFF"/>
                  </a:solidFill>
                  <a:latin typeface="Acherus Grotesque Bold"/>
                </a:rPr>
                <a:t>Align resources and financial and economic policies with CBS' goals for a sustainable community</a:t>
              </a:r>
            </a:p>
          </p:txBody>
        </p:sp>
      </p:grpSp>
      <p:grpSp>
        <p:nvGrpSpPr>
          <p:cNvPr id="46" name="Group 46"/>
          <p:cNvGrpSpPr/>
          <p:nvPr/>
        </p:nvGrpSpPr>
        <p:grpSpPr>
          <a:xfrm>
            <a:off x="11133056" y="8036912"/>
            <a:ext cx="1934718" cy="1128729"/>
            <a:chOff x="0" y="-38100"/>
            <a:chExt cx="2579624" cy="1504972"/>
          </a:xfrm>
        </p:grpSpPr>
        <p:sp>
          <p:nvSpPr>
            <p:cNvPr id="47" name="TextBox 47"/>
            <p:cNvSpPr txBox="1"/>
            <p:nvPr/>
          </p:nvSpPr>
          <p:spPr>
            <a:xfrm>
              <a:off x="0" y="-38100"/>
              <a:ext cx="2579624" cy="364117"/>
            </a:xfrm>
            <a:prstGeom prst="rect">
              <a:avLst/>
            </a:prstGeom>
          </p:spPr>
          <p:txBody>
            <a:bodyPr lIns="0" tIns="0" rIns="0" bIns="0" rtlCol="0" anchor="t">
              <a:spAutoFit/>
            </a:bodyPr>
            <a:lstStyle/>
            <a:p>
              <a:pPr algn="ctr">
                <a:lnSpc>
                  <a:spcPts val="2200"/>
                </a:lnSpc>
              </a:pPr>
              <a:r>
                <a:rPr lang="en-US" sz="1600">
                  <a:solidFill>
                    <a:srgbClr val="FFFFFF"/>
                  </a:solidFill>
                  <a:latin typeface="HK Grotesk Pro Bold"/>
                </a:rPr>
                <a:t>INFRASTRUCTURE</a:t>
              </a:r>
            </a:p>
          </p:txBody>
        </p:sp>
        <p:sp>
          <p:nvSpPr>
            <p:cNvPr id="48" name="TextBox 48"/>
            <p:cNvSpPr txBox="1"/>
            <p:nvPr/>
          </p:nvSpPr>
          <p:spPr>
            <a:xfrm>
              <a:off x="77271" y="372555"/>
              <a:ext cx="2425083" cy="1094317"/>
            </a:xfrm>
            <a:prstGeom prst="rect">
              <a:avLst/>
            </a:prstGeom>
          </p:spPr>
          <p:txBody>
            <a:bodyPr lIns="0" tIns="0" rIns="0" bIns="0" rtlCol="0" anchor="t">
              <a:spAutoFit/>
            </a:bodyPr>
            <a:lstStyle/>
            <a:p>
              <a:pPr algn="ctr">
                <a:lnSpc>
                  <a:spcPts val="1607"/>
                </a:lnSpc>
              </a:pPr>
              <a:r>
                <a:rPr lang="en-US" sz="1200">
                  <a:solidFill>
                    <a:srgbClr val="FFFFFF"/>
                  </a:solidFill>
                  <a:latin typeface="Acherus Grotesque Bold"/>
                </a:rPr>
                <a:t>Plan and invest in sustainable infrastructure for future generations</a:t>
              </a:r>
            </a:p>
          </p:txBody>
        </p:sp>
      </p:grpSp>
      <p:grpSp>
        <p:nvGrpSpPr>
          <p:cNvPr id="49" name="Group 49"/>
          <p:cNvGrpSpPr/>
          <p:nvPr/>
        </p:nvGrpSpPr>
        <p:grpSpPr>
          <a:xfrm>
            <a:off x="14357223" y="7936151"/>
            <a:ext cx="1934718" cy="1333912"/>
            <a:chOff x="0" y="-38100"/>
            <a:chExt cx="2579624" cy="1778551"/>
          </a:xfrm>
        </p:grpSpPr>
        <p:sp>
          <p:nvSpPr>
            <p:cNvPr id="50" name="TextBox 50"/>
            <p:cNvSpPr txBox="1"/>
            <p:nvPr/>
          </p:nvSpPr>
          <p:spPr>
            <a:xfrm>
              <a:off x="0" y="-38100"/>
              <a:ext cx="2579624" cy="374376"/>
            </a:xfrm>
            <a:prstGeom prst="rect">
              <a:avLst/>
            </a:prstGeom>
          </p:spPr>
          <p:txBody>
            <a:bodyPr lIns="0" tIns="0" rIns="0" bIns="0" rtlCol="0" anchor="t">
              <a:spAutoFit/>
            </a:bodyPr>
            <a:lstStyle/>
            <a:p>
              <a:pPr algn="ctr">
                <a:lnSpc>
                  <a:spcPts val="2200"/>
                </a:lnSpc>
              </a:pPr>
              <a:r>
                <a:rPr lang="en-US" sz="1600">
                  <a:solidFill>
                    <a:srgbClr val="FFFFFF"/>
                  </a:solidFill>
                  <a:latin typeface="HK Grotesk Pro Bold"/>
                </a:rPr>
                <a:t>SERVICE</a:t>
              </a:r>
            </a:p>
          </p:txBody>
        </p:sp>
        <p:sp>
          <p:nvSpPr>
            <p:cNvPr id="51" name="TextBox 51"/>
            <p:cNvSpPr txBox="1"/>
            <p:nvPr/>
          </p:nvSpPr>
          <p:spPr>
            <a:xfrm>
              <a:off x="77271" y="372554"/>
              <a:ext cx="2425083" cy="1367897"/>
            </a:xfrm>
            <a:prstGeom prst="rect">
              <a:avLst/>
            </a:prstGeom>
          </p:spPr>
          <p:txBody>
            <a:bodyPr lIns="0" tIns="0" rIns="0" bIns="0" rtlCol="0" anchor="t">
              <a:spAutoFit/>
            </a:bodyPr>
            <a:lstStyle/>
            <a:p>
              <a:pPr algn="ctr">
                <a:lnSpc>
                  <a:spcPts val="1607"/>
                </a:lnSpc>
              </a:pPr>
              <a:r>
                <a:rPr lang="en-US" sz="1200">
                  <a:solidFill>
                    <a:srgbClr val="FFFFFF"/>
                  </a:solidFill>
                  <a:latin typeface="Acherus Grotesque Bold"/>
                </a:rPr>
                <a:t>CBS is recognized as being a great place to work and excellent service provider to the community</a:t>
              </a:r>
            </a:p>
          </p:txBody>
        </p:sp>
      </p:grpSp>
      <p:sp>
        <p:nvSpPr>
          <p:cNvPr id="52" name="TextBox 52"/>
          <p:cNvSpPr txBox="1"/>
          <p:nvPr/>
        </p:nvSpPr>
        <p:spPr>
          <a:xfrm>
            <a:off x="568433" y="6293695"/>
            <a:ext cx="1894583" cy="372794"/>
          </a:xfrm>
          <a:prstGeom prst="rect">
            <a:avLst/>
          </a:prstGeom>
        </p:spPr>
        <p:txBody>
          <a:bodyPr lIns="0" tIns="0" rIns="0" bIns="0" rtlCol="0" anchor="t">
            <a:spAutoFit/>
          </a:bodyPr>
          <a:lstStyle/>
          <a:p>
            <a:pPr algn="just">
              <a:lnSpc>
                <a:spcPts val="3077"/>
              </a:lnSpc>
            </a:pPr>
            <a:r>
              <a:rPr lang="en-US" sz="2198">
                <a:solidFill>
                  <a:srgbClr val="ED1B24"/>
                </a:solidFill>
                <a:latin typeface="Montserrat Ultra-Bold"/>
              </a:rPr>
              <a:t>PEOPLE</a:t>
            </a:r>
          </a:p>
        </p:txBody>
      </p:sp>
      <p:sp>
        <p:nvSpPr>
          <p:cNvPr id="53" name="TextBox 53"/>
          <p:cNvSpPr txBox="1"/>
          <p:nvPr/>
        </p:nvSpPr>
        <p:spPr>
          <a:xfrm>
            <a:off x="568433" y="6816594"/>
            <a:ext cx="2443934" cy="372794"/>
          </a:xfrm>
          <a:prstGeom prst="rect">
            <a:avLst/>
          </a:prstGeom>
        </p:spPr>
        <p:txBody>
          <a:bodyPr lIns="0" tIns="0" rIns="0" bIns="0" rtlCol="0" anchor="t">
            <a:spAutoFit/>
          </a:bodyPr>
          <a:lstStyle/>
          <a:p>
            <a:pPr algn="just">
              <a:lnSpc>
                <a:spcPts val="3077"/>
              </a:lnSpc>
            </a:pPr>
            <a:r>
              <a:rPr lang="en-US" sz="2198">
                <a:solidFill>
                  <a:srgbClr val="ED1B24"/>
                </a:solidFill>
                <a:latin typeface="Montserrat Ultra-Bold"/>
              </a:rPr>
              <a:t>INNOVATION</a:t>
            </a:r>
          </a:p>
        </p:txBody>
      </p:sp>
      <p:sp>
        <p:nvSpPr>
          <p:cNvPr id="54" name="TextBox 54"/>
          <p:cNvSpPr txBox="1"/>
          <p:nvPr/>
        </p:nvSpPr>
        <p:spPr>
          <a:xfrm>
            <a:off x="3483729" y="6338027"/>
            <a:ext cx="2376552" cy="372794"/>
          </a:xfrm>
          <a:prstGeom prst="rect">
            <a:avLst/>
          </a:prstGeom>
        </p:spPr>
        <p:txBody>
          <a:bodyPr lIns="0" tIns="0" rIns="0" bIns="0" rtlCol="0" anchor="t">
            <a:spAutoFit/>
          </a:bodyPr>
          <a:lstStyle/>
          <a:p>
            <a:pPr algn="just">
              <a:lnSpc>
                <a:spcPts val="3077"/>
              </a:lnSpc>
            </a:pPr>
            <a:r>
              <a:rPr lang="en-US" sz="2198">
                <a:solidFill>
                  <a:srgbClr val="ED1B24"/>
                </a:solidFill>
                <a:latin typeface="Montserrat Ultra-Bold"/>
              </a:rPr>
              <a:t>INTEGRITY</a:t>
            </a:r>
          </a:p>
        </p:txBody>
      </p:sp>
      <p:sp>
        <p:nvSpPr>
          <p:cNvPr id="55" name="TextBox 55"/>
          <p:cNvSpPr txBox="1"/>
          <p:nvPr/>
        </p:nvSpPr>
        <p:spPr>
          <a:xfrm>
            <a:off x="3502779" y="6848430"/>
            <a:ext cx="2985242" cy="372794"/>
          </a:xfrm>
          <a:prstGeom prst="rect">
            <a:avLst/>
          </a:prstGeom>
        </p:spPr>
        <p:txBody>
          <a:bodyPr lIns="0" tIns="0" rIns="0" bIns="0" rtlCol="0" anchor="t">
            <a:spAutoFit/>
          </a:bodyPr>
          <a:lstStyle/>
          <a:p>
            <a:pPr algn="just">
              <a:lnSpc>
                <a:spcPts val="3077"/>
              </a:lnSpc>
            </a:pPr>
            <a:r>
              <a:rPr lang="en-US" sz="2198">
                <a:solidFill>
                  <a:srgbClr val="ED1B24"/>
                </a:solidFill>
                <a:latin typeface="Montserrat Ultra-Bold"/>
              </a:rPr>
              <a:t>SUSTAINABLE</a:t>
            </a:r>
          </a:p>
        </p:txBody>
      </p:sp>
      <p:sp>
        <p:nvSpPr>
          <p:cNvPr id="56" name="TextBox 56"/>
          <p:cNvSpPr txBox="1"/>
          <p:nvPr/>
        </p:nvSpPr>
        <p:spPr>
          <a:xfrm>
            <a:off x="6753683" y="6338027"/>
            <a:ext cx="1410738" cy="372794"/>
          </a:xfrm>
          <a:prstGeom prst="rect">
            <a:avLst/>
          </a:prstGeom>
        </p:spPr>
        <p:txBody>
          <a:bodyPr lIns="0" tIns="0" rIns="0" bIns="0" rtlCol="0" anchor="t">
            <a:spAutoFit/>
          </a:bodyPr>
          <a:lstStyle/>
          <a:p>
            <a:pPr algn="just">
              <a:lnSpc>
                <a:spcPts val="3077"/>
              </a:lnSpc>
            </a:pPr>
            <a:r>
              <a:rPr lang="en-US" sz="2198">
                <a:solidFill>
                  <a:srgbClr val="ED1B24"/>
                </a:solidFill>
                <a:latin typeface="Montserrat Ultra-Bold"/>
              </a:rPr>
              <a:t>SERVICE</a:t>
            </a:r>
          </a:p>
        </p:txBody>
      </p:sp>
      <p:sp>
        <p:nvSpPr>
          <p:cNvPr id="57" name="Freeform 57"/>
          <p:cNvSpPr/>
          <p:nvPr/>
        </p:nvSpPr>
        <p:spPr>
          <a:xfrm>
            <a:off x="214451" y="6376127"/>
            <a:ext cx="258731" cy="246030"/>
          </a:xfrm>
          <a:custGeom>
            <a:avLst/>
            <a:gdLst/>
            <a:ahLst/>
            <a:cxnLst/>
            <a:rect l="l" t="t" r="r" b="b"/>
            <a:pathLst>
              <a:path w="258731" h="246030">
                <a:moveTo>
                  <a:pt x="0" y="0"/>
                </a:moveTo>
                <a:lnTo>
                  <a:pt x="258732" y="0"/>
                </a:lnTo>
                <a:lnTo>
                  <a:pt x="258732" y="246029"/>
                </a:lnTo>
                <a:lnTo>
                  <a:pt x="0" y="246029"/>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58" name="Freeform 58"/>
          <p:cNvSpPr/>
          <p:nvPr/>
        </p:nvSpPr>
        <p:spPr>
          <a:xfrm>
            <a:off x="3129748" y="6904386"/>
            <a:ext cx="258731" cy="246030"/>
          </a:xfrm>
          <a:custGeom>
            <a:avLst/>
            <a:gdLst/>
            <a:ahLst/>
            <a:cxnLst/>
            <a:rect l="l" t="t" r="r" b="b"/>
            <a:pathLst>
              <a:path w="258731" h="246030">
                <a:moveTo>
                  <a:pt x="0" y="0"/>
                </a:moveTo>
                <a:lnTo>
                  <a:pt x="258731" y="0"/>
                </a:lnTo>
                <a:lnTo>
                  <a:pt x="258731" y="246030"/>
                </a:lnTo>
                <a:lnTo>
                  <a:pt x="0" y="24603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59" name="Freeform 59"/>
          <p:cNvSpPr/>
          <p:nvPr/>
        </p:nvSpPr>
        <p:spPr>
          <a:xfrm>
            <a:off x="6229289" y="6420458"/>
            <a:ext cx="258731" cy="246030"/>
          </a:xfrm>
          <a:custGeom>
            <a:avLst/>
            <a:gdLst/>
            <a:ahLst/>
            <a:cxnLst/>
            <a:rect l="l" t="t" r="r" b="b"/>
            <a:pathLst>
              <a:path w="258731" h="246030">
                <a:moveTo>
                  <a:pt x="0" y="0"/>
                </a:moveTo>
                <a:lnTo>
                  <a:pt x="258732" y="0"/>
                </a:lnTo>
                <a:lnTo>
                  <a:pt x="258732" y="246030"/>
                </a:lnTo>
                <a:lnTo>
                  <a:pt x="0" y="24603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60" name="Freeform 60"/>
          <p:cNvSpPr/>
          <p:nvPr/>
        </p:nvSpPr>
        <p:spPr>
          <a:xfrm>
            <a:off x="214451" y="6899026"/>
            <a:ext cx="258731" cy="246030"/>
          </a:xfrm>
          <a:custGeom>
            <a:avLst/>
            <a:gdLst/>
            <a:ahLst/>
            <a:cxnLst/>
            <a:rect l="l" t="t" r="r" b="b"/>
            <a:pathLst>
              <a:path w="258731" h="246030">
                <a:moveTo>
                  <a:pt x="0" y="0"/>
                </a:moveTo>
                <a:lnTo>
                  <a:pt x="258732" y="0"/>
                </a:lnTo>
                <a:lnTo>
                  <a:pt x="258732" y="246030"/>
                </a:lnTo>
                <a:lnTo>
                  <a:pt x="0" y="24603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178619" y="-161071"/>
            <a:ext cx="13930761" cy="10448071"/>
          </a:xfrm>
          <a:custGeom>
            <a:avLst/>
            <a:gdLst/>
            <a:ahLst/>
            <a:cxnLst/>
            <a:rect l="l" t="t" r="r" b="b"/>
            <a:pathLst>
              <a:path w="13930761" h="10448071">
                <a:moveTo>
                  <a:pt x="0" y="0"/>
                </a:moveTo>
                <a:lnTo>
                  <a:pt x="13930762" y="0"/>
                </a:lnTo>
                <a:lnTo>
                  <a:pt x="13930762" y="10448071"/>
                </a:lnTo>
                <a:lnTo>
                  <a:pt x="0" y="10448071"/>
                </a:lnTo>
                <a:lnTo>
                  <a:pt x="0" y="0"/>
                </a:lnTo>
                <a:close/>
              </a:path>
            </a:pathLst>
          </a:custGeom>
          <a:blipFill>
            <a:blip r:embed="rId3"/>
            <a:stretch>
              <a:fillRect/>
            </a:stretch>
          </a:blipFill>
        </p:spPr>
        <p:txBody>
          <a:bodyPr/>
          <a:lstStyle/>
          <a:p>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18568" y="427173"/>
            <a:ext cx="2284836" cy="2284836"/>
          </a:xfrm>
          <a:custGeom>
            <a:avLst/>
            <a:gdLst/>
            <a:ahLst/>
            <a:cxnLst/>
            <a:rect l="l" t="t" r="r" b="b"/>
            <a:pathLst>
              <a:path w="2284836" h="2284836">
                <a:moveTo>
                  <a:pt x="0" y="0"/>
                </a:moveTo>
                <a:lnTo>
                  <a:pt x="2284836" y="0"/>
                </a:lnTo>
                <a:lnTo>
                  <a:pt x="2284836" y="2284836"/>
                </a:lnTo>
                <a:lnTo>
                  <a:pt x="0" y="228483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a:off x="402008" y="468893"/>
            <a:ext cx="2201396" cy="2201396"/>
          </a:xfrm>
          <a:custGeom>
            <a:avLst/>
            <a:gdLst/>
            <a:ahLst/>
            <a:cxnLst/>
            <a:rect l="l" t="t" r="r" b="b"/>
            <a:pathLst>
              <a:path w="2201396" h="2201396">
                <a:moveTo>
                  <a:pt x="0" y="0"/>
                </a:moveTo>
                <a:lnTo>
                  <a:pt x="2201396" y="0"/>
                </a:lnTo>
                <a:lnTo>
                  <a:pt x="2201396" y="2201396"/>
                </a:lnTo>
                <a:lnTo>
                  <a:pt x="0" y="2201396"/>
                </a:lnTo>
                <a:lnTo>
                  <a:pt x="0" y="0"/>
                </a:lnTo>
                <a:close/>
              </a:path>
            </a:pathLst>
          </a:custGeom>
          <a:blipFill>
            <a:blip r:embed="rId5"/>
            <a:stretch>
              <a:fillRect/>
            </a:stretch>
          </a:blipFill>
        </p:spPr>
        <p:txBody>
          <a:bodyPr/>
          <a:lstStyle/>
          <a:p>
            <a:endParaRPr lang="en-US"/>
          </a:p>
        </p:txBody>
      </p:sp>
      <p:sp>
        <p:nvSpPr>
          <p:cNvPr id="4" name="TextBox 4"/>
          <p:cNvSpPr txBox="1"/>
          <p:nvPr/>
        </p:nvSpPr>
        <p:spPr>
          <a:xfrm>
            <a:off x="2740144" y="161543"/>
            <a:ext cx="11717301" cy="10125457"/>
          </a:xfrm>
          <a:prstGeom prst="rect">
            <a:avLst/>
          </a:prstGeom>
        </p:spPr>
        <p:txBody>
          <a:bodyPr lIns="0" tIns="0" rIns="0" bIns="0" rtlCol="0" anchor="t">
            <a:spAutoFit/>
          </a:bodyPr>
          <a:lstStyle/>
          <a:p>
            <a:pPr>
              <a:lnSpc>
                <a:spcPts val="4433"/>
              </a:lnSpc>
            </a:pPr>
            <a:r>
              <a:rPr lang="en-US" sz="3167" b="1" dirty="0">
                <a:solidFill>
                  <a:srgbClr val="000000"/>
                </a:solidFill>
                <a:latin typeface="Acherus Grotesque Light Bold"/>
              </a:rPr>
              <a:t>GOAL 1: Preserve the quality of life and affordability for all </a:t>
            </a:r>
            <a:r>
              <a:rPr lang="en-US" sz="3167" b="1" dirty="0" err="1">
                <a:solidFill>
                  <a:srgbClr val="000000"/>
                </a:solidFill>
                <a:latin typeface="Acherus Grotesque Light Bold"/>
              </a:rPr>
              <a:t>Sitkans</a:t>
            </a:r>
            <a:r>
              <a:rPr lang="en-US" sz="3167" b="1" dirty="0">
                <a:solidFill>
                  <a:srgbClr val="000000"/>
                </a:solidFill>
                <a:latin typeface="Acherus Grotesque Light Bold"/>
              </a:rPr>
              <a:t>.</a:t>
            </a:r>
          </a:p>
          <a:p>
            <a:pPr>
              <a:lnSpc>
                <a:spcPts val="4433"/>
              </a:lnSpc>
            </a:pPr>
            <a:endParaRPr lang="en-US" sz="3167" dirty="0">
              <a:solidFill>
                <a:srgbClr val="000000"/>
              </a:solidFill>
              <a:latin typeface="Acherus Grotesque Light Bold"/>
            </a:endParaRPr>
          </a:p>
          <a:p>
            <a:pPr>
              <a:lnSpc>
                <a:spcPts val="4433"/>
              </a:lnSpc>
            </a:pPr>
            <a:r>
              <a:rPr lang="en-US" sz="3167" dirty="0">
                <a:solidFill>
                  <a:srgbClr val="000000"/>
                </a:solidFill>
                <a:latin typeface="Acherus Grotesque Light"/>
              </a:rPr>
              <a:t>1.1 Convene community partners to develop a community-wide strategy to improve access to childcare</a:t>
            </a:r>
          </a:p>
          <a:p>
            <a:pPr>
              <a:lnSpc>
                <a:spcPts val="4433"/>
              </a:lnSpc>
            </a:pPr>
            <a:endParaRPr lang="en-US" sz="3167" dirty="0">
              <a:solidFill>
                <a:srgbClr val="000000"/>
              </a:solidFill>
              <a:latin typeface="Acherus Grotesque Light"/>
            </a:endParaRPr>
          </a:p>
          <a:p>
            <a:pPr>
              <a:lnSpc>
                <a:spcPts val="4433"/>
              </a:lnSpc>
            </a:pPr>
            <a:r>
              <a:rPr lang="en-US" sz="3167" dirty="0">
                <a:solidFill>
                  <a:srgbClr val="000000"/>
                </a:solidFill>
                <a:latin typeface="Acherus Grotesque Light"/>
              </a:rPr>
              <a:t>1.2 Develop a plan to improve housing options for all in Sitka</a:t>
            </a:r>
          </a:p>
          <a:p>
            <a:pPr>
              <a:lnSpc>
                <a:spcPts val="4433"/>
              </a:lnSpc>
            </a:pPr>
            <a:endParaRPr lang="en-US" sz="3167" dirty="0">
              <a:solidFill>
                <a:srgbClr val="000000"/>
              </a:solidFill>
              <a:latin typeface="Acherus Grotesque Light"/>
            </a:endParaRPr>
          </a:p>
          <a:p>
            <a:pPr>
              <a:lnSpc>
                <a:spcPts val="4433"/>
              </a:lnSpc>
            </a:pPr>
            <a:r>
              <a:rPr lang="en-US" sz="3167" dirty="0">
                <a:solidFill>
                  <a:srgbClr val="000000"/>
                </a:solidFill>
                <a:latin typeface="Acherus Grotesque Light"/>
              </a:rPr>
              <a:t>1.3 Identify opportunities to relieve the burden of utility costs</a:t>
            </a:r>
          </a:p>
          <a:p>
            <a:pPr>
              <a:lnSpc>
                <a:spcPts val="4433"/>
              </a:lnSpc>
            </a:pPr>
            <a:endParaRPr lang="en-US" sz="3167" dirty="0">
              <a:solidFill>
                <a:srgbClr val="000000"/>
              </a:solidFill>
              <a:latin typeface="Acherus Grotesque Light"/>
            </a:endParaRPr>
          </a:p>
          <a:p>
            <a:pPr>
              <a:lnSpc>
                <a:spcPts val="4433"/>
              </a:lnSpc>
            </a:pPr>
            <a:r>
              <a:rPr lang="en-US" sz="3167" dirty="0">
                <a:solidFill>
                  <a:srgbClr val="000000"/>
                </a:solidFill>
                <a:latin typeface="Acherus Grotesque Light"/>
              </a:rPr>
              <a:t>1.4 Review the impacts and benefits of tourism, and develop policies that prioritize the quality of life for all </a:t>
            </a:r>
            <a:r>
              <a:rPr lang="en-US" sz="3167" dirty="0" err="1">
                <a:solidFill>
                  <a:srgbClr val="000000"/>
                </a:solidFill>
                <a:latin typeface="Acherus Grotesque Light"/>
              </a:rPr>
              <a:t>Sitkans</a:t>
            </a:r>
            <a:endParaRPr lang="en-US" sz="3167" dirty="0">
              <a:solidFill>
                <a:srgbClr val="000000"/>
              </a:solidFill>
              <a:latin typeface="Acherus Grotesque Light"/>
            </a:endParaRPr>
          </a:p>
          <a:p>
            <a:pPr>
              <a:lnSpc>
                <a:spcPts val="4433"/>
              </a:lnSpc>
            </a:pPr>
            <a:endParaRPr lang="en-US" sz="3167" dirty="0">
              <a:solidFill>
                <a:srgbClr val="000000"/>
              </a:solidFill>
              <a:latin typeface="Acherus Grotesque Light"/>
            </a:endParaRPr>
          </a:p>
          <a:p>
            <a:pPr>
              <a:lnSpc>
                <a:spcPts val="4433"/>
              </a:lnSpc>
            </a:pPr>
            <a:r>
              <a:rPr lang="en-US" sz="3167" dirty="0">
                <a:solidFill>
                  <a:srgbClr val="000000"/>
                </a:solidFill>
                <a:latin typeface="Acherus Grotesque Light"/>
              </a:rPr>
              <a:t>1.5 Convene community partners to develop an action plan that will address the challenges of food security</a:t>
            </a:r>
          </a:p>
        </p:txBody>
      </p:sp>
      <p:sp>
        <p:nvSpPr>
          <p:cNvPr id="5" name="TextBox 5"/>
          <p:cNvSpPr txBox="1"/>
          <p:nvPr/>
        </p:nvSpPr>
        <p:spPr>
          <a:xfrm>
            <a:off x="14594185" y="1888255"/>
            <a:ext cx="3309268" cy="529590"/>
          </a:xfrm>
          <a:prstGeom prst="rect">
            <a:avLst/>
          </a:prstGeom>
        </p:spPr>
        <p:txBody>
          <a:bodyPr lIns="0" tIns="0" rIns="0" bIns="0" rtlCol="0" anchor="t">
            <a:spAutoFit/>
          </a:bodyPr>
          <a:lstStyle/>
          <a:p>
            <a:pPr algn="ctr">
              <a:lnSpc>
                <a:spcPts val="4409"/>
              </a:lnSpc>
            </a:pPr>
            <a:r>
              <a:rPr lang="en-US" sz="3150">
                <a:solidFill>
                  <a:srgbClr val="ED1B24"/>
                </a:solidFill>
                <a:latin typeface="Catamaran Bold"/>
              </a:rPr>
              <a:t>Started + Ongoing </a:t>
            </a:r>
          </a:p>
        </p:txBody>
      </p:sp>
      <p:sp>
        <p:nvSpPr>
          <p:cNvPr id="6" name="TextBox 6"/>
          <p:cNvSpPr txBox="1"/>
          <p:nvPr/>
        </p:nvSpPr>
        <p:spPr>
          <a:xfrm>
            <a:off x="14594185" y="3523759"/>
            <a:ext cx="3309268" cy="529590"/>
          </a:xfrm>
          <a:prstGeom prst="rect">
            <a:avLst/>
          </a:prstGeom>
        </p:spPr>
        <p:txBody>
          <a:bodyPr lIns="0" tIns="0" rIns="0" bIns="0" rtlCol="0" anchor="t">
            <a:spAutoFit/>
          </a:bodyPr>
          <a:lstStyle/>
          <a:p>
            <a:pPr algn="ctr">
              <a:lnSpc>
                <a:spcPts val="4409"/>
              </a:lnSpc>
            </a:pPr>
            <a:r>
              <a:rPr lang="en-US" sz="3150">
                <a:solidFill>
                  <a:srgbClr val="ED1B24"/>
                </a:solidFill>
                <a:latin typeface="Catamaran Bold"/>
              </a:rPr>
              <a:t>Started + Ongoing </a:t>
            </a:r>
          </a:p>
        </p:txBody>
      </p:sp>
      <p:sp>
        <p:nvSpPr>
          <p:cNvPr id="7" name="TextBox 7"/>
          <p:cNvSpPr txBox="1"/>
          <p:nvPr/>
        </p:nvSpPr>
        <p:spPr>
          <a:xfrm>
            <a:off x="14594185" y="5209984"/>
            <a:ext cx="3309268" cy="529590"/>
          </a:xfrm>
          <a:prstGeom prst="rect">
            <a:avLst/>
          </a:prstGeom>
        </p:spPr>
        <p:txBody>
          <a:bodyPr lIns="0" tIns="0" rIns="0" bIns="0" rtlCol="0" anchor="t">
            <a:spAutoFit/>
          </a:bodyPr>
          <a:lstStyle/>
          <a:p>
            <a:pPr algn="ctr">
              <a:lnSpc>
                <a:spcPts val="4409"/>
              </a:lnSpc>
            </a:pPr>
            <a:r>
              <a:rPr lang="en-US" sz="3150">
                <a:solidFill>
                  <a:srgbClr val="ED1B24"/>
                </a:solidFill>
                <a:latin typeface="Catamaran Bold"/>
              </a:rPr>
              <a:t>Started + Ongoing </a:t>
            </a:r>
          </a:p>
        </p:txBody>
      </p:sp>
      <p:sp>
        <p:nvSpPr>
          <p:cNvPr id="8" name="TextBox 8"/>
          <p:cNvSpPr txBox="1"/>
          <p:nvPr/>
        </p:nvSpPr>
        <p:spPr>
          <a:xfrm>
            <a:off x="14594185" y="6892099"/>
            <a:ext cx="3309268" cy="529590"/>
          </a:xfrm>
          <a:prstGeom prst="rect">
            <a:avLst/>
          </a:prstGeom>
        </p:spPr>
        <p:txBody>
          <a:bodyPr lIns="0" tIns="0" rIns="0" bIns="0" rtlCol="0" anchor="t">
            <a:spAutoFit/>
          </a:bodyPr>
          <a:lstStyle/>
          <a:p>
            <a:pPr algn="ctr">
              <a:lnSpc>
                <a:spcPts val="4409"/>
              </a:lnSpc>
            </a:pPr>
            <a:r>
              <a:rPr lang="en-US" sz="3150">
                <a:solidFill>
                  <a:srgbClr val="ED1B24"/>
                </a:solidFill>
                <a:latin typeface="Catamaran Bold"/>
              </a:rPr>
              <a:t>Started + Ongoing </a:t>
            </a:r>
          </a:p>
        </p:txBody>
      </p:sp>
      <p:sp>
        <p:nvSpPr>
          <p:cNvPr id="9" name="TextBox 9"/>
          <p:cNvSpPr txBox="1"/>
          <p:nvPr/>
        </p:nvSpPr>
        <p:spPr>
          <a:xfrm>
            <a:off x="14594185" y="9201150"/>
            <a:ext cx="3309268" cy="529590"/>
          </a:xfrm>
          <a:prstGeom prst="rect">
            <a:avLst/>
          </a:prstGeom>
        </p:spPr>
        <p:txBody>
          <a:bodyPr lIns="0" tIns="0" rIns="0" bIns="0" rtlCol="0" anchor="t">
            <a:spAutoFit/>
          </a:bodyPr>
          <a:lstStyle/>
          <a:p>
            <a:pPr algn="ctr">
              <a:lnSpc>
                <a:spcPts val="4409"/>
              </a:lnSpc>
            </a:pPr>
            <a:r>
              <a:rPr lang="en-US" sz="3150">
                <a:solidFill>
                  <a:srgbClr val="ED1B24"/>
                </a:solidFill>
                <a:latin typeface="Catamaran Bold"/>
              </a:rPr>
              <a:t>Started + Ongoing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18568" y="427173"/>
            <a:ext cx="2221725" cy="2221725"/>
          </a:xfrm>
          <a:custGeom>
            <a:avLst/>
            <a:gdLst/>
            <a:ahLst/>
            <a:cxnLst/>
            <a:rect l="l" t="t" r="r" b="b"/>
            <a:pathLst>
              <a:path w="2221725" h="2221725">
                <a:moveTo>
                  <a:pt x="0" y="0"/>
                </a:moveTo>
                <a:lnTo>
                  <a:pt x="2221725" y="0"/>
                </a:lnTo>
                <a:lnTo>
                  <a:pt x="2221725" y="2221725"/>
                </a:lnTo>
                <a:lnTo>
                  <a:pt x="0" y="222172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TextBox 3"/>
          <p:cNvSpPr txBox="1"/>
          <p:nvPr/>
        </p:nvSpPr>
        <p:spPr>
          <a:xfrm>
            <a:off x="2722597" y="133532"/>
            <a:ext cx="11927519" cy="10181534"/>
          </a:xfrm>
          <a:prstGeom prst="rect">
            <a:avLst/>
          </a:prstGeom>
        </p:spPr>
        <p:txBody>
          <a:bodyPr lIns="0" tIns="0" rIns="0" bIns="0" rtlCol="0" anchor="t">
            <a:spAutoFit/>
          </a:bodyPr>
          <a:lstStyle/>
          <a:p>
            <a:pPr>
              <a:lnSpc>
                <a:spcPts val="4763"/>
              </a:lnSpc>
            </a:pPr>
            <a:r>
              <a:rPr lang="en-US" sz="3402">
                <a:solidFill>
                  <a:srgbClr val="000000"/>
                </a:solidFill>
                <a:latin typeface="Acherus Grotesque Light Bold"/>
              </a:rPr>
              <a:t>GOAL 2: Improve communications and strengthen relationships within the community and organization</a:t>
            </a:r>
          </a:p>
          <a:p>
            <a:pPr>
              <a:lnSpc>
                <a:spcPts val="4763"/>
              </a:lnSpc>
            </a:pPr>
            <a:endParaRPr lang="en-US" sz="3402">
              <a:solidFill>
                <a:srgbClr val="000000"/>
              </a:solidFill>
              <a:latin typeface="Acherus Grotesque Light Bold"/>
            </a:endParaRPr>
          </a:p>
          <a:p>
            <a:pPr>
              <a:lnSpc>
                <a:spcPts val="4763"/>
              </a:lnSpc>
            </a:pPr>
            <a:r>
              <a:rPr lang="en-US" sz="3402">
                <a:solidFill>
                  <a:srgbClr val="000000"/>
                </a:solidFill>
                <a:latin typeface="Acherus Grotesque Light"/>
              </a:rPr>
              <a:t>2.1 Develop a communication and engagement plan to increase engagement and participation through storytelling and enhancing Sitka's communication tools and networks</a:t>
            </a:r>
          </a:p>
          <a:p>
            <a:pPr>
              <a:lnSpc>
                <a:spcPts val="4763"/>
              </a:lnSpc>
            </a:pPr>
            <a:endParaRPr lang="en-US" sz="3402">
              <a:solidFill>
                <a:srgbClr val="000000"/>
              </a:solidFill>
              <a:latin typeface="Acherus Grotesque Light"/>
            </a:endParaRPr>
          </a:p>
          <a:p>
            <a:pPr>
              <a:lnSpc>
                <a:spcPts val="4763"/>
              </a:lnSpc>
            </a:pPr>
            <a:r>
              <a:rPr lang="en-US" sz="3402">
                <a:solidFill>
                  <a:srgbClr val="000000"/>
                </a:solidFill>
                <a:latin typeface="Acherus Grotesque Light"/>
              </a:rPr>
              <a:t>2.2 Identify opportunities to foster relationships with underrepresented groups/populations in the community and implement findings to improve service delivery to these groups</a:t>
            </a:r>
          </a:p>
          <a:p>
            <a:pPr>
              <a:lnSpc>
                <a:spcPts val="4623"/>
              </a:lnSpc>
            </a:pPr>
            <a:endParaRPr lang="en-US" sz="3402">
              <a:solidFill>
                <a:srgbClr val="000000"/>
              </a:solidFill>
              <a:latin typeface="Acherus Grotesque Light"/>
            </a:endParaRPr>
          </a:p>
          <a:p>
            <a:pPr>
              <a:lnSpc>
                <a:spcPts val="4763"/>
              </a:lnSpc>
            </a:pPr>
            <a:r>
              <a:rPr lang="en-US" sz="3402">
                <a:solidFill>
                  <a:srgbClr val="000000"/>
                </a:solidFill>
                <a:latin typeface="Acherus Grotesque Light"/>
              </a:rPr>
              <a:t>2.3 Annually convene non-profits, city boards and commissions, and other community groups for a community summit to discuss community challenges, updates, and opportunities for collaboration</a:t>
            </a:r>
          </a:p>
        </p:txBody>
      </p:sp>
      <p:sp>
        <p:nvSpPr>
          <p:cNvPr id="4" name="Freeform 4"/>
          <p:cNvSpPr/>
          <p:nvPr/>
        </p:nvSpPr>
        <p:spPr>
          <a:xfrm>
            <a:off x="617910" y="726515"/>
            <a:ext cx="1623041" cy="1623041"/>
          </a:xfrm>
          <a:custGeom>
            <a:avLst/>
            <a:gdLst/>
            <a:ahLst/>
            <a:cxnLst/>
            <a:rect l="l" t="t" r="r" b="b"/>
            <a:pathLst>
              <a:path w="1623041" h="1623041">
                <a:moveTo>
                  <a:pt x="0" y="0"/>
                </a:moveTo>
                <a:lnTo>
                  <a:pt x="1623042" y="0"/>
                </a:lnTo>
                <a:lnTo>
                  <a:pt x="1623042" y="1623041"/>
                </a:lnTo>
                <a:lnTo>
                  <a:pt x="0" y="1623041"/>
                </a:lnTo>
                <a:lnTo>
                  <a:pt x="0" y="0"/>
                </a:lnTo>
                <a:close/>
              </a:path>
            </a:pathLst>
          </a:custGeom>
          <a:blipFill>
            <a:blip r:embed="rId5"/>
            <a:stretch>
              <a:fillRect/>
            </a:stretch>
          </a:blipFill>
        </p:spPr>
        <p:txBody>
          <a:bodyPr/>
          <a:lstStyle/>
          <a:p>
            <a:endParaRPr lang="en-US"/>
          </a:p>
        </p:txBody>
      </p:sp>
      <p:sp>
        <p:nvSpPr>
          <p:cNvPr id="5" name="TextBox 5"/>
          <p:cNvSpPr txBox="1"/>
          <p:nvPr/>
        </p:nvSpPr>
        <p:spPr>
          <a:xfrm>
            <a:off x="14594185" y="1888255"/>
            <a:ext cx="3309268" cy="529590"/>
          </a:xfrm>
          <a:prstGeom prst="rect">
            <a:avLst/>
          </a:prstGeom>
        </p:spPr>
        <p:txBody>
          <a:bodyPr lIns="0" tIns="0" rIns="0" bIns="0" rtlCol="0" anchor="t">
            <a:spAutoFit/>
          </a:bodyPr>
          <a:lstStyle/>
          <a:p>
            <a:pPr algn="ctr">
              <a:lnSpc>
                <a:spcPts val="4409"/>
              </a:lnSpc>
            </a:pPr>
            <a:r>
              <a:rPr lang="en-US" sz="3150">
                <a:solidFill>
                  <a:srgbClr val="ED1B24"/>
                </a:solidFill>
                <a:latin typeface="Catamaran Bold"/>
              </a:rPr>
              <a:t>Started + Ongoing </a:t>
            </a:r>
          </a:p>
        </p:txBody>
      </p:sp>
      <p:sp>
        <p:nvSpPr>
          <p:cNvPr id="6" name="TextBox 6"/>
          <p:cNvSpPr txBox="1"/>
          <p:nvPr/>
        </p:nvSpPr>
        <p:spPr>
          <a:xfrm>
            <a:off x="14650116" y="4850130"/>
            <a:ext cx="3309268" cy="529590"/>
          </a:xfrm>
          <a:prstGeom prst="rect">
            <a:avLst/>
          </a:prstGeom>
        </p:spPr>
        <p:txBody>
          <a:bodyPr lIns="0" tIns="0" rIns="0" bIns="0" rtlCol="0" anchor="t">
            <a:spAutoFit/>
          </a:bodyPr>
          <a:lstStyle/>
          <a:p>
            <a:pPr algn="ctr">
              <a:lnSpc>
                <a:spcPts val="4409"/>
              </a:lnSpc>
            </a:pPr>
            <a:r>
              <a:rPr lang="en-US" sz="3150">
                <a:solidFill>
                  <a:srgbClr val="ED1B24"/>
                </a:solidFill>
                <a:latin typeface="Catamaran Bold"/>
              </a:rPr>
              <a:t>Started + Ongoing </a:t>
            </a:r>
          </a:p>
        </p:txBody>
      </p:sp>
      <p:sp>
        <p:nvSpPr>
          <p:cNvPr id="7" name="TextBox 7"/>
          <p:cNvSpPr txBox="1"/>
          <p:nvPr/>
        </p:nvSpPr>
        <p:spPr>
          <a:xfrm>
            <a:off x="15170857" y="7808595"/>
            <a:ext cx="2155924" cy="1082040"/>
          </a:xfrm>
          <a:prstGeom prst="rect">
            <a:avLst/>
          </a:prstGeom>
        </p:spPr>
        <p:txBody>
          <a:bodyPr lIns="0" tIns="0" rIns="0" bIns="0" rtlCol="0" anchor="t">
            <a:spAutoFit/>
          </a:bodyPr>
          <a:lstStyle/>
          <a:p>
            <a:pPr algn="ctr">
              <a:lnSpc>
                <a:spcPts val="4409"/>
              </a:lnSpc>
            </a:pPr>
            <a:r>
              <a:rPr lang="en-US" sz="3150">
                <a:solidFill>
                  <a:srgbClr val="ED1B24"/>
                </a:solidFill>
                <a:latin typeface="Catamaran Bold"/>
              </a:rPr>
              <a:t>Not Started </a:t>
            </a:r>
          </a:p>
          <a:p>
            <a:pPr algn="ctr">
              <a:lnSpc>
                <a:spcPts val="4409"/>
              </a:lnSpc>
            </a:pPr>
            <a:r>
              <a:rPr lang="en-US" sz="3150">
                <a:solidFill>
                  <a:srgbClr val="ED1B24"/>
                </a:solidFill>
                <a:latin typeface="Catamaran Bold"/>
              </a:rPr>
              <a:t>Year 2-5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18568" y="427173"/>
            <a:ext cx="2169133" cy="2169133"/>
          </a:xfrm>
          <a:custGeom>
            <a:avLst/>
            <a:gdLst/>
            <a:ahLst/>
            <a:cxnLst/>
            <a:rect l="l" t="t" r="r" b="b"/>
            <a:pathLst>
              <a:path w="2169133" h="2169133">
                <a:moveTo>
                  <a:pt x="0" y="0"/>
                </a:moveTo>
                <a:lnTo>
                  <a:pt x="2169133" y="0"/>
                </a:lnTo>
                <a:lnTo>
                  <a:pt x="2169133" y="2169132"/>
                </a:lnTo>
                <a:lnTo>
                  <a:pt x="0" y="216913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TextBox 3"/>
          <p:cNvSpPr txBox="1"/>
          <p:nvPr/>
        </p:nvSpPr>
        <p:spPr>
          <a:xfrm>
            <a:off x="2654317" y="260406"/>
            <a:ext cx="11801298" cy="9738939"/>
          </a:xfrm>
          <a:prstGeom prst="rect">
            <a:avLst/>
          </a:prstGeom>
        </p:spPr>
        <p:txBody>
          <a:bodyPr lIns="0" tIns="0" rIns="0" bIns="0" rtlCol="0" anchor="t">
            <a:spAutoFit/>
          </a:bodyPr>
          <a:lstStyle/>
          <a:p>
            <a:pPr>
              <a:lnSpc>
                <a:spcPts val="4763"/>
              </a:lnSpc>
            </a:pPr>
            <a:r>
              <a:rPr lang="en-US" sz="3402">
                <a:solidFill>
                  <a:srgbClr val="000000"/>
                </a:solidFill>
                <a:latin typeface="Acherus Grotesque Light Bold"/>
              </a:rPr>
              <a:t>GOAL 3: Align resources and financial and economic policies for a sustainable community</a:t>
            </a:r>
          </a:p>
          <a:p>
            <a:pPr>
              <a:lnSpc>
                <a:spcPts val="4203"/>
              </a:lnSpc>
            </a:pPr>
            <a:endParaRPr lang="en-US" sz="3402">
              <a:solidFill>
                <a:srgbClr val="000000"/>
              </a:solidFill>
              <a:latin typeface="Acherus Grotesque Light Bold"/>
            </a:endParaRPr>
          </a:p>
          <a:p>
            <a:pPr>
              <a:lnSpc>
                <a:spcPts val="4203"/>
              </a:lnSpc>
            </a:pPr>
            <a:r>
              <a:rPr lang="en-US" sz="3002">
                <a:solidFill>
                  <a:srgbClr val="000000"/>
                </a:solidFill>
                <a:latin typeface="Acherus Grotesque Light"/>
              </a:rPr>
              <a:t>3.1 Develop a fiscal policy that includes guidelines for areas of fiscal operations such as debt management, infrastructure replacement, metrics for fiscal health of funds, reserves, and other areas.</a:t>
            </a:r>
          </a:p>
          <a:p>
            <a:pPr>
              <a:lnSpc>
                <a:spcPts val="4203"/>
              </a:lnSpc>
            </a:pPr>
            <a:endParaRPr lang="en-US" sz="3002">
              <a:solidFill>
                <a:srgbClr val="000000"/>
              </a:solidFill>
              <a:latin typeface="Acherus Grotesque Light"/>
            </a:endParaRPr>
          </a:p>
          <a:p>
            <a:pPr>
              <a:lnSpc>
                <a:spcPts val="4203"/>
              </a:lnSpc>
            </a:pPr>
            <a:r>
              <a:rPr lang="en-US" sz="3002">
                <a:solidFill>
                  <a:srgbClr val="000000"/>
                </a:solidFill>
                <a:latin typeface="Acherus Grotesque Light"/>
              </a:rPr>
              <a:t>3.2 Prepare financial forecasts and life cycle models for all assets to bring resources in alignment with the City’s top priority needs.</a:t>
            </a:r>
          </a:p>
          <a:p>
            <a:pPr>
              <a:lnSpc>
                <a:spcPts val="4203"/>
              </a:lnSpc>
            </a:pPr>
            <a:endParaRPr lang="en-US" sz="3002">
              <a:solidFill>
                <a:srgbClr val="000000"/>
              </a:solidFill>
              <a:latin typeface="Acherus Grotesque Light"/>
            </a:endParaRPr>
          </a:p>
          <a:p>
            <a:pPr>
              <a:lnSpc>
                <a:spcPts val="4203"/>
              </a:lnSpc>
            </a:pPr>
            <a:r>
              <a:rPr lang="en-US" sz="3002">
                <a:solidFill>
                  <a:srgbClr val="000000"/>
                </a:solidFill>
                <a:latin typeface="Acherus Grotesque Light"/>
              </a:rPr>
              <a:t>3.3 Convene economic partners to explore the addition of business support services and employment training programs.</a:t>
            </a:r>
          </a:p>
          <a:p>
            <a:pPr>
              <a:lnSpc>
                <a:spcPts val="4203"/>
              </a:lnSpc>
            </a:pPr>
            <a:endParaRPr lang="en-US" sz="3002">
              <a:solidFill>
                <a:srgbClr val="000000"/>
              </a:solidFill>
              <a:latin typeface="Acherus Grotesque Light"/>
            </a:endParaRPr>
          </a:p>
          <a:p>
            <a:pPr>
              <a:lnSpc>
                <a:spcPts val="4203"/>
              </a:lnSpc>
            </a:pPr>
            <a:r>
              <a:rPr lang="en-US" sz="3002">
                <a:solidFill>
                  <a:srgbClr val="000000"/>
                </a:solidFill>
                <a:latin typeface="Acherus Grotesque Light"/>
              </a:rPr>
              <a:t>3.4 Identify and implement policies that will balance the economic benefits of tourism with the impacts on Sitkan's quality of life</a:t>
            </a:r>
          </a:p>
        </p:txBody>
      </p:sp>
      <p:sp>
        <p:nvSpPr>
          <p:cNvPr id="4" name="Freeform 4"/>
          <p:cNvSpPr/>
          <p:nvPr/>
        </p:nvSpPr>
        <p:spPr>
          <a:xfrm>
            <a:off x="402623" y="511228"/>
            <a:ext cx="2001023" cy="2001023"/>
          </a:xfrm>
          <a:custGeom>
            <a:avLst/>
            <a:gdLst/>
            <a:ahLst/>
            <a:cxnLst/>
            <a:rect l="l" t="t" r="r" b="b"/>
            <a:pathLst>
              <a:path w="2001023" h="2001023">
                <a:moveTo>
                  <a:pt x="0" y="0"/>
                </a:moveTo>
                <a:lnTo>
                  <a:pt x="2001023" y="0"/>
                </a:lnTo>
                <a:lnTo>
                  <a:pt x="2001023" y="2001023"/>
                </a:lnTo>
                <a:lnTo>
                  <a:pt x="0" y="2001023"/>
                </a:lnTo>
                <a:lnTo>
                  <a:pt x="0" y="0"/>
                </a:lnTo>
                <a:close/>
              </a:path>
            </a:pathLst>
          </a:custGeom>
          <a:blipFill>
            <a:blip r:embed="rId5"/>
            <a:stretch>
              <a:fillRect/>
            </a:stretch>
          </a:blipFill>
        </p:spPr>
        <p:txBody>
          <a:bodyPr/>
          <a:lstStyle/>
          <a:p>
            <a:endParaRPr lang="en-US"/>
          </a:p>
        </p:txBody>
      </p:sp>
      <p:sp>
        <p:nvSpPr>
          <p:cNvPr id="5" name="TextBox 5"/>
          <p:cNvSpPr txBox="1"/>
          <p:nvPr/>
        </p:nvSpPr>
        <p:spPr>
          <a:xfrm>
            <a:off x="14594185" y="1888255"/>
            <a:ext cx="3309268" cy="529590"/>
          </a:xfrm>
          <a:prstGeom prst="rect">
            <a:avLst/>
          </a:prstGeom>
        </p:spPr>
        <p:txBody>
          <a:bodyPr lIns="0" tIns="0" rIns="0" bIns="0" rtlCol="0" anchor="t">
            <a:spAutoFit/>
          </a:bodyPr>
          <a:lstStyle/>
          <a:p>
            <a:pPr algn="ctr">
              <a:lnSpc>
                <a:spcPts val="4409"/>
              </a:lnSpc>
            </a:pPr>
            <a:r>
              <a:rPr lang="en-US" sz="3150">
                <a:solidFill>
                  <a:srgbClr val="ED1B24"/>
                </a:solidFill>
                <a:latin typeface="Catamaran Bold"/>
              </a:rPr>
              <a:t>Started + Ongoing </a:t>
            </a:r>
          </a:p>
        </p:txBody>
      </p:sp>
      <p:sp>
        <p:nvSpPr>
          <p:cNvPr id="6" name="TextBox 6"/>
          <p:cNvSpPr txBox="1"/>
          <p:nvPr/>
        </p:nvSpPr>
        <p:spPr>
          <a:xfrm>
            <a:off x="14594185" y="4613910"/>
            <a:ext cx="3309268" cy="529590"/>
          </a:xfrm>
          <a:prstGeom prst="rect">
            <a:avLst/>
          </a:prstGeom>
        </p:spPr>
        <p:txBody>
          <a:bodyPr lIns="0" tIns="0" rIns="0" bIns="0" rtlCol="0" anchor="t">
            <a:spAutoFit/>
          </a:bodyPr>
          <a:lstStyle/>
          <a:p>
            <a:pPr algn="ctr">
              <a:lnSpc>
                <a:spcPts val="4409"/>
              </a:lnSpc>
            </a:pPr>
            <a:r>
              <a:rPr lang="en-US" sz="3150">
                <a:solidFill>
                  <a:srgbClr val="ED1B24"/>
                </a:solidFill>
                <a:latin typeface="Catamaran Bold"/>
              </a:rPr>
              <a:t>Started + Ongoing </a:t>
            </a:r>
          </a:p>
        </p:txBody>
      </p:sp>
      <p:sp>
        <p:nvSpPr>
          <p:cNvPr id="7" name="TextBox 7"/>
          <p:cNvSpPr txBox="1"/>
          <p:nvPr/>
        </p:nvSpPr>
        <p:spPr>
          <a:xfrm>
            <a:off x="14594185" y="8372773"/>
            <a:ext cx="3309268" cy="529590"/>
          </a:xfrm>
          <a:prstGeom prst="rect">
            <a:avLst/>
          </a:prstGeom>
        </p:spPr>
        <p:txBody>
          <a:bodyPr lIns="0" tIns="0" rIns="0" bIns="0" rtlCol="0" anchor="t">
            <a:spAutoFit/>
          </a:bodyPr>
          <a:lstStyle/>
          <a:p>
            <a:pPr algn="ctr">
              <a:lnSpc>
                <a:spcPts val="4409"/>
              </a:lnSpc>
            </a:pPr>
            <a:r>
              <a:rPr lang="en-US" sz="3150">
                <a:solidFill>
                  <a:srgbClr val="ED1B24"/>
                </a:solidFill>
                <a:latin typeface="Catamaran Bold"/>
              </a:rPr>
              <a:t>Started + Ongoing </a:t>
            </a:r>
          </a:p>
        </p:txBody>
      </p:sp>
      <p:sp>
        <p:nvSpPr>
          <p:cNvPr id="8" name="TextBox 8"/>
          <p:cNvSpPr txBox="1"/>
          <p:nvPr/>
        </p:nvSpPr>
        <p:spPr>
          <a:xfrm>
            <a:off x="15077307" y="6710855"/>
            <a:ext cx="2065883" cy="1082040"/>
          </a:xfrm>
          <a:prstGeom prst="rect">
            <a:avLst/>
          </a:prstGeom>
        </p:spPr>
        <p:txBody>
          <a:bodyPr lIns="0" tIns="0" rIns="0" bIns="0" rtlCol="0" anchor="t">
            <a:spAutoFit/>
          </a:bodyPr>
          <a:lstStyle/>
          <a:p>
            <a:pPr algn="ctr">
              <a:lnSpc>
                <a:spcPts val="4409"/>
              </a:lnSpc>
            </a:pPr>
            <a:r>
              <a:rPr lang="en-US" sz="3150">
                <a:solidFill>
                  <a:srgbClr val="ED1B24"/>
                </a:solidFill>
                <a:latin typeface="Catamaran Bold"/>
              </a:rPr>
              <a:t>Not Started</a:t>
            </a:r>
          </a:p>
          <a:p>
            <a:pPr algn="ctr">
              <a:lnSpc>
                <a:spcPts val="4409"/>
              </a:lnSpc>
            </a:pPr>
            <a:r>
              <a:rPr lang="en-US" sz="3150">
                <a:solidFill>
                  <a:srgbClr val="ED1B24"/>
                </a:solidFill>
                <a:latin typeface="Catamaran Bold"/>
              </a:rPr>
              <a:t>Yr 2-5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18568" y="427173"/>
            <a:ext cx="1990319" cy="1990319"/>
          </a:xfrm>
          <a:custGeom>
            <a:avLst/>
            <a:gdLst/>
            <a:ahLst/>
            <a:cxnLst/>
            <a:rect l="l" t="t" r="r" b="b"/>
            <a:pathLst>
              <a:path w="1990319" h="1990319">
                <a:moveTo>
                  <a:pt x="0" y="0"/>
                </a:moveTo>
                <a:lnTo>
                  <a:pt x="1990319" y="0"/>
                </a:lnTo>
                <a:lnTo>
                  <a:pt x="1990319" y="1990318"/>
                </a:lnTo>
                <a:lnTo>
                  <a:pt x="0" y="199031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a:off x="366113" y="474717"/>
            <a:ext cx="1895229" cy="1895229"/>
          </a:xfrm>
          <a:custGeom>
            <a:avLst/>
            <a:gdLst/>
            <a:ahLst/>
            <a:cxnLst/>
            <a:rect l="l" t="t" r="r" b="b"/>
            <a:pathLst>
              <a:path w="1895229" h="1895229">
                <a:moveTo>
                  <a:pt x="0" y="0"/>
                </a:moveTo>
                <a:lnTo>
                  <a:pt x="1895230" y="0"/>
                </a:lnTo>
                <a:lnTo>
                  <a:pt x="1895230" y="1895230"/>
                </a:lnTo>
                <a:lnTo>
                  <a:pt x="0" y="1895230"/>
                </a:lnTo>
                <a:lnTo>
                  <a:pt x="0" y="0"/>
                </a:lnTo>
                <a:close/>
              </a:path>
            </a:pathLst>
          </a:custGeom>
          <a:blipFill>
            <a:blip r:embed="rId5"/>
            <a:stretch>
              <a:fillRect/>
            </a:stretch>
          </a:blipFill>
        </p:spPr>
        <p:txBody>
          <a:bodyPr/>
          <a:lstStyle/>
          <a:p>
            <a:endParaRPr lang="en-US"/>
          </a:p>
        </p:txBody>
      </p:sp>
      <p:sp>
        <p:nvSpPr>
          <p:cNvPr id="4" name="TextBox 4"/>
          <p:cNvSpPr txBox="1"/>
          <p:nvPr/>
        </p:nvSpPr>
        <p:spPr>
          <a:xfrm>
            <a:off x="2308887" y="379467"/>
            <a:ext cx="12327221" cy="9589714"/>
          </a:xfrm>
          <a:prstGeom prst="rect">
            <a:avLst/>
          </a:prstGeom>
        </p:spPr>
        <p:txBody>
          <a:bodyPr lIns="0" tIns="0" rIns="0" bIns="0" rtlCol="0" anchor="t">
            <a:spAutoFit/>
          </a:bodyPr>
          <a:lstStyle/>
          <a:p>
            <a:pPr>
              <a:lnSpc>
                <a:spcPts val="4903"/>
              </a:lnSpc>
            </a:pPr>
            <a:r>
              <a:rPr lang="en-US" sz="3502">
                <a:solidFill>
                  <a:srgbClr val="000000"/>
                </a:solidFill>
                <a:latin typeface="Acherus Grotesque Light Bold"/>
              </a:rPr>
              <a:t>GOAL 4: Plan and invest in sustainable infrastructure for future generations</a:t>
            </a:r>
          </a:p>
          <a:p>
            <a:pPr>
              <a:lnSpc>
                <a:spcPts val="4343"/>
              </a:lnSpc>
            </a:pPr>
            <a:endParaRPr lang="en-US" sz="3502">
              <a:solidFill>
                <a:srgbClr val="000000"/>
              </a:solidFill>
              <a:latin typeface="Acherus Grotesque Light Bold"/>
            </a:endParaRPr>
          </a:p>
          <a:p>
            <a:pPr>
              <a:lnSpc>
                <a:spcPts val="4763"/>
              </a:lnSpc>
            </a:pPr>
            <a:r>
              <a:rPr lang="en-US" sz="3402">
                <a:solidFill>
                  <a:srgbClr val="000000"/>
                </a:solidFill>
                <a:latin typeface="Acherus Grotesque Light"/>
              </a:rPr>
              <a:t>4.1 Identify and pursue funding to address existing capital needs and deferred maintenance</a:t>
            </a:r>
          </a:p>
          <a:p>
            <a:pPr>
              <a:lnSpc>
                <a:spcPts val="4763"/>
              </a:lnSpc>
            </a:pPr>
            <a:endParaRPr lang="en-US" sz="3402">
              <a:solidFill>
                <a:srgbClr val="000000"/>
              </a:solidFill>
              <a:latin typeface="Acherus Grotesque Light"/>
            </a:endParaRPr>
          </a:p>
          <a:p>
            <a:pPr>
              <a:lnSpc>
                <a:spcPts val="4763"/>
              </a:lnSpc>
            </a:pPr>
            <a:r>
              <a:rPr lang="en-US" sz="3402">
                <a:solidFill>
                  <a:srgbClr val="000000"/>
                </a:solidFill>
                <a:latin typeface="Acherus Grotesque Light"/>
              </a:rPr>
              <a:t>4.2 Develop asset management plans for future capital investments</a:t>
            </a:r>
          </a:p>
          <a:p>
            <a:pPr>
              <a:lnSpc>
                <a:spcPts val="4763"/>
              </a:lnSpc>
            </a:pPr>
            <a:endParaRPr lang="en-US" sz="3402">
              <a:solidFill>
                <a:srgbClr val="000000"/>
              </a:solidFill>
              <a:latin typeface="Acherus Grotesque Light"/>
            </a:endParaRPr>
          </a:p>
          <a:p>
            <a:pPr>
              <a:lnSpc>
                <a:spcPts val="4763"/>
              </a:lnSpc>
            </a:pPr>
            <a:r>
              <a:rPr lang="en-US" sz="3402">
                <a:solidFill>
                  <a:srgbClr val="000000"/>
                </a:solidFill>
                <a:latin typeface="Acherus Grotesque Light"/>
              </a:rPr>
              <a:t>4.3 Identify the levels of service for CBS's infrastructure and identify the resources needed to support these levels</a:t>
            </a:r>
          </a:p>
          <a:p>
            <a:pPr>
              <a:lnSpc>
                <a:spcPts val="4763"/>
              </a:lnSpc>
            </a:pPr>
            <a:endParaRPr lang="en-US" sz="3402">
              <a:solidFill>
                <a:srgbClr val="000000"/>
              </a:solidFill>
              <a:latin typeface="Acherus Grotesque Light"/>
            </a:endParaRPr>
          </a:p>
          <a:p>
            <a:pPr>
              <a:lnSpc>
                <a:spcPts val="4763"/>
              </a:lnSpc>
            </a:pPr>
            <a:r>
              <a:rPr lang="en-US" sz="3402">
                <a:solidFill>
                  <a:srgbClr val="000000"/>
                </a:solidFill>
                <a:latin typeface="Acherus Grotesque Light"/>
              </a:rPr>
              <a:t>4.4 Collaborate with public land management agencies and stakeholders to maintain and develop sustainable active transportation infrastructure, including parks, fields, cabins, trails, and water access</a:t>
            </a:r>
          </a:p>
        </p:txBody>
      </p:sp>
      <p:sp>
        <p:nvSpPr>
          <p:cNvPr id="5" name="TextBox 5"/>
          <p:cNvSpPr txBox="1"/>
          <p:nvPr/>
        </p:nvSpPr>
        <p:spPr>
          <a:xfrm>
            <a:off x="14846629" y="2124121"/>
            <a:ext cx="3309268" cy="529590"/>
          </a:xfrm>
          <a:prstGeom prst="rect">
            <a:avLst/>
          </a:prstGeom>
        </p:spPr>
        <p:txBody>
          <a:bodyPr lIns="0" tIns="0" rIns="0" bIns="0" rtlCol="0" anchor="t">
            <a:spAutoFit/>
          </a:bodyPr>
          <a:lstStyle/>
          <a:p>
            <a:pPr algn="ctr">
              <a:lnSpc>
                <a:spcPts val="4409"/>
              </a:lnSpc>
            </a:pPr>
            <a:r>
              <a:rPr lang="en-US" sz="3150">
                <a:solidFill>
                  <a:srgbClr val="ED1B24"/>
                </a:solidFill>
                <a:latin typeface="Catamaran Bold"/>
              </a:rPr>
              <a:t>Started + Ongoing </a:t>
            </a:r>
          </a:p>
        </p:txBody>
      </p:sp>
      <p:sp>
        <p:nvSpPr>
          <p:cNvPr id="6" name="TextBox 6"/>
          <p:cNvSpPr txBox="1"/>
          <p:nvPr/>
        </p:nvSpPr>
        <p:spPr>
          <a:xfrm>
            <a:off x="14846629" y="3949875"/>
            <a:ext cx="3309268" cy="529590"/>
          </a:xfrm>
          <a:prstGeom prst="rect">
            <a:avLst/>
          </a:prstGeom>
        </p:spPr>
        <p:txBody>
          <a:bodyPr lIns="0" tIns="0" rIns="0" bIns="0" rtlCol="0" anchor="t">
            <a:spAutoFit/>
          </a:bodyPr>
          <a:lstStyle/>
          <a:p>
            <a:pPr algn="ctr">
              <a:lnSpc>
                <a:spcPts val="4409"/>
              </a:lnSpc>
            </a:pPr>
            <a:r>
              <a:rPr lang="en-US" sz="3150">
                <a:solidFill>
                  <a:srgbClr val="ED1B24"/>
                </a:solidFill>
                <a:latin typeface="Catamaran Bold"/>
              </a:rPr>
              <a:t>Started + Ongoing </a:t>
            </a:r>
          </a:p>
        </p:txBody>
      </p:sp>
      <p:sp>
        <p:nvSpPr>
          <p:cNvPr id="7" name="TextBox 7"/>
          <p:cNvSpPr txBox="1"/>
          <p:nvPr/>
        </p:nvSpPr>
        <p:spPr>
          <a:xfrm>
            <a:off x="14846629" y="5632830"/>
            <a:ext cx="3309268" cy="529590"/>
          </a:xfrm>
          <a:prstGeom prst="rect">
            <a:avLst/>
          </a:prstGeom>
        </p:spPr>
        <p:txBody>
          <a:bodyPr lIns="0" tIns="0" rIns="0" bIns="0" rtlCol="0" anchor="t">
            <a:spAutoFit/>
          </a:bodyPr>
          <a:lstStyle/>
          <a:p>
            <a:pPr algn="ctr">
              <a:lnSpc>
                <a:spcPts val="4409"/>
              </a:lnSpc>
            </a:pPr>
            <a:r>
              <a:rPr lang="en-US" sz="3150">
                <a:solidFill>
                  <a:srgbClr val="ED1B24"/>
                </a:solidFill>
                <a:latin typeface="Catamaran Bold"/>
              </a:rPr>
              <a:t>Started + Ongoing </a:t>
            </a:r>
          </a:p>
        </p:txBody>
      </p:sp>
      <p:sp>
        <p:nvSpPr>
          <p:cNvPr id="8" name="TextBox 8"/>
          <p:cNvSpPr txBox="1"/>
          <p:nvPr/>
        </p:nvSpPr>
        <p:spPr>
          <a:xfrm>
            <a:off x="14846629" y="7457820"/>
            <a:ext cx="3309268" cy="529590"/>
          </a:xfrm>
          <a:prstGeom prst="rect">
            <a:avLst/>
          </a:prstGeom>
        </p:spPr>
        <p:txBody>
          <a:bodyPr lIns="0" tIns="0" rIns="0" bIns="0" rtlCol="0" anchor="t">
            <a:spAutoFit/>
          </a:bodyPr>
          <a:lstStyle/>
          <a:p>
            <a:pPr algn="ctr">
              <a:lnSpc>
                <a:spcPts val="4409"/>
              </a:lnSpc>
            </a:pPr>
            <a:r>
              <a:rPr lang="en-US" sz="3150">
                <a:solidFill>
                  <a:srgbClr val="ED1B24"/>
                </a:solidFill>
                <a:latin typeface="Catamaran Bold"/>
              </a:rPr>
              <a:t>Started + Ongoing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18568" y="427173"/>
            <a:ext cx="1969282" cy="1969282"/>
          </a:xfrm>
          <a:custGeom>
            <a:avLst/>
            <a:gdLst/>
            <a:ahLst/>
            <a:cxnLst/>
            <a:rect l="l" t="t" r="r" b="b"/>
            <a:pathLst>
              <a:path w="1969282" h="1969282">
                <a:moveTo>
                  <a:pt x="0" y="0"/>
                </a:moveTo>
                <a:lnTo>
                  <a:pt x="1969282" y="0"/>
                </a:lnTo>
                <a:lnTo>
                  <a:pt x="1969282" y="1969282"/>
                </a:lnTo>
                <a:lnTo>
                  <a:pt x="0" y="196928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TextBox 3"/>
          <p:cNvSpPr txBox="1"/>
          <p:nvPr/>
        </p:nvSpPr>
        <p:spPr>
          <a:xfrm>
            <a:off x="2481366" y="331923"/>
            <a:ext cx="12032704" cy="9542724"/>
          </a:xfrm>
          <a:prstGeom prst="rect">
            <a:avLst/>
          </a:prstGeom>
        </p:spPr>
        <p:txBody>
          <a:bodyPr lIns="0" tIns="0" rIns="0" bIns="0" rtlCol="0" anchor="t">
            <a:spAutoFit/>
          </a:bodyPr>
          <a:lstStyle/>
          <a:p>
            <a:pPr>
              <a:lnSpc>
                <a:spcPts val="4623"/>
              </a:lnSpc>
            </a:pPr>
            <a:r>
              <a:rPr lang="en-US" sz="3302">
                <a:solidFill>
                  <a:srgbClr val="000000"/>
                </a:solidFill>
                <a:latin typeface="Acherus Grotesque Light Bold"/>
              </a:rPr>
              <a:t>GOAL 5: CBS is recognized as being a great place to work and excellent service provider to the community</a:t>
            </a:r>
          </a:p>
          <a:p>
            <a:pPr>
              <a:lnSpc>
                <a:spcPts val="3503"/>
              </a:lnSpc>
            </a:pPr>
            <a:endParaRPr lang="en-US" sz="3302">
              <a:solidFill>
                <a:srgbClr val="000000"/>
              </a:solidFill>
              <a:latin typeface="Acherus Grotesque Light Bold"/>
            </a:endParaRPr>
          </a:p>
          <a:p>
            <a:pPr>
              <a:lnSpc>
                <a:spcPts val="3923"/>
              </a:lnSpc>
            </a:pPr>
            <a:r>
              <a:rPr lang="en-US" sz="2802">
                <a:solidFill>
                  <a:srgbClr val="000000"/>
                </a:solidFill>
                <a:latin typeface="Acherus Grotesque Light"/>
              </a:rPr>
              <a:t>5.1 Develop a workforce development plan that outlines clear policies for staff training and professional development</a:t>
            </a:r>
          </a:p>
          <a:p>
            <a:pPr>
              <a:lnSpc>
                <a:spcPts val="3923"/>
              </a:lnSpc>
            </a:pPr>
            <a:endParaRPr lang="en-US" sz="2802">
              <a:solidFill>
                <a:srgbClr val="000000"/>
              </a:solidFill>
              <a:latin typeface="Acherus Grotesque Light"/>
            </a:endParaRPr>
          </a:p>
          <a:p>
            <a:pPr>
              <a:lnSpc>
                <a:spcPts val="3923"/>
              </a:lnSpc>
            </a:pPr>
            <a:r>
              <a:rPr lang="en-US" sz="2802">
                <a:solidFill>
                  <a:srgbClr val="000000"/>
                </a:solidFill>
                <a:latin typeface="Acherus Grotesque Light"/>
              </a:rPr>
              <a:t>5.2 Prepare a succession plan that addresses development of the current workforce and future workforce recruitment and retention strategies</a:t>
            </a:r>
          </a:p>
          <a:p>
            <a:pPr>
              <a:lnSpc>
                <a:spcPts val="3923"/>
              </a:lnSpc>
            </a:pPr>
            <a:endParaRPr lang="en-US" sz="2802">
              <a:solidFill>
                <a:srgbClr val="000000"/>
              </a:solidFill>
              <a:latin typeface="Acherus Grotesque Light"/>
            </a:endParaRPr>
          </a:p>
          <a:p>
            <a:pPr>
              <a:lnSpc>
                <a:spcPts val="3923"/>
              </a:lnSpc>
            </a:pPr>
            <a:r>
              <a:rPr lang="en-US" sz="2802">
                <a:solidFill>
                  <a:srgbClr val="000000"/>
                </a:solidFill>
                <a:latin typeface="Acherus Grotesque Light"/>
              </a:rPr>
              <a:t>5.3 Improve customer service levels and evaluate process improvements for service delivery</a:t>
            </a:r>
          </a:p>
          <a:p>
            <a:pPr>
              <a:lnSpc>
                <a:spcPts val="3923"/>
              </a:lnSpc>
            </a:pPr>
            <a:endParaRPr lang="en-US" sz="2802">
              <a:solidFill>
                <a:srgbClr val="000000"/>
              </a:solidFill>
              <a:latin typeface="Acherus Grotesque Light"/>
            </a:endParaRPr>
          </a:p>
          <a:p>
            <a:pPr>
              <a:lnSpc>
                <a:spcPts val="3923"/>
              </a:lnSpc>
            </a:pPr>
            <a:r>
              <a:rPr lang="en-US" sz="2802">
                <a:solidFill>
                  <a:srgbClr val="000000"/>
                </a:solidFill>
                <a:latin typeface="Acherus Grotesque Light"/>
              </a:rPr>
              <a:t>5.4 Identify and develop necessary standard policies and procedures to promote organization-wide stability and service-level consistency</a:t>
            </a:r>
          </a:p>
          <a:p>
            <a:pPr>
              <a:lnSpc>
                <a:spcPts val="3923"/>
              </a:lnSpc>
            </a:pPr>
            <a:endParaRPr lang="en-US" sz="2802">
              <a:solidFill>
                <a:srgbClr val="000000"/>
              </a:solidFill>
              <a:latin typeface="Acherus Grotesque Light"/>
            </a:endParaRPr>
          </a:p>
          <a:p>
            <a:pPr>
              <a:lnSpc>
                <a:spcPts val="3923"/>
              </a:lnSpc>
            </a:pPr>
            <a:r>
              <a:rPr lang="en-US" sz="2802">
                <a:solidFill>
                  <a:srgbClr val="000000"/>
                </a:solidFill>
                <a:latin typeface="Acherus Grotesque Light"/>
              </a:rPr>
              <a:t>5.5 Develop an internal communication and engagement plan and policies to improve the flow of information in the organization and increase employee engagement </a:t>
            </a:r>
          </a:p>
        </p:txBody>
      </p:sp>
      <p:sp>
        <p:nvSpPr>
          <p:cNvPr id="4" name="Freeform 4"/>
          <p:cNvSpPr/>
          <p:nvPr/>
        </p:nvSpPr>
        <p:spPr>
          <a:xfrm>
            <a:off x="542259" y="650864"/>
            <a:ext cx="1521900" cy="1521900"/>
          </a:xfrm>
          <a:custGeom>
            <a:avLst/>
            <a:gdLst/>
            <a:ahLst/>
            <a:cxnLst/>
            <a:rect l="l" t="t" r="r" b="b"/>
            <a:pathLst>
              <a:path w="1521900" h="1521900">
                <a:moveTo>
                  <a:pt x="0" y="0"/>
                </a:moveTo>
                <a:lnTo>
                  <a:pt x="1521900" y="0"/>
                </a:lnTo>
                <a:lnTo>
                  <a:pt x="1521900" y="1521900"/>
                </a:lnTo>
                <a:lnTo>
                  <a:pt x="0" y="1521900"/>
                </a:lnTo>
                <a:lnTo>
                  <a:pt x="0" y="0"/>
                </a:lnTo>
                <a:close/>
              </a:path>
            </a:pathLst>
          </a:custGeom>
          <a:blipFill>
            <a:blip r:embed="rId5"/>
            <a:stretch>
              <a:fillRect/>
            </a:stretch>
          </a:blipFill>
        </p:spPr>
        <p:txBody>
          <a:bodyPr/>
          <a:lstStyle/>
          <a:p>
            <a:endParaRPr lang="en-US"/>
          </a:p>
        </p:txBody>
      </p:sp>
      <p:sp>
        <p:nvSpPr>
          <p:cNvPr id="5" name="TextBox 5"/>
          <p:cNvSpPr txBox="1"/>
          <p:nvPr/>
        </p:nvSpPr>
        <p:spPr>
          <a:xfrm>
            <a:off x="14704570" y="1866865"/>
            <a:ext cx="3309268" cy="529590"/>
          </a:xfrm>
          <a:prstGeom prst="rect">
            <a:avLst/>
          </a:prstGeom>
        </p:spPr>
        <p:txBody>
          <a:bodyPr lIns="0" tIns="0" rIns="0" bIns="0" rtlCol="0" anchor="t">
            <a:spAutoFit/>
          </a:bodyPr>
          <a:lstStyle/>
          <a:p>
            <a:pPr algn="ctr">
              <a:lnSpc>
                <a:spcPts val="4409"/>
              </a:lnSpc>
            </a:pPr>
            <a:r>
              <a:rPr lang="en-US" sz="3150">
                <a:solidFill>
                  <a:srgbClr val="ED1B24"/>
                </a:solidFill>
                <a:latin typeface="Catamaran Bold"/>
              </a:rPr>
              <a:t>Started + Ongoing </a:t>
            </a:r>
          </a:p>
        </p:txBody>
      </p:sp>
      <p:sp>
        <p:nvSpPr>
          <p:cNvPr id="6" name="TextBox 6"/>
          <p:cNvSpPr txBox="1"/>
          <p:nvPr/>
        </p:nvSpPr>
        <p:spPr>
          <a:xfrm>
            <a:off x="14704570" y="3297730"/>
            <a:ext cx="3309268" cy="529590"/>
          </a:xfrm>
          <a:prstGeom prst="rect">
            <a:avLst/>
          </a:prstGeom>
        </p:spPr>
        <p:txBody>
          <a:bodyPr lIns="0" tIns="0" rIns="0" bIns="0" rtlCol="0" anchor="t">
            <a:spAutoFit/>
          </a:bodyPr>
          <a:lstStyle/>
          <a:p>
            <a:pPr algn="ctr">
              <a:lnSpc>
                <a:spcPts val="4409"/>
              </a:lnSpc>
            </a:pPr>
            <a:r>
              <a:rPr lang="en-US" sz="3150">
                <a:solidFill>
                  <a:srgbClr val="ED1B24"/>
                </a:solidFill>
                <a:latin typeface="Catamaran Bold"/>
              </a:rPr>
              <a:t>Started + Ongoing </a:t>
            </a:r>
          </a:p>
        </p:txBody>
      </p:sp>
      <p:sp>
        <p:nvSpPr>
          <p:cNvPr id="7" name="TextBox 7"/>
          <p:cNvSpPr txBox="1"/>
          <p:nvPr/>
        </p:nvSpPr>
        <p:spPr>
          <a:xfrm>
            <a:off x="14704570" y="5338313"/>
            <a:ext cx="3309268" cy="529590"/>
          </a:xfrm>
          <a:prstGeom prst="rect">
            <a:avLst/>
          </a:prstGeom>
        </p:spPr>
        <p:txBody>
          <a:bodyPr lIns="0" tIns="0" rIns="0" bIns="0" rtlCol="0" anchor="t">
            <a:spAutoFit/>
          </a:bodyPr>
          <a:lstStyle/>
          <a:p>
            <a:pPr algn="ctr">
              <a:lnSpc>
                <a:spcPts val="4409"/>
              </a:lnSpc>
            </a:pPr>
            <a:r>
              <a:rPr lang="en-US" sz="3150">
                <a:solidFill>
                  <a:srgbClr val="ED1B24"/>
                </a:solidFill>
                <a:latin typeface="Catamaran Bold"/>
              </a:rPr>
              <a:t>Started + Ongoing </a:t>
            </a:r>
          </a:p>
        </p:txBody>
      </p:sp>
      <p:sp>
        <p:nvSpPr>
          <p:cNvPr id="8" name="TextBox 8"/>
          <p:cNvSpPr txBox="1"/>
          <p:nvPr/>
        </p:nvSpPr>
        <p:spPr>
          <a:xfrm>
            <a:off x="14704570" y="6772778"/>
            <a:ext cx="3309268" cy="529590"/>
          </a:xfrm>
          <a:prstGeom prst="rect">
            <a:avLst/>
          </a:prstGeom>
        </p:spPr>
        <p:txBody>
          <a:bodyPr lIns="0" tIns="0" rIns="0" bIns="0" rtlCol="0" anchor="t">
            <a:spAutoFit/>
          </a:bodyPr>
          <a:lstStyle/>
          <a:p>
            <a:pPr algn="ctr">
              <a:lnSpc>
                <a:spcPts val="4409"/>
              </a:lnSpc>
            </a:pPr>
            <a:r>
              <a:rPr lang="en-US" sz="3150">
                <a:solidFill>
                  <a:srgbClr val="ED1B24"/>
                </a:solidFill>
                <a:latin typeface="Catamaran Bold"/>
              </a:rPr>
              <a:t>Started + Ongoing </a:t>
            </a:r>
          </a:p>
        </p:txBody>
      </p:sp>
      <p:sp>
        <p:nvSpPr>
          <p:cNvPr id="9" name="TextBox 9"/>
          <p:cNvSpPr txBox="1"/>
          <p:nvPr/>
        </p:nvSpPr>
        <p:spPr>
          <a:xfrm>
            <a:off x="14704570" y="8367632"/>
            <a:ext cx="3309268" cy="529590"/>
          </a:xfrm>
          <a:prstGeom prst="rect">
            <a:avLst/>
          </a:prstGeom>
        </p:spPr>
        <p:txBody>
          <a:bodyPr lIns="0" tIns="0" rIns="0" bIns="0" rtlCol="0" anchor="t">
            <a:spAutoFit/>
          </a:bodyPr>
          <a:lstStyle/>
          <a:p>
            <a:pPr algn="ctr">
              <a:lnSpc>
                <a:spcPts val="4409"/>
              </a:lnSpc>
            </a:pPr>
            <a:r>
              <a:rPr lang="en-US" sz="3150">
                <a:solidFill>
                  <a:srgbClr val="ED1B24"/>
                </a:solidFill>
                <a:latin typeface="Catamaran Bold"/>
              </a:rPr>
              <a:t>Started + Ongoing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0829"/>
            <a:ext cx="12948070" cy="4333363"/>
            <a:chOff x="0" y="0"/>
            <a:chExt cx="17264093" cy="5777817"/>
          </a:xfrm>
        </p:grpSpPr>
        <p:grpSp>
          <p:nvGrpSpPr>
            <p:cNvPr id="3" name="Group 3"/>
            <p:cNvGrpSpPr/>
            <p:nvPr/>
          </p:nvGrpSpPr>
          <p:grpSpPr>
            <a:xfrm>
              <a:off x="0" y="0"/>
              <a:ext cx="17264093" cy="5777817"/>
              <a:chOff x="0" y="0"/>
              <a:chExt cx="10627162" cy="3556619"/>
            </a:xfrm>
          </p:grpSpPr>
          <p:sp>
            <p:nvSpPr>
              <p:cNvPr id="4" name="Freeform 4"/>
              <p:cNvSpPr/>
              <p:nvPr/>
            </p:nvSpPr>
            <p:spPr>
              <a:xfrm>
                <a:off x="0" y="0"/>
                <a:ext cx="10627162" cy="3556619"/>
              </a:xfrm>
              <a:custGeom>
                <a:avLst/>
                <a:gdLst/>
                <a:ahLst/>
                <a:cxnLst/>
                <a:rect l="l" t="t" r="r" b="b"/>
                <a:pathLst>
                  <a:path w="10627162" h="3556619">
                    <a:moveTo>
                      <a:pt x="0" y="0"/>
                    </a:moveTo>
                    <a:lnTo>
                      <a:pt x="0" y="3556619"/>
                    </a:lnTo>
                    <a:lnTo>
                      <a:pt x="10627162" y="3556619"/>
                    </a:lnTo>
                    <a:lnTo>
                      <a:pt x="10627162" y="0"/>
                    </a:lnTo>
                    <a:lnTo>
                      <a:pt x="0" y="0"/>
                    </a:lnTo>
                    <a:close/>
                    <a:moveTo>
                      <a:pt x="10566202" y="3495658"/>
                    </a:moveTo>
                    <a:lnTo>
                      <a:pt x="59690" y="3495658"/>
                    </a:lnTo>
                    <a:lnTo>
                      <a:pt x="59690" y="59690"/>
                    </a:lnTo>
                    <a:lnTo>
                      <a:pt x="10566202" y="59690"/>
                    </a:lnTo>
                    <a:lnTo>
                      <a:pt x="10566202" y="3495658"/>
                    </a:lnTo>
                    <a:close/>
                  </a:path>
                </a:pathLst>
              </a:custGeom>
              <a:solidFill>
                <a:srgbClr val="13A399"/>
              </a:solidFill>
            </p:spPr>
            <p:txBody>
              <a:bodyPr/>
              <a:lstStyle/>
              <a:p>
                <a:endParaRPr lang="en-US"/>
              </a:p>
            </p:txBody>
          </p:sp>
        </p:grpSp>
        <p:sp>
          <p:nvSpPr>
            <p:cNvPr id="5" name="TextBox 5"/>
            <p:cNvSpPr txBox="1"/>
            <p:nvPr/>
          </p:nvSpPr>
          <p:spPr>
            <a:xfrm>
              <a:off x="1317540" y="1551598"/>
              <a:ext cx="14629013" cy="2731770"/>
            </a:xfrm>
            <a:prstGeom prst="rect">
              <a:avLst/>
            </a:prstGeom>
          </p:spPr>
          <p:txBody>
            <a:bodyPr lIns="0" tIns="0" rIns="0" bIns="0" rtlCol="0" anchor="t">
              <a:spAutoFit/>
            </a:bodyPr>
            <a:lstStyle/>
            <a:p>
              <a:pPr>
                <a:lnSpc>
                  <a:spcPts val="7920"/>
                </a:lnSpc>
              </a:pPr>
              <a:r>
                <a:rPr lang="en-US" sz="7200" spc="144">
                  <a:solidFill>
                    <a:srgbClr val="000000"/>
                  </a:solidFill>
                  <a:latin typeface="Roboto Bold"/>
                </a:rPr>
                <a:t>YEAR 1 PROGRESS HIGHLIGHTS</a:t>
              </a:r>
            </a:p>
          </p:txBody>
        </p:sp>
      </p:grpSp>
      <p:sp>
        <p:nvSpPr>
          <p:cNvPr id="6" name="AutoShape 6"/>
          <p:cNvSpPr/>
          <p:nvPr/>
        </p:nvSpPr>
        <p:spPr>
          <a:xfrm>
            <a:off x="-381000" y="2616215"/>
            <a:ext cx="1409700" cy="1278235"/>
          </a:xfrm>
          <a:prstGeom prst="rect">
            <a:avLst/>
          </a:prstGeom>
          <a:solidFill>
            <a:srgbClr val="13A399"/>
          </a:solidFill>
        </p:spPr>
        <p:txBody>
          <a:bodyPr/>
          <a:lstStyle/>
          <a:p>
            <a:endParaRPr lang="en-US"/>
          </a:p>
        </p:txBody>
      </p:sp>
      <p:sp>
        <p:nvSpPr>
          <p:cNvPr id="7" name="AutoShape 7"/>
          <p:cNvSpPr/>
          <p:nvPr/>
        </p:nvSpPr>
        <p:spPr>
          <a:xfrm>
            <a:off x="17533417" y="8191500"/>
            <a:ext cx="228600" cy="4191000"/>
          </a:xfrm>
          <a:prstGeom prst="rect">
            <a:avLst/>
          </a:prstGeom>
          <a:solidFill>
            <a:srgbClr val="13A399"/>
          </a:solidFill>
        </p:spPr>
        <p:txBody>
          <a:bodyPr/>
          <a:lstStyle/>
          <a:p>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104147" y="523319"/>
            <a:ext cx="10078453" cy="1034415"/>
          </a:xfrm>
          <a:prstGeom prst="rect">
            <a:avLst/>
          </a:prstGeom>
        </p:spPr>
        <p:txBody>
          <a:bodyPr wrap="square" lIns="0" tIns="0" rIns="0" bIns="0" rtlCol="0" anchor="t">
            <a:spAutoFit/>
          </a:bodyPr>
          <a:lstStyle/>
          <a:p>
            <a:pPr>
              <a:lnSpc>
                <a:spcPts val="7920"/>
              </a:lnSpc>
              <a:spcBef>
                <a:spcPct val="0"/>
              </a:spcBef>
            </a:pPr>
            <a:r>
              <a:rPr lang="en-US" sz="7200" spc="144" dirty="0">
                <a:solidFill>
                  <a:srgbClr val="000000"/>
                </a:solidFill>
                <a:latin typeface="Roboto Bold"/>
              </a:rPr>
              <a:t>HIGHLIGHTS</a:t>
            </a:r>
          </a:p>
        </p:txBody>
      </p:sp>
      <p:sp>
        <p:nvSpPr>
          <p:cNvPr id="3" name="Freeform 3"/>
          <p:cNvSpPr/>
          <p:nvPr/>
        </p:nvSpPr>
        <p:spPr>
          <a:xfrm>
            <a:off x="392042" y="253278"/>
            <a:ext cx="2284836" cy="2284836"/>
          </a:xfrm>
          <a:custGeom>
            <a:avLst/>
            <a:gdLst/>
            <a:ahLst/>
            <a:cxnLst/>
            <a:rect l="l" t="t" r="r" b="b"/>
            <a:pathLst>
              <a:path w="2284836" h="2284836">
                <a:moveTo>
                  <a:pt x="0" y="0"/>
                </a:moveTo>
                <a:lnTo>
                  <a:pt x="2284836" y="0"/>
                </a:lnTo>
                <a:lnTo>
                  <a:pt x="2284836" y="2284836"/>
                </a:lnTo>
                <a:lnTo>
                  <a:pt x="0" y="228483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a:off x="475482" y="294998"/>
            <a:ext cx="2201396" cy="2201396"/>
          </a:xfrm>
          <a:custGeom>
            <a:avLst/>
            <a:gdLst/>
            <a:ahLst/>
            <a:cxnLst/>
            <a:rect l="l" t="t" r="r" b="b"/>
            <a:pathLst>
              <a:path w="2201396" h="2201396">
                <a:moveTo>
                  <a:pt x="0" y="0"/>
                </a:moveTo>
                <a:lnTo>
                  <a:pt x="2201396" y="0"/>
                </a:lnTo>
                <a:lnTo>
                  <a:pt x="2201396" y="2201396"/>
                </a:lnTo>
                <a:lnTo>
                  <a:pt x="0" y="2201396"/>
                </a:lnTo>
                <a:lnTo>
                  <a:pt x="0" y="0"/>
                </a:lnTo>
                <a:close/>
              </a:path>
            </a:pathLst>
          </a:custGeom>
          <a:blipFill>
            <a:blip r:embed="rId5"/>
            <a:stretch>
              <a:fillRect/>
            </a:stretch>
          </a:blipFill>
        </p:spPr>
        <p:txBody>
          <a:bodyPr/>
          <a:lstStyle/>
          <a:p>
            <a:endParaRPr lang="en-US"/>
          </a:p>
        </p:txBody>
      </p:sp>
      <p:sp>
        <p:nvSpPr>
          <p:cNvPr id="5" name="TextBox 5"/>
          <p:cNvSpPr txBox="1"/>
          <p:nvPr/>
        </p:nvSpPr>
        <p:spPr>
          <a:xfrm>
            <a:off x="2676878" y="1531666"/>
            <a:ext cx="12486922" cy="1231106"/>
          </a:xfrm>
          <a:prstGeom prst="rect">
            <a:avLst/>
          </a:prstGeom>
        </p:spPr>
        <p:txBody>
          <a:bodyPr wrap="square" lIns="0" tIns="0" rIns="0" bIns="0" rtlCol="0" anchor="t">
            <a:spAutoFit/>
          </a:bodyPr>
          <a:lstStyle/>
          <a:p>
            <a:pPr algn="ctr">
              <a:lnSpc>
                <a:spcPts val="4829"/>
              </a:lnSpc>
              <a:spcBef>
                <a:spcPct val="0"/>
              </a:spcBef>
            </a:pPr>
            <a:r>
              <a:rPr lang="en-US" sz="3449" dirty="0">
                <a:solidFill>
                  <a:srgbClr val="000000"/>
                </a:solidFill>
                <a:latin typeface="Catamaran Bold"/>
              </a:rPr>
              <a:t>GOAL 1: Preserve the quality of life and affordability for all </a:t>
            </a:r>
            <a:r>
              <a:rPr lang="en-US" sz="3449" dirty="0" err="1">
                <a:solidFill>
                  <a:srgbClr val="000000"/>
                </a:solidFill>
                <a:latin typeface="Catamaran Bold"/>
              </a:rPr>
              <a:t>Sitkans</a:t>
            </a:r>
            <a:r>
              <a:rPr lang="en-US" sz="3449" dirty="0">
                <a:solidFill>
                  <a:srgbClr val="000000"/>
                </a:solidFill>
                <a:latin typeface="Catamaran Bold"/>
              </a:rPr>
              <a:t>.</a:t>
            </a:r>
          </a:p>
        </p:txBody>
      </p:sp>
      <p:sp>
        <p:nvSpPr>
          <p:cNvPr id="6" name="TextBox 6"/>
          <p:cNvSpPr txBox="1"/>
          <p:nvPr/>
        </p:nvSpPr>
        <p:spPr>
          <a:xfrm>
            <a:off x="486894" y="2982477"/>
            <a:ext cx="17314212" cy="5950333"/>
          </a:xfrm>
          <a:prstGeom prst="rect">
            <a:avLst/>
          </a:prstGeom>
        </p:spPr>
        <p:txBody>
          <a:bodyPr lIns="0" tIns="0" rIns="0" bIns="0" rtlCol="0" anchor="t">
            <a:spAutoFit/>
          </a:bodyPr>
          <a:lstStyle/>
          <a:p>
            <a:pPr marL="604515" lvl="1" indent="-302257">
              <a:lnSpc>
                <a:spcPts val="4731"/>
              </a:lnSpc>
              <a:buFont typeface="Arial"/>
              <a:buChar char="•"/>
            </a:pPr>
            <a:r>
              <a:rPr lang="en-US" sz="2799">
                <a:solidFill>
                  <a:srgbClr val="000000"/>
                </a:solidFill>
                <a:latin typeface="Biryani"/>
              </a:rPr>
              <a:t>Weekly childcare meetings with Pathways Summit to collaborate on solutions </a:t>
            </a:r>
          </a:p>
          <a:p>
            <a:pPr marL="604515" lvl="1" indent="-302257">
              <a:lnSpc>
                <a:spcPts val="4731"/>
              </a:lnSpc>
              <a:buFont typeface="Arial"/>
              <a:buChar char="•"/>
            </a:pPr>
            <a:r>
              <a:rPr lang="en-US" sz="2799">
                <a:solidFill>
                  <a:srgbClr val="000000"/>
                </a:solidFill>
                <a:latin typeface="Biryani"/>
              </a:rPr>
              <a:t>Assembly funded a housing land study to identify best development opportunities for affordable housing</a:t>
            </a:r>
          </a:p>
          <a:p>
            <a:pPr marL="604515" lvl="1" indent="-302257">
              <a:lnSpc>
                <a:spcPts val="4731"/>
              </a:lnSpc>
              <a:buFont typeface="Arial"/>
              <a:buChar char="•"/>
            </a:pPr>
            <a:r>
              <a:rPr lang="en-US" sz="2799">
                <a:solidFill>
                  <a:srgbClr val="000000"/>
                </a:solidFill>
                <a:latin typeface="Biryani"/>
              </a:rPr>
              <a:t>City teams worked to develop long-term vision for capital improvements, replacements, repairs, + refurbishments) </a:t>
            </a:r>
          </a:p>
          <a:p>
            <a:pPr marL="604515" lvl="1" indent="-302257">
              <a:lnSpc>
                <a:spcPts val="4731"/>
              </a:lnSpc>
              <a:buFont typeface="Arial"/>
              <a:buChar char="•"/>
            </a:pPr>
            <a:r>
              <a:rPr lang="en-US" sz="2799">
                <a:solidFill>
                  <a:srgbClr val="000000"/>
                </a:solidFill>
                <a:latin typeface="Biryani"/>
              </a:rPr>
              <a:t>Assembly formed the Tourism Task Force in April 2023 to review impacts + benefits of tourism. (These conversations are ongoing.) </a:t>
            </a:r>
          </a:p>
          <a:p>
            <a:pPr marL="604515" lvl="1" indent="-302257">
              <a:lnSpc>
                <a:spcPts val="4731"/>
              </a:lnSpc>
              <a:buFont typeface="Arial"/>
              <a:buChar char="•"/>
            </a:pPr>
            <a:r>
              <a:rPr lang="en-US" sz="2799">
                <a:solidFill>
                  <a:srgbClr val="000000"/>
                </a:solidFill>
                <a:latin typeface="Biryani"/>
              </a:rPr>
              <a:t>Community engagement around Lincoln Street closures</a:t>
            </a:r>
          </a:p>
          <a:p>
            <a:pPr marL="604515" lvl="1" indent="-302257">
              <a:lnSpc>
                <a:spcPts val="4731"/>
              </a:lnSpc>
              <a:buFont typeface="Arial"/>
              <a:buChar char="•"/>
            </a:pPr>
            <a:r>
              <a:rPr lang="en-US" sz="2799">
                <a:solidFill>
                  <a:srgbClr val="000000"/>
                </a:solidFill>
                <a:latin typeface="Biryani"/>
              </a:rPr>
              <a:t>City teams addressed food insecurity with the Library “seed library,” and educational gardening courses + participated in development review for community garden plans this past summer.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18568" y="427173"/>
            <a:ext cx="2221725" cy="2221725"/>
          </a:xfrm>
          <a:custGeom>
            <a:avLst/>
            <a:gdLst/>
            <a:ahLst/>
            <a:cxnLst/>
            <a:rect l="l" t="t" r="r" b="b"/>
            <a:pathLst>
              <a:path w="2221725" h="2221725">
                <a:moveTo>
                  <a:pt x="0" y="0"/>
                </a:moveTo>
                <a:lnTo>
                  <a:pt x="2221725" y="0"/>
                </a:lnTo>
                <a:lnTo>
                  <a:pt x="2221725" y="2221725"/>
                </a:lnTo>
                <a:lnTo>
                  <a:pt x="0" y="222172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a:off x="617910" y="726515"/>
            <a:ext cx="1623041" cy="1623041"/>
          </a:xfrm>
          <a:custGeom>
            <a:avLst/>
            <a:gdLst/>
            <a:ahLst/>
            <a:cxnLst/>
            <a:rect l="l" t="t" r="r" b="b"/>
            <a:pathLst>
              <a:path w="1623041" h="1623041">
                <a:moveTo>
                  <a:pt x="0" y="0"/>
                </a:moveTo>
                <a:lnTo>
                  <a:pt x="1623042" y="0"/>
                </a:lnTo>
                <a:lnTo>
                  <a:pt x="1623042" y="1623041"/>
                </a:lnTo>
                <a:lnTo>
                  <a:pt x="0" y="1623041"/>
                </a:lnTo>
                <a:lnTo>
                  <a:pt x="0" y="0"/>
                </a:lnTo>
                <a:close/>
              </a:path>
            </a:pathLst>
          </a:custGeom>
          <a:blipFill>
            <a:blip r:embed="rId5"/>
            <a:stretch>
              <a:fillRect/>
            </a:stretch>
          </a:blipFill>
        </p:spPr>
        <p:txBody>
          <a:bodyPr/>
          <a:lstStyle/>
          <a:p>
            <a:endParaRPr lang="en-US"/>
          </a:p>
        </p:txBody>
      </p:sp>
      <p:sp>
        <p:nvSpPr>
          <p:cNvPr id="4" name="TextBox 4"/>
          <p:cNvSpPr txBox="1"/>
          <p:nvPr/>
        </p:nvSpPr>
        <p:spPr>
          <a:xfrm>
            <a:off x="3217570" y="540068"/>
            <a:ext cx="6688430" cy="1034415"/>
          </a:xfrm>
          <a:prstGeom prst="rect">
            <a:avLst/>
          </a:prstGeom>
        </p:spPr>
        <p:txBody>
          <a:bodyPr wrap="square" lIns="0" tIns="0" rIns="0" bIns="0" rtlCol="0" anchor="t">
            <a:spAutoFit/>
          </a:bodyPr>
          <a:lstStyle/>
          <a:p>
            <a:pPr>
              <a:lnSpc>
                <a:spcPts val="7920"/>
              </a:lnSpc>
              <a:spcBef>
                <a:spcPct val="0"/>
              </a:spcBef>
            </a:pPr>
            <a:r>
              <a:rPr lang="en-US" sz="7200" spc="144" dirty="0">
                <a:solidFill>
                  <a:srgbClr val="000000"/>
                </a:solidFill>
                <a:latin typeface="Roboto Bold"/>
              </a:rPr>
              <a:t>HIGHLIGHTS</a:t>
            </a:r>
          </a:p>
        </p:txBody>
      </p:sp>
      <p:sp>
        <p:nvSpPr>
          <p:cNvPr id="5" name="TextBox 5"/>
          <p:cNvSpPr txBox="1"/>
          <p:nvPr/>
        </p:nvSpPr>
        <p:spPr>
          <a:xfrm>
            <a:off x="3217570" y="1566858"/>
            <a:ext cx="14145833" cy="1082040"/>
          </a:xfrm>
          <a:prstGeom prst="rect">
            <a:avLst/>
          </a:prstGeom>
        </p:spPr>
        <p:txBody>
          <a:bodyPr lIns="0" tIns="0" rIns="0" bIns="0" rtlCol="0" anchor="t">
            <a:spAutoFit/>
          </a:bodyPr>
          <a:lstStyle/>
          <a:p>
            <a:pPr>
              <a:lnSpc>
                <a:spcPts val="4409"/>
              </a:lnSpc>
              <a:spcBef>
                <a:spcPct val="0"/>
              </a:spcBef>
            </a:pPr>
            <a:r>
              <a:rPr lang="en-US" sz="3150">
                <a:solidFill>
                  <a:srgbClr val="000000"/>
                </a:solidFill>
                <a:latin typeface="Catamaran Bold"/>
              </a:rPr>
              <a:t>GOAL 2: Improve communications and strengthen relationships within the community and organization</a:t>
            </a:r>
          </a:p>
        </p:txBody>
      </p:sp>
      <p:sp>
        <p:nvSpPr>
          <p:cNvPr id="6" name="TextBox 6"/>
          <p:cNvSpPr txBox="1"/>
          <p:nvPr/>
        </p:nvSpPr>
        <p:spPr>
          <a:xfrm>
            <a:off x="617910" y="3224898"/>
            <a:ext cx="17345114" cy="5694047"/>
          </a:xfrm>
          <a:prstGeom prst="rect">
            <a:avLst/>
          </a:prstGeom>
        </p:spPr>
        <p:txBody>
          <a:bodyPr lIns="0" tIns="0" rIns="0" bIns="0" rtlCol="0" anchor="t">
            <a:spAutoFit/>
          </a:bodyPr>
          <a:lstStyle/>
          <a:p>
            <a:pPr marL="647694" lvl="1" indent="-323847">
              <a:lnSpc>
                <a:spcPts val="5039"/>
              </a:lnSpc>
              <a:buFont typeface="Arial"/>
              <a:buChar char="•"/>
            </a:pPr>
            <a:r>
              <a:rPr lang="en-US" sz="2999">
                <a:solidFill>
                  <a:srgbClr val="000000"/>
                </a:solidFill>
                <a:latin typeface="Biryani"/>
              </a:rPr>
              <a:t>Increased social media engagement. Messaging included: Hiring/vacanacies, staff kudos, collaboration + partnership with other agencies</a:t>
            </a:r>
          </a:p>
          <a:p>
            <a:pPr marL="647694" lvl="1" indent="-323847">
              <a:lnSpc>
                <a:spcPts val="5039"/>
              </a:lnSpc>
              <a:buFont typeface="Arial"/>
              <a:buChar char="•"/>
            </a:pPr>
            <a:r>
              <a:rPr lang="en-US" sz="2999">
                <a:solidFill>
                  <a:srgbClr val="000000"/>
                </a:solidFill>
                <a:latin typeface="Biryani"/>
              </a:rPr>
              <a:t>Open Finance launched online - live City spending available to public</a:t>
            </a:r>
          </a:p>
          <a:p>
            <a:pPr marL="647694" lvl="1" indent="-323847">
              <a:lnSpc>
                <a:spcPts val="5039"/>
              </a:lnSpc>
              <a:buFont typeface="Arial"/>
              <a:buChar char="•"/>
            </a:pPr>
            <a:r>
              <a:rPr lang="en-US" sz="2999">
                <a:solidFill>
                  <a:srgbClr val="000000"/>
                </a:solidFill>
                <a:latin typeface="Biryani"/>
              </a:rPr>
              <a:t>Balancing Act budget simulation tool available online for Sitkans </a:t>
            </a:r>
          </a:p>
          <a:p>
            <a:pPr marL="647694" lvl="1" indent="-323847">
              <a:lnSpc>
                <a:spcPts val="5039"/>
              </a:lnSpc>
              <a:buFont typeface="Arial"/>
              <a:buChar char="•"/>
            </a:pPr>
            <a:r>
              <a:rPr lang="en-US" sz="2999">
                <a:solidFill>
                  <a:srgbClr val="000000"/>
                </a:solidFill>
                <a:latin typeface="Biryani"/>
              </a:rPr>
              <a:t>Tax Payers Receipt live online to showcase dollars spent based on approved budget</a:t>
            </a:r>
          </a:p>
          <a:p>
            <a:pPr marL="647694" lvl="1" indent="-323847">
              <a:lnSpc>
                <a:spcPts val="5039"/>
              </a:lnSpc>
              <a:buFont typeface="Arial"/>
              <a:buChar char="•"/>
            </a:pPr>
            <a:r>
              <a:rPr lang="en-US" sz="2999">
                <a:solidFill>
                  <a:srgbClr val="000000"/>
                </a:solidFill>
                <a:latin typeface="Biryani"/>
              </a:rPr>
              <a:t>Community engagement to help residents better understand utility bill system via the Community Renewable Energy Strategy</a:t>
            </a:r>
          </a:p>
          <a:p>
            <a:pPr marL="647694" lvl="1" indent="-323847">
              <a:lnSpc>
                <a:spcPts val="5039"/>
              </a:lnSpc>
              <a:buFont typeface="Arial"/>
              <a:buChar char="•"/>
            </a:pPr>
            <a:r>
              <a:rPr lang="en-US" sz="2999">
                <a:solidFill>
                  <a:srgbClr val="000000"/>
                </a:solidFill>
                <a:latin typeface="Biryani"/>
              </a:rPr>
              <a:t>Parks + Rec program offers additonal services like open gyms, facility rentals, summer programming + more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343792" y="477324"/>
            <a:ext cx="7400408" cy="1034415"/>
          </a:xfrm>
          <a:prstGeom prst="rect">
            <a:avLst/>
          </a:prstGeom>
        </p:spPr>
        <p:txBody>
          <a:bodyPr wrap="square" lIns="0" tIns="0" rIns="0" bIns="0" rtlCol="0" anchor="t">
            <a:spAutoFit/>
          </a:bodyPr>
          <a:lstStyle/>
          <a:p>
            <a:pPr>
              <a:lnSpc>
                <a:spcPts val="7920"/>
              </a:lnSpc>
              <a:spcBef>
                <a:spcPct val="0"/>
              </a:spcBef>
            </a:pPr>
            <a:r>
              <a:rPr lang="en-US" sz="7200" spc="144" dirty="0">
                <a:solidFill>
                  <a:srgbClr val="000000"/>
                </a:solidFill>
                <a:latin typeface="Roboto Bold"/>
              </a:rPr>
              <a:t>HIGHLIGHTS</a:t>
            </a:r>
          </a:p>
        </p:txBody>
      </p:sp>
      <p:sp>
        <p:nvSpPr>
          <p:cNvPr id="3" name="TextBox 3"/>
          <p:cNvSpPr txBox="1"/>
          <p:nvPr/>
        </p:nvSpPr>
        <p:spPr>
          <a:xfrm>
            <a:off x="3343792" y="1514265"/>
            <a:ext cx="14145833" cy="1082040"/>
          </a:xfrm>
          <a:prstGeom prst="rect">
            <a:avLst/>
          </a:prstGeom>
        </p:spPr>
        <p:txBody>
          <a:bodyPr lIns="0" tIns="0" rIns="0" bIns="0" rtlCol="0" anchor="t">
            <a:spAutoFit/>
          </a:bodyPr>
          <a:lstStyle/>
          <a:p>
            <a:pPr>
              <a:lnSpc>
                <a:spcPts val="4409"/>
              </a:lnSpc>
              <a:spcBef>
                <a:spcPct val="0"/>
              </a:spcBef>
            </a:pPr>
            <a:r>
              <a:rPr lang="en-US" sz="3150">
                <a:solidFill>
                  <a:srgbClr val="000000"/>
                </a:solidFill>
                <a:latin typeface="Catamaran Bold"/>
              </a:rPr>
              <a:t>GOAL 3: Align resources and financial and economic policies for a sustainable community</a:t>
            </a:r>
          </a:p>
        </p:txBody>
      </p:sp>
      <p:sp>
        <p:nvSpPr>
          <p:cNvPr id="4" name="Freeform 4"/>
          <p:cNvSpPr/>
          <p:nvPr/>
        </p:nvSpPr>
        <p:spPr>
          <a:xfrm>
            <a:off x="318568" y="427173"/>
            <a:ext cx="2169133" cy="2169133"/>
          </a:xfrm>
          <a:custGeom>
            <a:avLst/>
            <a:gdLst/>
            <a:ahLst/>
            <a:cxnLst/>
            <a:rect l="l" t="t" r="r" b="b"/>
            <a:pathLst>
              <a:path w="2169133" h="2169133">
                <a:moveTo>
                  <a:pt x="0" y="0"/>
                </a:moveTo>
                <a:lnTo>
                  <a:pt x="2169133" y="0"/>
                </a:lnTo>
                <a:lnTo>
                  <a:pt x="2169133" y="2169132"/>
                </a:lnTo>
                <a:lnTo>
                  <a:pt x="0" y="216913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p:cNvSpPr/>
          <p:nvPr/>
        </p:nvSpPr>
        <p:spPr>
          <a:xfrm>
            <a:off x="402623" y="511228"/>
            <a:ext cx="2001023" cy="2001023"/>
          </a:xfrm>
          <a:custGeom>
            <a:avLst/>
            <a:gdLst/>
            <a:ahLst/>
            <a:cxnLst/>
            <a:rect l="l" t="t" r="r" b="b"/>
            <a:pathLst>
              <a:path w="2001023" h="2001023">
                <a:moveTo>
                  <a:pt x="0" y="0"/>
                </a:moveTo>
                <a:lnTo>
                  <a:pt x="2001023" y="0"/>
                </a:lnTo>
                <a:lnTo>
                  <a:pt x="2001023" y="2001023"/>
                </a:lnTo>
                <a:lnTo>
                  <a:pt x="0" y="2001023"/>
                </a:lnTo>
                <a:lnTo>
                  <a:pt x="0" y="0"/>
                </a:lnTo>
                <a:close/>
              </a:path>
            </a:pathLst>
          </a:custGeom>
          <a:blipFill>
            <a:blip r:embed="rId5"/>
            <a:stretch>
              <a:fillRect/>
            </a:stretch>
          </a:blipFill>
        </p:spPr>
        <p:txBody>
          <a:bodyPr/>
          <a:lstStyle/>
          <a:p>
            <a:endParaRPr lang="en-US"/>
          </a:p>
        </p:txBody>
      </p:sp>
      <p:sp>
        <p:nvSpPr>
          <p:cNvPr id="6" name="TextBox 6"/>
          <p:cNvSpPr txBox="1"/>
          <p:nvPr/>
        </p:nvSpPr>
        <p:spPr>
          <a:xfrm>
            <a:off x="471443" y="3090313"/>
            <a:ext cx="17345114" cy="6699887"/>
          </a:xfrm>
          <a:prstGeom prst="rect">
            <a:avLst/>
          </a:prstGeom>
        </p:spPr>
        <p:txBody>
          <a:bodyPr lIns="0" tIns="0" rIns="0" bIns="0" rtlCol="0" anchor="t">
            <a:spAutoFit/>
          </a:bodyPr>
          <a:lstStyle/>
          <a:p>
            <a:pPr marL="647694" lvl="1" indent="-323847">
              <a:lnSpc>
                <a:spcPts val="5369"/>
              </a:lnSpc>
              <a:buFont typeface="Arial"/>
              <a:buChar char="•"/>
            </a:pPr>
            <a:r>
              <a:rPr lang="en-US" sz="2999">
                <a:solidFill>
                  <a:srgbClr val="000000"/>
                </a:solidFill>
                <a:latin typeface="Biryani"/>
              </a:rPr>
              <a:t>Harbor Rate Study is underway (currently being scoped) </a:t>
            </a:r>
          </a:p>
          <a:p>
            <a:pPr marL="647694" lvl="1" indent="-323847">
              <a:lnSpc>
                <a:spcPts val="5369"/>
              </a:lnSpc>
              <a:buFont typeface="Arial"/>
              <a:buChar char="•"/>
            </a:pPr>
            <a:r>
              <a:rPr lang="en-US" sz="2999">
                <a:solidFill>
                  <a:srgbClr val="000000"/>
                </a:solidFill>
                <a:latin typeface="Biryani"/>
              </a:rPr>
              <a:t>Harrigan Center Hall - A.V. maintenance </a:t>
            </a:r>
          </a:p>
          <a:p>
            <a:pPr marL="647694" lvl="1" indent="-323847">
              <a:lnSpc>
                <a:spcPts val="5369"/>
              </a:lnSpc>
              <a:buFont typeface="Arial"/>
              <a:buChar char="•"/>
            </a:pPr>
            <a:r>
              <a:rPr lang="en-US" sz="2999">
                <a:solidFill>
                  <a:srgbClr val="000000"/>
                </a:solidFill>
                <a:latin typeface="Biryani"/>
              </a:rPr>
              <a:t>Building condition assessments (including all CBS-owned school buildings) have been initiated to enhance capital improvement planning for the Building Maintenance Division</a:t>
            </a:r>
          </a:p>
          <a:p>
            <a:pPr marL="647694" lvl="1" indent="-323847">
              <a:lnSpc>
                <a:spcPts val="5369"/>
              </a:lnSpc>
              <a:buFont typeface="Arial"/>
              <a:buChar char="•"/>
            </a:pPr>
            <a:r>
              <a:rPr lang="en-US" sz="2999">
                <a:solidFill>
                  <a:srgbClr val="000000"/>
                </a:solidFill>
                <a:latin typeface="Biryani"/>
              </a:rPr>
              <a:t>The Assembly formed the Tourism Task Force in April 2023 </a:t>
            </a:r>
          </a:p>
          <a:p>
            <a:pPr marL="647694" lvl="1" indent="-323847">
              <a:lnSpc>
                <a:spcPts val="5369"/>
              </a:lnSpc>
              <a:buFont typeface="Arial"/>
              <a:buChar char="•"/>
            </a:pPr>
            <a:r>
              <a:rPr lang="en-US" sz="2999">
                <a:solidFill>
                  <a:srgbClr val="000000"/>
                </a:solidFill>
                <a:latin typeface="Biryani"/>
              </a:rPr>
              <a:t>Administration established a new annual process for the public to submit project proposals using CPV funds when there is a surplus of CPV funding available</a:t>
            </a:r>
          </a:p>
          <a:p>
            <a:pPr marL="647694" lvl="1" indent="-323847">
              <a:lnSpc>
                <a:spcPts val="5369"/>
              </a:lnSpc>
              <a:buFont typeface="Arial"/>
              <a:buChar char="•"/>
            </a:pPr>
            <a:r>
              <a:rPr lang="en-US" sz="2999">
                <a:solidFill>
                  <a:srgbClr val="000000"/>
                </a:solidFill>
                <a:latin typeface="Biryani"/>
              </a:rPr>
              <a:t>Department of Energy Section 242 incentive program qualified for an incentive payment.</a:t>
            </a:r>
          </a:p>
          <a:p>
            <a:pPr marL="647694" lvl="1" indent="-323847">
              <a:lnSpc>
                <a:spcPts val="5369"/>
              </a:lnSpc>
              <a:buFont typeface="Arial"/>
              <a:buChar char="•"/>
            </a:pPr>
            <a:r>
              <a:rPr lang="en-US" sz="2999">
                <a:solidFill>
                  <a:srgbClr val="000000"/>
                </a:solidFill>
                <a:latin typeface="Biryani"/>
              </a:rPr>
              <a:t>Department of Health, Healthy &amp; Equitable Communities funding of $133,774 for the Crescent Harbor High Load Dock net Shed project.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343792" y="783665"/>
            <a:ext cx="7248008" cy="1034415"/>
          </a:xfrm>
          <a:prstGeom prst="rect">
            <a:avLst/>
          </a:prstGeom>
        </p:spPr>
        <p:txBody>
          <a:bodyPr wrap="square" lIns="0" tIns="0" rIns="0" bIns="0" rtlCol="0" anchor="t">
            <a:spAutoFit/>
          </a:bodyPr>
          <a:lstStyle/>
          <a:p>
            <a:pPr>
              <a:lnSpc>
                <a:spcPts val="7920"/>
              </a:lnSpc>
              <a:spcBef>
                <a:spcPct val="0"/>
              </a:spcBef>
            </a:pPr>
            <a:r>
              <a:rPr lang="en-US" sz="7200" spc="144" dirty="0">
                <a:solidFill>
                  <a:srgbClr val="000000"/>
                </a:solidFill>
                <a:latin typeface="Roboto Bold"/>
              </a:rPr>
              <a:t>HIGHLIGHTS</a:t>
            </a:r>
          </a:p>
        </p:txBody>
      </p:sp>
      <p:sp>
        <p:nvSpPr>
          <p:cNvPr id="3" name="TextBox 3"/>
          <p:cNvSpPr txBox="1"/>
          <p:nvPr/>
        </p:nvSpPr>
        <p:spPr>
          <a:xfrm>
            <a:off x="3343792" y="1779961"/>
            <a:ext cx="14145833" cy="529590"/>
          </a:xfrm>
          <a:prstGeom prst="rect">
            <a:avLst/>
          </a:prstGeom>
        </p:spPr>
        <p:txBody>
          <a:bodyPr lIns="0" tIns="0" rIns="0" bIns="0" rtlCol="0" anchor="t">
            <a:spAutoFit/>
          </a:bodyPr>
          <a:lstStyle/>
          <a:p>
            <a:pPr>
              <a:lnSpc>
                <a:spcPts val="4409"/>
              </a:lnSpc>
              <a:spcBef>
                <a:spcPct val="0"/>
              </a:spcBef>
            </a:pPr>
            <a:r>
              <a:rPr lang="en-US" sz="3150">
                <a:solidFill>
                  <a:srgbClr val="000000"/>
                </a:solidFill>
                <a:latin typeface="Catamaran Bold"/>
              </a:rPr>
              <a:t>GOAL 4: Plan and invest in sustainable infrastructure for future generations</a:t>
            </a:r>
          </a:p>
        </p:txBody>
      </p:sp>
      <p:sp>
        <p:nvSpPr>
          <p:cNvPr id="4" name="Freeform 4"/>
          <p:cNvSpPr/>
          <p:nvPr/>
        </p:nvSpPr>
        <p:spPr>
          <a:xfrm>
            <a:off x="318568" y="427173"/>
            <a:ext cx="1990319" cy="1990319"/>
          </a:xfrm>
          <a:custGeom>
            <a:avLst/>
            <a:gdLst/>
            <a:ahLst/>
            <a:cxnLst/>
            <a:rect l="l" t="t" r="r" b="b"/>
            <a:pathLst>
              <a:path w="1990319" h="1990319">
                <a:moveTo>
                  <a:pt x="0" y="0"/>
                </a:moveTo>
                <a:lnTo>
                  <a:pt x="1990319" y="0"/>
                </a:lnTo>
                <a:lnTo>
                  <a:pt x="1990319" y="1990318"/>
                </a:lnTo>
                <a:lnTo>
                  <a:pt x="0" y="199031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p:cNvSpPr/>
          <p:nvPr/>
        </p:nvSpPr>
        <p:spPr>
          <a:xfrm>
            <a:off x="366113" y="474717"/>
            <a:ext cx="1895229" cy="1895229"/>
          </a:xfrm>
          <a:custGeom>
            <a:avLst/>
            <a:gdLst/>
            <a:ahLst/>
            <a:cxnLst/>
            <a:rect l="l" t="t" r="r" b="b"/>
            <a:pathLst>
              <a:path w="1895229" h="1895229">
                <a:moveTo>
                  <a:pt x="0" y="0"/>
                </a:moveTo>
                <a:lnTo>
                  <a:pt x="1895230" y="0"/>
                </a:lnTo>
                <a:lnTo>
                  <a:pt x="1895230" y="1895230"/>
                </a:lnTo>
                <a:lnTo>
                  <a:pt x="0" y="1895230"/>
                </a:lnTo>
                <a:lnTo>
                  <a:pt x="0" y="0"/>
                </a:lnTo>
                <a:close/>
              </a:path>
            </a:pathLst>
          </a:custGeom>
          <a:blipFill>
            <a:blip r:embed="rId5"/>
            <a:stretch>
              <a:fillRect/>
            </a:stretch>
          </a:blipFill>
        </p:spPr>
        <p:txBody>
          <a:bodyPr/>
          <a:lstStyle/>
          <a:p>
            <a:endParaRPr lang="en-US"/>
          </a:p>
        </p:txBody>
      </p:sp>
      <p:sp>
        <p:nvSpPr>
          <p:cNvPr id="6" name="TextBox 6"/>
          <p:cNvSpPr txBox="1"/>
          <p:nvPr/>
        </p:nvSpPr>
        <p:spPr>
          <a:xfrm>
            <a:off x="942886" y="2467990"/>
            <a:ext cx="17345114" cy="7261226"/>
          </a:xfrm>
          <a:prstGeom prst="rect">
            <a:avLst/>
          </a:prstGeom>
        </p:spPr>
        <p:txBody>
          <a:bodyPr lIns="0" tIns="0" rIns="0" bIns="0" rtlCol="0" anchor="t">
            <a:spAutoFit/>
          </a:bodyPr>
          <a:lstStyle/>
          <a:p>
            <a:pPr marL="539746" lvl="1" indent="-269873">
              <a:lnSpc>
                <a:spcPts val="4474"/>
              </a:lnSpc>
              <a:buFont typeface="Arial"/>
              <a:buChar char="•"/>
            </a:pPr>
            <a:r>
              <a:rPr lang="en-US" sz="2499">
                <a:solidFill>
                  <a:srgbClr val="000000"/>
                </a:solidFill>
                <a:latin typeface="Biryani"/>
              </a:rPr>
              <a:t>Secured Safe Streets for All Action Plan to identify safety hazards, maintenance needs, and active transportation improvements </a:t>
            </a:r>
          </a:p>
          <a:p>
            <a:pPr marL="539746" lvl="1" indent="-269873">
              <a:lnSpc>
                <a:spcPts val="4474"/>
              </a:lnSpc>
              <a:buFont typeface="Arial"/>
              <a:buChar char="•"/>
            </a:pPr>
            <a:r>
              <a:rPr lang="en-US" sz="2499">
                <a:solidFill>
                  <a:srgbClr val="000000"/>
                </a:solidFill>
                <a:latin typeface="Biryani"/>
              </a:rPr>
              <a:t>Applied for and received $2M for Blue Lake’s hydro production</a:t>
            </a:r>
          </a:p>
          <a:p>
            <a:pPr marL="539746" lvl="1" indent="-269873">
              <a:lnSpc>
                <a:spcPts val="4474"/>
              </a:lnSpc>
              <a:buFont typeface="Arial"/>
              <a:buChar char="•"/>
            </a:pPr>
            <a:r>
              <a:rPr lang="en-US" sz="2499">
                <a:solidFill>
                  <a:srgbClr val="000000"/>
                </a:solidFill>
                <a:latin typeface="Biryani"/>
              </a:rPr>
              <a:t>Applied for $2.5M (30%) of Green Lake Phases II and III</a:t>
            </a:r>
          </a:p>
          <a:p>
            <a:pPr marL="539746" lvl="1" indent="-269873">
              <a:lnSpc>
                <a:spcPts val="4474"/>
              </a:lnSpc>
              <a:buFont typeface="Arial"/>
              <a:buChar char="•"/>
            </a:pPr>
            <a:r>
              <a:rPr lang="en-US" sz="2499">
                <a:solidFill>
                  <a:srgbClr val="000000"/>
                </a:solidFill>
                <a:latin typeface="Biryani"/>
              </a:rPr>
              <a:t>CBS applied for $9.5M to fund critical projects that were identified as legislative priorities and high risk areas of the grid. We also were awarded the 242 for our clean energy production</a:t>
            </a:r>
          </a:p>
          <a:p>
            <a:pPr marL="539746" lvl="1" indent="-269873">
              <a:lnSpc>
                <a:spcPts val="4474"/>
              </a:lnSpc>
              <a:buFont typeface="Arial"/>
              <a:buChar char="•"/>
            </a:pPr>
            <a:r>
              <a:rPr lang="en-US" sz="2499">
                <a:solidFill>
                  <a:srgbClr val="000000"/>
                </a:solidFill>
                <a:latin typeface="Biryani"/>
              </a:rPr>
              <a:t>Denali Commission Program grant submittal and award for $1 million to purchase a haul out lift for the Gary Paxton Industrial Park Haul Out project- funding will be available January 2024.</a:t>
            </a:r>
          </a:p>
          <a:p>
            <a:pPr marL="539746" lvl="1" indent="-269873">
              <a:lnSpc>
                <a:spcPts val="4474"/>
              </a:lnSpc>
              <a:buFont typeface="Arial"/>
              <a:buChar char="•"/>
            </a:pPr>
            <a:r>
              <a:rPr lang="en-US" sz="2499">
                <a:solidFill>
                  <a:srgbClr val="000000"/>
                </a:solidFill>
                <a:latin typeface="Biryani"/>
              </a:rPr>
              <a:t>Department of Energy Section 247 incentive program for Phase II and III of the Green Lake Rehabilitation project for $3.3 million. </a:t>
            </a:r>
          </a:p>
          <a:p>
            <a:pPr marL="539746" lvl="1" indent="-269873">
              <a:lnSpc>
                <a:spcPts val="4474"/>
              </a:lnSpc>
              <a:buFont typeface="Arial"/>
              <a:buChar char="•"/>
            </a:pPr>
            <a:r>
              <a:rPr lang="en-US" sz="2499">
                <a:solidFill>
                  <a:srgbClr val="000000"/>
                </a:solidFill>
                <a:latin typeface="Biryani"/>
              </a:rPr>
              <a:t>Department of Energy Section 242 incentive program qualified for an incentive payment</a:t>
            </a:r>
          </a:p>
          <a:p>
            <a:pPr marL="539746" lvl="1" indent="-269873">
              <a:lnSpc>
                <a:spcPts val="4474"/>
              </a:lnSpc>
              <a:buFont typeface="Arial"/>
              <a:buChar char="•"/>
            </a:pPr>
            <a:r>
              <a:rPr lang="en-US" sz="2499">
                <a:solidFill>
                  <a:srgbClr val="000000"/>
                </a:solidFill>
                <a:latin typeface="Biryani"/>
              </a:rPr>
              <a:t>Department of Health, Healthy &amp; Equitable Communities funding of $133,774 for the Crescent Harbor High Load Dock net Shed project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343792" y="540068"/>
            <a:ext cx="12734181" cy="1034415"/>
          </a:xfrm>
          <a:prstGeom prst="rect">
            <a:avLst/>
          </a:prstGeom>
        </p:spPr>
        <p:txBody>
          <a:bodyPr lIns="0" tIns="0" rIns="0" bIns="0" rtlCol="0" anchor="t">
            <a:spAutoFit/>
          </a:bodyPr>
          <a:lstStyle/>
          <a:p>
            <a:pPr algn="ctr">
              <a:lnSpc>
                <a:spcPts val="7920"/>
              </a:lnSpc>
              <a:spcBef>
                <a:spcPct val="0"/>
              </a:spcBef>
            </a:pPr>
            <a:r>
              <a:rPr lang="en-US" sz="7200" spc="144">
                <a:solidFill>
                  <a:srgbClr val="000000"/>
                </a:solidFill>
                <a:latin typeface="Roboto Bold"/>
              </a:rPr>
              <a:t>HIGHLIGHTS: GOAL 4 PART 2</a:t>
            </a:r>
          </a:p>
        </p:txBody>
      </p:sp>
      <p:sp>
        <p:nvSpPr>
          <p:cNvPr id="3" name="TextBox 3"/>
          <p:cNvSpPr txBox="1"/>
          <p:nvPr/>
        </p:nvSpPr>
        <p:spPr>
          <a:xfrm>
            <a:off x="3343792" y="1779961"/>
            <a:ext cx="14145833" cy="529590"/>
          </a:xfrm>
          <a:prstGeom prst="rect">
            <a:avLst/>
          </a:prstGeom>
        </p:spPr>
        <p:txBody>
          <a:bodyPr lIns="0" tIns="0" rIns="0" bIns="0" rtlCol="0" anchor="t">
            <a:spAutoFit/>
          </a:bodyPr>
          <a:lstStyle/>
          <a:p>
            <a:pPr>
              <a:lnSpc>
                <a:spcPts val="4409"/>
              </a:lnSpc>
              <a:spcBef>
                <a:spcPct val="0"/>
              </a:spcBef>
            </a:pPr>
            <a:r>
              <a:rPr lang="en-US" sz="3150">
                <a:solidFill>
                  <a:srgbClr val="000000"/>
                </a:solidFill>
                <a:latin typeface="Catamaran Bold"/>
              </a:rPr>
              <a:t>GOAL 4: Plan and invest in sustainable infrastructure for future generations</a:t>
            </a:r>
          </a:p>
        </p:txBody>
      </p:sp>
      <p:sp>
        <p:nvSpPr>
          <p:cNvPr id="4" name="Freeform 4"/>
          <p:cNvSpPr/>
          <p:nvPr/>
        </p:nvSpPr>
        <p:spPr>
          <a:xfrm>
            <a:off x="318568" y="427173"/>
            <a:ext cx="1990319" cy="1990319"/>
          </a:xfrm>
          <a:custGeom>
            <a:avLst/>
            <a:gdLst/>
            <a:ahLst/>
            <a:cxnLst/>
            <a:rect l="l" t="t" r="r" b="b"/>
            <a:pathLst>
              <a:path w="1990319" h="1990319">
                <a:moveTo>
                  <a:pt x="0" y="0"/>
                </a:moveTo>
                <a:lnTo>
                  <a:pt x="1990319" y="0"/>
                </a:lnTo>
                <a:lnTo>
                  <a:pt x="1990319" y="1990318"/>
                </a:lnTo>
                <a:lnTo>
                  <a:pt x="0" y="199031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p:cNvSpPr/>
          <p:nvPr/>
        </p:nvSpPr>
        <p:spPr>
          <a:xfrm>
            <a:off x="366113" y="474717"/>
            <a:ext cx="1895229" cy="1895229"/>
          </a:xfrm>
          <a:custGeom>
            <a:avLst/>
            <a:gdLst/>
            <a:ahLst/>
            <a:cxnLst/>
            <a:rect l="l" t="t" r="r" b="b"/>
            <a:pathLst>
              <a:path w="1895229" h="1895229">
                <a:moveTo>
                  <a:pt x="0" y="0"/>
                </a:moveTo>
                <a:lnTo>
                  <a:pt x="1895230" y="0"/>
                </a:lnTo>
                <a:lnTo>
                  <a:pt x="1895230" y="1895230"/>
                </a:lnTo>
                <a:lnTo>
                  <a:pt x="0" y="1895230"/>
                </a:lnTo>
                <a:lnTo>
                  <a:pt x="0" y="0"/>
                </a:lnTo>
                <a:close/>
              </a:path>
            </a:pathLst>
          </a:custGeom>
          <a:blipFill>
            <a:blip r:embed="rId5"/>
            <a:stretch>
              <a:fillRect/>
            </a:stretch>
          </a:blipFill>
        </p:spPr>
        <p:txBody>
          <a:bodyPr/>
          <a:lstStyle/>
          <a:p>
            <a:endParaRPr lang="en-US"/>
          </a:p>
        </p:txBody>
      </p:sp>
      <p:sp>
        <p:nvSpPr>
          <p:cNvPr id="6" name="TextBox 6"/>
          <p:cNvSpPr txBox="1"/>
          <p:nvPr/>
        </p:nvSpPr>
        <p:spPr>
          <a:xfrm>
            <a:off x="753699" y="2522266"/>
            <a:ext cx="17345114" cy="7376162"/>
          </a:xfrm>
          <a:prstGeom prst="rect">
            <a:avLst/>
          </a:prstGeom>
        </p:spPr>
        <p:txBody>
          <a:bodyPr lIns="0" tIns="0" rIns="0" bIns="0" rtlCol="0" anchor="t">
            <a:spAutoFit/>
          </a:bodyPr>
          <a:lstStyle/>
          <a:p>
            <a:pPr marL="647694" lvl="1" indent="-323847">
              <a:lnSpc>
                <a:spcPts val="5369"/>
              </a:lnSpc>
              <a:buFont typeface="Arial"/>
              <a:buChar char="•"/>
            </a:pPr>
            <a:r>
              <a:rPr lang="en-US" sz="2999">
                <a:solidFill>
                  <a:srgbClr val="000000"/>
                </a:solidFill>
                <a:latin typeface="Biryani"/>
              </a:rPr>
              <a:t>Community Transportation Program (CTP) grant to support the Katlian Avenue Paving and Improvements project.</a:t>
            </a:r>
          </a:p>
          <a:p>
            <a:pPr marL="647694" lvl="1" indent="-323847">
              <a:lnSpc>
                <a:spcPts val="5369"/>
              </a:lnSpc>
              <a:buFont typeface="Arial"/>
              <a:buChar char="•"/>
            </a:pPr>
            <a:r>
              <a:rPr lang="en-US" sz="2999">
                <a:solidFill>
                  <a:srgbClr val="000000"/>
                </a:solidFill>
                <a:latin typeface="Biryani"/>
              </a:rPr>
              <a:t>Rural and Tribal Assistance Pilot Program grant for $150,000 to fund a condition assessment for two CBS-owned bridges: Granite Creek Landfill Bridge and Sawmill Creek Powerplant Access Bridge.</a:t>
            </a:r>
          </a:p>
          <a:p>
            <a:pPr marL="647694" lvl="1" indent="-323847">
              <a:lnSpc>
                <a:spcPts val="5369"/>
              </a:lnSpc>
              <a:buFont typeface="Arial"/>
              <a:buChar char="•"/>
            </a:pPr>
            <a:r>
              <a:rPr lang="en-US" sz="2999">
                <a:solidFill>
                  <a:srgbClr val="000000"/>
                </a:solidFill>
                <a:latin typeface="Biryani"/>
              </a:rPr>
              <a:t>CBS developed and implemented an unanticipated event capital fund in FY24. A shorter capital emergency response time is expected for future unanticipated events.</a:t>
            </a:r>
          </a:p>
          <a:p>
            <a:pPr marL="647694" lvl="1" indent="-323847">
              <a:lnSpc>
                <a:spcPts val="5369"/>
              </a:lnSpc>
              <a:buFont typeface="Arial"/>
              <a:buChar char="•"/>
            </a:pPr>
            <a:r>
              <a:rPr lang="en-US" sz="2999">
                <a:solidFill>
                  <a:srgbClr val="000000"/>
                </a:solidFill>
                <a:latin typeface="Biryani"/>
              </a:rPr>
              <a:t>The Public Works Department has a nearly fully staffed Engineering Division to help manage the many capital projects that are underway. Working on projects that have been in the deferred status for some time. Having these staff available to work on concept and design planning improves CBS’s eligibility for grant funding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343792" y="540068"/>
            <a:ext cx="12734181" cy="1034415"/>
          </a:xfrm>
          <a:prstGeom prst="rect">
            <a:avLst/>
          </a:prstGeom>
        </p:spPr>
        <p:txBody>
          <a:bodyPr lIns="0" tIns="0" rIns="0" bIns="0" rtlCol="0" anchor="t">
            <a:spAutoFit/>
          </a:bodyPr>
          <a:lstStyle/>
          <a:p>
            <a:pPr algn="ctr">
              <a:lnSpc>
                <a:spcPts val="7920"/>
              </a:lnSpc>
              <a:spcBef>
                <a:spcPct val="0"/>
              </a:spcBef>
            </a:pPr>
            <a:r>
              <a:rPr lang="en-US" sz="7200" spc="144">
                <a:solidFill>
                  <a:srgbClr val="000000"/>
                </a:solidFill>
                <a:latin typeface="Roboto Bold"/>
              </a:rPr>
              <a:t>HIGHLIGHTS: GOAL 4 PART 3</a:t>
            </a:r>
          </a:p>
        </p:txBody>
      </p:sp>
      <p:sp>
        <p:nvSpPr>
          <p:cNvPr id="3" name="TextBox 3"/>
          <p:cNvSpPr txBox="1"/>
          <p:nvPr/>
        </p:nvSpPr>
        <p:spPr>
          <a:xfrm>
            <a:off x="3343792" y="1779961"/>
            <a:ext cx="14145833" cy="529590"/>
          </a:xfrm>
          <a:prstGeom prst="rect">
            <a:avLst/>
          </a:prstGeom>
        </p:spPr>
        <p:txBody>
          <a:bodyPr lIns="0" tIns="0" rIns="0" bIns="0" rtlCol="0" anchor="t">
            <a:spAutoFit/>
          </a:bodyPr>
          <a:lstStyle/>
          <a:p>
            <a:pPr>
              <a:lnSpc>
                <a:spcPts val="4409"/>
              </a:lnSpc>
              <a:spcBef>
                <a:spcPct val="0"/>
              </a:spcBef>
            </a:pPr>
            <a:r>
              <a:rPr lang="en-US" sz="3150">
                <a:solidFill>
                  <a:srgbClr val="000000"/>
                </a:solidFill>
                <a:latin typeface="Catamaran Bold"/>
              </a:rPr>
              <a:t>GOAL 4: Plan and invest in sustainable infrastructure for future generations</a:t>
            </a:r>
          </a:p>
        </p:txBody>
      </p:sp>
      <p:sp>
        <p:nvSpPr>
          <p:cNvPr id="4" name="Freeform 4"/>
          <p:cNvSpPr/>
          <p:nvPr/>
        </p:nvSpPr>
        <p:spPr>
          <a:xfrm>
            <a:off x="318568" y="427173"/>
            <a:ext cx="1990319" cy="1990319"/>
          </a:xfrm>
          <a:custGeom>
            <a:avLst/>
            <a:gdLst/>
            <a:ahLst/>
            <a:cxnLst/>
            <a:rect l="l" t="t" r="r" b="b"/>
            <a:pathLst>
              <a:path w="1990319" h="1990319">
                <a:moveTo>
                  <a:pt x="0" y="0"/>
                </a:moveTo>
                <a:lnTo>
                  <a:pt x="1990319" y="0"/>
                </a:lnTo>
                <a:lnTo>
                  <a:pt x="1990319" y="1990318"/>
                </a:lnTo>
                <a:lnTo>
                  <a:pt x="0" y="199031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p:cNvSpPr/>
          <p:nvPr/>
        </p:nvSpPr>
        <p:spPr>
          <a:xfrm>
            <a:off x="366113" y="474717"/>
            <a:ext cx="1895229" cy="1895229"/>
          </a:xfrm>
          <a:custGeom>
            <a:avLst/>
            <a:gdLst/>
            <a:ahLst/>
            <a:cxnLst/>
            <a:rect l="l" t="t" r="r" b="b"/>
            <a:pathLst>
              <a:path w="1895229" h="1895229">
                <a:moveTo>
                  <a:pt x="0" y="0"/>
                </a:moveTo>
                <a:lnTo>
                  <a:pt x="1895230" y="0"/>
                </a:lnTo>
                <a:lnTo>
                  <a:pt x="1895230" y="1895230"/>
                </a:lnTo>
                <a:lnTo>
                  <a:pt x="0" y="1895230"/>
                </a:lnTo>
                <a:lnTo>
                  <a:pt x="0" y="0"/>
                </a:lnTo>
                <a:close/>
              </a:path>
            </a:pathLst>
          </a:custGeom>
          <a:blipFill>
            <a:blip r:embed="rId5"/>
            <a:stretch>
              <a:fillRect/>
            </a:stretch>
          </a:blipFill>
        </p:spPr>
        <p:txBody>
          <a:bodyPr/>
          <a:lstStyle/>
          <a:p>
            <a:endParaRPr lang="en-US"/>
          </a:p>
        </p:txBody>
      </p:sp>
      <p:sp>
        <p:nvSpPr>
          <p:cNvPr id="6" name="TextBox 6"/>
          <p:cNvSpPr txBox="1"/>
          <p:nvPr/>
        </p:nvSpPr>
        <p:spPr>
          <a:xfrm>
            <a:off x="753699" y="2522266"/>
            <a:ext cx="17345114" cy="7376162"/>
          </a:xfrm>
          <a:prstGeom prst="rect">
            <a:avLst/>
          </a:prstGeom>
        </p:spPr>
        <p:txBody>
          <a:bodyPr lIns="0" tIns="0" rIns="0" bIns="0" rtlCol="0" anchor="t">
            <a:spAutoFit/>
          </a:bodyPr>
          <a:lstStyle/>
          <a:p>
            <a:pPr marL="647694" lvl="1" indent="-323847">
              <a:lnSpc>
                <a:spcPts val="5369"/>
              </a:lnSpc>
              <a:buFont typeface="Arial"/>
              <a:buChar char="•"/>
            </a:pPr>
            <a:r>
              <a:rPr lang="en-US" sz="2999">
                <a:solidFill>
                  <a:srgbClr val="000000"/>
                </a:solidFill>
                <a:latin typeface="Biryani"/>
              </a:rPr>
              <a:t>Planning for the development of a Park and Recreation Asset Management plan</a:t>
            </a:r>
          </a:p>
          <a:p>
            <a:pPr marL="647694" lvl="1" indent="-323847">
              <a:lnSpc>
                <a:spcPts val="5369"/>
              </a:lnSpc>
              <a:buFont typeface="Arial"/>
              <a:buChar char="•"/>
            </a:pPr>
            <a:r>
              <a:rPr lang="en-US" sz="2999">
                <a:solidFill>
                  <a:srgbClr val="000000"/>
                </a:solidFill>
                <a:latin typeface="Biryani"/>
              </a:rPr>
              <a:t>Developed thorough asset inventories for all Public Works Assets</a:t>
            </a:r>
          </a:p>
          <a:p>
            <a:pPr marL="647694" lvl="1" indent="-323847">
              <a:lnSpc>
                <a:spcPts val="5369"/>
              </a:lnSpc>
              <a:buFont typeface="Arial"/>
              <a:buChar char="•"/>
            </a:pPr>
            <a:r>
              <a:rPr lang="en-US" sz="2999">
                <a:solidFill>
                  <a:srgbClr val="000000"/>
                </a:solidFill>
                <a:latin typeface="Biryani"/>
              </a:rPr>
              <a:t>Added signage to further identify the location of the Sitka History Museum in Harrigan Centennial Hall. Upgraded theater lighting and to bring the HCH auditorium lighting up to current configurations.</a:t>
            </a:r>
          </a:p>
          <a:p>
            <a:pPr marL="647694" lvl="1" indent="-323847">
              <a:lnSpc>
                <a:spcPts val="5369"/>
              </a:lnSpc>
              <a:buFont typeface="Arial"/>
              <a:buChar char="•"/>
            </a:pPr>
            <a:r>
              <a:rPr lang="en-US" sz="2999">
                <a:solidFill>
                  <a:srgbClr val="000000"/>
                </a:solidFill>
                <a:latin typeface="Biryani"/>
              </a:rPr>
              <a:t>A $1 million federal grant was awarded for the Sitka Community Renewable Energy Strategy to identify the community’s desired level of service with regards to reducing carbon-based energy usage and electrification</a:t>
            </a:r>
          </a:p>
          <a:p>
            <a:pPr marL="647694" lvl="1" indent="-323847">
              <a:lnSpc>
                <a:spcPts val="5369"/>
              </a:lnSpc>
              <a:buFont typeface="Arial"/>
              <a:buChar char="•"/>
            </a:pPr>
            <a:r>
              <a:rPr lang="en-US" sz="2999">
                <a:solidFill>
                  <a:srgbClr val="000000"/>
                </a:solidFill>
                <a:latin typeface="Biryani"/>
              </a:rPr>
              <a:t>Acquired and installed a geographically diverse data center backup system as part of our disaster recovery plans. </a:t>
            </a:r>
          </a:p>
          <a:p>
            <a:pPr>
              <a:lnSpc>
                <a:spcPts val="5369"/>
              </a:lnSpc>
            </a:pPr>
            <a:endParaRPr lang="en-US" sz="2999">
              <a:solidFill>
                <a:srgbClr val="000000"/>
              </a:solidFill>
              <a:latin typeface="Biryan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343792" y="540068"/>
            <a:ext cx="12734181" cy="1034415"/>
          </a:xfrm>
          <a:prstGeom prst="rect">
            <a:avLst/>
          </a:prstGeom>
        </p:spPr>
        <p:txBody>
          <a:bodyPr lIns="0" tIns="0" rIns="0" bIns="0" rtlCol="0" anchor="t">
            <a:spAutoFit/>
          </a:bodyPr>
          <a:lstStyle/>
          <a:p>
            <a:pPr algn="ctr">
              <a:lnSpc>
                <a:spcPts val="7920"/>
              </a:lnSpc>
              <a:spcBef>
                <a:spcPct val="0"/>
              </a:spcBef>
            </a:pPr>
            <a:r>
              <a:rPr lang="en-US" sz="7200" spc="144">
                <a:solidFill>
                  <a:srgbClr val="000000"/>
                </a:solidFill>
                <a:latin typeface="Roboto Bold"/>
              </a:rPr>
              <a:t>HIGHLIGHTS: GOAL 4 PART 4</a:t>
            </a:r>
          </a:p>
        </p:txBody>
      </p:sp>
      <p:sp>
        <p:nvSpPr>
          <p:cNvPr id="3" name="TextBox 3"/>
          <p:cNvSpPr txBox="1"/>
          <p:nvPr/>
        </p:nvSpPr>
        <p:spPr>
          <a:xfrm>
            <a:off x="3343792" y="1779961"/>
            <a:ext cx="14145833" cy="529590"/>
          </a:xfrm>
          <a:prstGeom prst="rect">
            <a:avLst/>
          </a:prstGeom>
        </p:spPr>
        <p:txBody>
          <a:bodyPr lIns="0" tIns="0" rIns="0" bIns="0" rtlCol="0" anchor="t">
            <a:spAutoFit/>
          </a:bodyPr>
          <a:lstStyle/>
          <a:p>
            <a:pPr>
              <a:lnSpc>
                <a:spcPts val="4409"/>
              </a:lnSpc>
              <a:spcBef>
                <a:spcPct val="0"/>
              </a:spcBef>
            </a:pPr>
            <a:r>
              <a:rPr lang="en-US" sz="3150">
                <a:solidFill>
                  <a:srgbClr val="000000"/>
                </a:solidFill>
                <a:latin typeface="Catamaran Bold"/>
              </a:rPr>
              <a:t>GOAL 4: Plan and invest in sustainable infrastructure for future generations</a:t>
            </a:r>
          </a:p>
        </p:txBody>
      </p:sp>
      <p:sp>
        <p:nvSpPr>
          <p:cNvPr id="4" name="Freeform 4"/>
          <p:cNvSpPr/>
          <p:nvPr/>
        </p:nvSpPr>
        <p:spPr>
          <a:xfrm>
            <a:off x="318568" y="427173"/>
            <a:ext cx="1990319" cy="1990319"/>
          </a:xfrm>
          <a:custGeom>
            <a:avLst/>
            <a:gdLst/>
            <a:ahLst/>
            <a:cxnLst/>
            <a:rect l="l" t="t" r="r" b="b"/>
            <a:pathLst>
              <a:path w="1990319" h="1990319">
                <a:moveTo>
                  <a:pt x="0" y="0"/>
                </a:moveTo>
                <a:lnTo>
                  <a:pt x="1990319" y="0"/>
                </a:lnTo>
                <a:lnTo>
                  <a:pt x="1990319" y="1990318"/>
                </a:lnTo>
                <a:lnTo>
                  <a:pt x="0" y="199031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p:cNvSpPr/>
          <p:nvPr/>
        </p:nvSpPr>
        <p:spPr>
          <a:xfrm>
            <a:off x="366113" y="474717"/>
            <a:ext cx="1895229" cy="1895229"/>
          </a:xfrm>
          <a:custGeom>
            <a:avLst/>
            <a:gdLst/>
            <a:ahLst/>
            <a:cxnLst/>
            <a:rect l="l" t="t" r="r" b="b"/>
            <a:pathLst>
              <a:path w="1895229" h="1895229">
                <a:moveTo>
                  <a:pt x="0" y="0"/>
                </a:moveTo>
                <a:lnTo>
                  <a:pt x="1895230" y="0"/>
                </a:lnTo>
                <a:lnTo>
                  <a:pt x="1895230" y="1895230"/>
                </a:lnTo>
                <a:lnTo>
                  <a:pt x="0" y="1895230"/>
                </a:lnTo>
                <a:lnTo>
                  <a:pt x="0" y="0"/>
                </a:lnTo>
                <a:close/>
              </a:path>
            </a:pathLst>
          </a:custGeom>
          <a:blipFill>
            <a:blip r:embed="rId5"/>
            <a:stretch>
              <a:fillRect/>
            </a:stretch>
          </a:blipFill>
        </p:spPr>
        <p:txBody>
          <a:bodyPr/>
          <a:lstStyle/>
          <a:p>
            <a:endParaRPr lang="en-US"/>
          </a:p>
        </p:txBody>
      </p:sp>
      <p:sp>
        <p:nvSpPr>
          <p:cNvPr id="6" name="TextBox 6"/>
          <p:cNvSpPr txBox="1"/>
          <p:nvPr/>
        </p:nvSpPr>
        <p:spPr>
          <a:xfrm>
            <a:off x="753699" y="1930456"/>
            <a:ext cx="17215733" cy="8387553"/>
          </a:xfrm>
          <a:prstGeom prst="rect">
            <a:avLst/>
          </a:prstGeom>
        </p:spPr>
        <p:txBody>
          <a:bodyPr wrap="square" lIns="0" tIns="0" rIns="0" bIns="0" rtlCol="0" anchor="t">
            <a:spAutoFit/>
          </a:bodyPr>
          <a:lstStyle/>
          <a:p>
            <a:pPr>
              <a:lnSpc>
                <a:spcPts val="4652"/>
              </a:lnSpc>
            </a:pPr>
            <a:endParaRPr dirty="0"/>
          </a:p>
          <a:p>
            <a:pPr marL="561193" lvl="1" indent="-280597">
              <a:lnSpc>
                <a:spcPts val="4652"/>
              </a:lnSpc>
              <a:buFont typeface="Arial"/>
              <a:buChar char="•"/>
            </a:pPr>
            <a:r>
              <a:rPr lang="en-US" sz="2599" dirty="0">
                <a:solidFill>
                  <a:srgbClr val="000000"/>
                </a:solidFill>
                <a:latin typeface="Biryani"/>
              </a:rPr>
              <a:t>CBS has partnered with Western Federal Lands and Alaska Department of Transportation to develop Phase II of the Sitka Sea Walk – Construction anticipated in fall of 2024</a:t>
            </a:r>
          </a:p>
          <a:p>
            <a:pPr marL="561193" lvl="1" indent="-280597">
              <a:lnSpc>
                <a:spcPts val="4652"/>
              </a:lnSpc>
              <a:buFont typeface="Arial"/>
              <a:buChar char="•"/>
            </a:pPr>
            <a:r>
              <a:rPr lang="en-US" sz="2599" dirty="0">
                <a:solidFill>
                  <a:srgbClr val="000000"/>
                </a:solidFill>
                <a:latin typeface="Biryani"/>
              </a:rPr>
              <a:t>CBS and Sitka Tribe of Alaska are coordinating and collaborating on the development of the Rocky Gutierrez Airport Terminal Improvements Project and Sea Plane Base Relocation and Improvements Project.</a:t>
            </a:r>
          </a:p>
          <a:p>
            <a:pPr marL="561193" lvl="1" indent="-280597">
              <a:lnSpc>
                <a:spcPts val="4652"/>
              </a:lnSpc>
              <a:buFont typeface="Arial"/>
              <a:buChar char="•"/>
            </a:pPr>
            <a:r>
              <a:rPr lang="en-US" sz="2599" dirty="0">
                <a:solidFill>
                  <a:srgbClr val="000000"/>
                </a:solidFill>
                <a:latin typeface="Biryani"/>
              </a:rPr>
              <a:t>CBS is actively coordinating with the GPIP Board and the Assembly to develop the GPIP </a:t>
            </a:r>
            <a:r>
              <a:rPr lang="en-US" sz="2599" dirty="0" err="1">
                <a:solidFill>
                  <a:srgbClr val="000000"/>
                </a:solidFill>
                <a:latin typeface="Biryani"/>
              </a:rPr>
              <a:t>Haulout</a:t>
            </a:r>
            <a:r>
              <a:rPr lang="en-US" sz="2599" dirty="0">
                <a:solidFill>
                  <a:srgbClr val="000000"/>
                </a:solidFill>
                <a:latin typeface="Biryani"/>
              </a:rPr>
              <a:t> Project</a:t>
            </a:r>
          </a:p>
          <a:p>
            <a:pPr marL="561193" lvl="1" indent="-280597">
              <a:lnSpc>
                <a:spcPts val="4652"/>
              </a:lnSpc>
              <a:buFont typeface="Arial"/>
              <a:buChar char="•"/>
            </a:pPr>
            <a:r>
              <a:rPr lang="en-US" sz="2599" dirty="0">
                <a:solidFill>
                  <a:srgbClr val="000000"/>
                </a:solidFill>
                <a:latin typeface="Biryani"/>
              </a:rPr>
              <a:t>CBS received grant funding through MIRAD for the Marine Service Center Sea Wall Replacement Project</a:t>
            </a:r>
          </a:p>
          <a:p>
            <a:pPr marL="561193" lvl="1" indent="-280597">
              <a:lnSpc>
                <a:spcPts val="4652"/>
              </a:lnSpc>
              <a:buFont typeface="Arial"/>
              <a:buChar char="•"/>
            </a:pPr>
            <a:r>
              <a:rPr lang="en-US" sz="2599" dirty="0">
                <a:solidFill>
                  <a:srgbClr val="000000"/>
                </a:solidFill>
                <a:latin typeface="Biryani"/>
              </a:rPr>
              <a:t>The Crescent Harbor High-Load Dock/Net Shed Refurbishment Project is moving forward and anticipated to begin construction in 2024</a:t>
            </a:r>
          </a:p>
          <a:p>
            <a:pPr marL="561193" lvl="1" indent="-280597">
              <a:lnSpc>
                <a:spcPts val="4652"/>
              </a:lnSpc>
              <a:buFont typeface="Arial"/>
              <a:buChar char="•"/>
            </a:pPr>
            <a:r>
              <a:rPr lang="en-US" sz="2599" dirty="0">
                <a:solidFill>
                  <a:srgbClr val="000000"/>
                </a:solidFill>
                <a:latin typeface="Biryani"/>
              </a:rPr>
              <a:t>CBS is moving forward reviewing construction options for the </a:t>
            </a:r>
            <a:r>
              <a:rPr lang="en-US" sz="2599" dirty="0" err="1">
                <a:solidFill>
                  <a:srgbClr val="000000"/>
                </a:solidFill>
                <a:latin typeface="Biryani"/>
              </a:rPr>
              <a:t>Crecent</a:t>
            </a:r>
            <a:r>
              <a:rPr lang="en-US" sz="2599" dirty="0">
                <a:solidFill>
                  <a:srgbClr val="000000"/>
                </a:solidFill>
                <a:latin typeface="Biryani"/>
              </a:rPr>
              <a:t> Harbor Restroom Replacement Project</a:t>
            </a:r>
          </a:p>
          <a:p>
            <a:pPr>
              <a:lnSpc>
                <a:spcPts val="4652"/>
              </a:lnSpc>
            </a:pPr>
            <a:endParaRPr lang="en-US" sz="2599" dirty="0">
              <a:solidFill>
                <a:srgbClr val="000000"/>
              </a:solidFill>
              <a:latin typeface="Biryan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343792" y="783665"/>
            <a:ext cx="8238608" cy="1034415"/>
          </a:xfrm>
          <a:prstGeom prst="rect">
            <a:avLst/>
          </a:prstGeom>
        </p:spPr>
        <p:txBody>
          <a:bodyPr wrap="square" lIns="0" tIns="0" rIns="0" bIns="0" rtlCol="0" anchor="t">
            <a:spAutoFit/>
          </a:bodyPr>
          <a:lstStyle/>
          <a:p>
            <a:pPr>
              <a:lnSpc>
                <a:spcPts val="7920"/>
              </a:lnSpc>
              <a:spcBef>
                <a:spcPct val="0"/>
              </a:spcBef>
            </a:pPr>
            <a:r>
              <a:rPr lang="en-US" sz="7200" spc="144" dirty="0">
                <a:solidFill>
                  <a:srgbClr val="000000"/>
                </a:solidFill>
                <a:latin typeface="Roboto Bold"/>
              </a:rPr>
              <a:t>HIGHLIGHTS</a:t>
            </a:r>
          </a:p>
        </p:txBody>
      </p:sp>
      <p:sp>
        <p:nvSpPr>
          <p:cNvPr id="3" name="TextBox 3"/>
          <p:cNvSpPr txBox="1"/>
          <p:nvPr/>
        </p:nvSpPr>
        <p:spPr>
          <a:xfrm>
            <a:off x="3343792" y="1779961"/>
            <a:ext cx="14145833" cy="1082040"/>
          </a:xfrm>
          <a:prstGeom prst="rect">
            <a:avLst/>
          </a:prstGeom>
        </p:spPr>
        <p:txBody>
          <a:bodyPr lIns="0" tIns="0" rIns="0" bIns="0" rtlCol="0" anchor="t">
            <a:spAutoFit/>
          </a:bodyPr>
          <a:lstStyle/>
          <a:p>
            <a:pPr>
              <a:lnSpc>
                <a:spcPts val="4409"/>
              </a:lnSpc>
              <a:spcBef>
                <a:spcPct val="0"/>
              </a:spcBef>
            </a:pPr>
            <a:r>
              <a:rPr lang="en-US" sz="3150">
                <a:solidFill>
                  <a:srgbClr val="000000"/>
                </a:solidFill>
                <a:latin typeface="Catamaran Bold"/>
              </a:rPr>
              <a:t>GOAL 5: CBS is recognized as being a great place to work and excellent service provider to the community</a:t>
            </a:r>
          </a:p>
        </p:txBody>
      </p:sp>
      <p:sp>
        <p:nvSpPr>
          <p:cNvPr id="4" name="Freeform 4"/>
          <p:cNvSpPr/>
          <p:nvPr/>
        </p:nvSpPr>
        <p:spPr>
          <a:xfrm>
            <a:off x="318568" y="427173"/>
            <a:ext cx="1969282" cy="1969282"/>
          </a:xfrm>
          <a:custGeom>
            <a:avLst/>
            <a:gdLst/>
            <a:ahLst/>
            <a:cxnLst/>
            <a:rect l="l" t="t" r="r" b="b"/>
            <a:pathLst>
              <a:path w="1969282" h="1969282">
                <a:moveTo>
                  <a:pt x="0" y="0"/>
                </a:moveTo>
                <a:lnTo>
                  <a:pt x="1969282" y="0"/>
                </a:lnTo>
                <a:lnTo>
                  <a:pt x="1969282" y="1969282"/>
                </a:lnTo>
                <a:lnTo>
                  <a:pt x="0" y="196928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p:cNvSpPr/>
          <p:nvPr/>
        </p:nvSpPr>
        <p:spPr>
          <a:xfrm>
            <a:off x="542259" y="650864"/>
            <a:ext cx="1521900" cy="1521900"/>
          </a:xfrm>
          <a:custGeom>
            <a:avLst/>
            <a:gdLst/>
            <a:ahLst/>
            <a:cxnLst/>
            <a:rect l="l" t="t" r="r" b="b"/>
            <a:pathLst>
              <a:path w="1521900" h="1521900">
                <a:moveTo>
                  <a:pt x="0" y="0"/>
                </a:moveTo>
                <a:lnTo>
                  <a:pt x="1521900" y="0"/>
                </a:lnTo>
                <a:lnTo>
                  <a:pt x="1521900" y="1521900"/>
                </a:lnTo>
                <a:lnTo>
                  <a:pt x="0" y="1521900"/>
                </a:lnTo>
                <a:lnTo>
                  <a:pt x="0" y="0"/>
                </a:lnTo>
                <a:close/>
              </a:path>
            </a:pathLst>
          </a:custGeom>
          <a:blipFill>
            <a:blip r:embed="rId5"/>
            <a:stretch>
              <a:fillRect/>
            </a:stretch>
          </a:blipFill>
        </p:spPr>
        <p:txBody>
          <a:bodyPr/>
          <a:lstStyle/>
          <a:p>
            <a:endParaRPr lang="en-US"/>
          </a:p>
        </p:txBody>
      </p:sp>
      <p:sp>
        <p:nvSpPr>
          <p:cNvPr id="6" name="TextBox 6"/>
          <p:cNvSpPr txBox="1"/>
          <p:nvPr/>
        </p:nvSpPr>
        <p:spPr>
          <a:xfrm>
            <a:off x="542259" y="2973389"/>
            <a:ext cx="16735927" cy="6699301"/>
          </a:xfrm>
          <a:prstGeom prst="rect">
            <a:avLst/>
          </a:prstGeom>
        </p:spPr>
        <p:txBody>
          <a:bodyPr lIns="0" tIns="0" rIns="0" bIns="0" rtlCol="0" anchor="t">
            <a:spAutoFit/>
          </a:bodyPr>
          <a:lstStyle/>
          <a:p>
            <a:pPr marL="539604" lvl="1" indent="-269802">
              <a:lnSpc>
                <a:spcPts val="4473"/>
              </a:lnSpc>
              <a:buFont typeface="Arial"/>
              <a:buChar char="•"/>
            </a:pPr>
            <a:r>
              <a:rPr lang="en-US" sz="2499">
                <a:solidFill>
                  <a:srgbClr val="000000"/>
                </a:solidFill>
                <a:latin typeface="Biryani"/>
              </a:rPr>
              <a:t>Public Works developed a new safety program to creating a safer working environment for all employees</a:t>
            </a:r>
          </a:p>
          <a:p>
            <a:pPr marL="539604" lvl="1" indent="-269802">
              <a:lnSpc>
                <a:spcPts val="4473"/>
              </a:lnSpc>
              <a:buFont typeface="Arial"/>
              <a:buChar char="•"/>
            </a:pPr>
            <a:r>
              <a:rPr lang="en-US" sz="2499">
                <a:solidFill>
                  <a:srgbClr val="000000"/>
                </a:solidFill>
                <a:latin typeface="Biryani"/>
              </a:rPr>
              <a:t>Public Works developed a Snow and Ice Management Policy to drive a better level of service to the community</a:t>
            </a:r>
          </a:p>
          <a:p>
            <a:pPr marL="539604" lvl="1" indent="-269802">
              <a:lnSpc>
                <a:spcPts val="4473"/>
              </a:lnSpc>
              <a:buFont typeface="Arial"/>
              <a:buChar char="•"/>
            </a:pPr>
            <a:r>
              <a:rPr lang="en-US" sz="2499">
                <a:solidFill>
                  <a:srgbClr val="000000"/>
                </a:solidFill>
                <a:latin typeface="Biryani"/>
              </a:rPr>
              <a:t>New administrative policies to help improve recruitment </a:t>
            </a:r>
          </a:p>
          <a:p>
            <a:pPr marL="539604" lvl="1" indent="-269802">
              <a:lnSpc>
                <a:spcPts val="4473"/>
              </a:lnSpc>
              <a:buFont typeface="Arial"/>
              <a:buChar char="•"/>
            </a:pPr>
            <a:r>
              <a:rPr lang="en-US" sz="2499">
                <a:solidFill>
                  <a:srgbClr val="000000"/>
                </a:solidFill>
                <a:latin typeface="Biryani"/>
              </a:rPr>
              <a:t>Implemented an HRIS system that combines payroll, benefits, time &amp; attendance, and core HR for efficiency.</a:t>
            </a:r>
          </a:p>
          <a:p>
            <a:pPr marL="539604" lvl="1" indent="-269802">
              <a:lnSpc>
                <a:spcPts val="4473"/>
              </a:lnSpc>
              <a:buFont typeface="Arial"/>
              <a:buChar char="•"/>
            </a:pPr>
            <a:r>
              <a:rPr lang="en-US" sz="2499">
                <a:solidFill>
                  <a:srgbClr val="000000"/>
                </a:solidFill>
                <a:latin typeface="Biryani"/>
              </a:rPr>
              <a:t>Adopted early voting as another form of absentee voting</a:t>
            </a:r>
          </a:p>
          <a:p>
            <a:pPr marL="539604" lvl="1" indent="-269802">
              <a:lnSpc>
                <a:spcPts val="4473"/>
              </a:lnSpc>
              <a:buFont typeface="Arial"/>
              <a:buChar char="•"/>
            </a:pPr>
            <a:r>
              <a:rPr lang="en-US" sz="2499">
                <a:solidFill>
                  <a:srgbClr val="000000"/>
                </a:solidFill>
                <a:latin typeface="Biryani"/>
              </a:rPr>
              <a:t>Process improvement initiatives in Public Works and Library to improve services to the community</a:t>
            </a:r>
          </a:p>
          <a:p>
            <a:pPr marL="539604" lvl="1" indent="-269802">
              <a:lnSpc>
                <a:spcPts val="4473"/>
              </a:lnSpc>
              <a:buFont typeface="Arial"/>
              <a:buChar char="•"/>
            </a:pPr>
            <a:r>
              <a:rPr lang="en-US" sz="2499">
                <a:solidFill>
                  <a:srgbClr val="000000"/>
                </a:solidFill>
                <a:latin typeface="Biryani"/>
              </a:rPr>
              <a:t>Conducted an Employee Climate Survey</a:t>
            </a:r>
          </a:p>
          <a:p>
            <a:pPr marL="539604" lvl="1" indent="-269802">
              <a:lnSpc>
                <a:spcPts val="4473"/>
              </a:lnSpc>
              <a:buFont typeface="Arial"/>
              <a:buChar char="•"/>
            </a:pPr>
            <a:r>
              <a:rPr lang="en-US" sz="2499">
                <a:solidFill>
                  <a:srgbClr val="000000"/>
                </a:solidFill>
                <a:latin typeface="Biryani"/>
              </a:rPr>
              <a:t>An internal portal launched in 2023 that directs staff to a landing page that includes News within the organization, a workspace to share documents, policies, and procedures.</a:t>
            </a:r>
          </a:p>
          <a:p>
            <a:pPr>
              <a:lnSpc>
                <a:spcPts val="4473"/>
              </a:lnSpc>
            </a:pPr>
            <a:endParaRPr lang="en-US" sz="2499">
              <a:solidFill>
                <a:srgbClr val="000000"/>
              </a:solidFill>
              <a:latin typeface="Biryan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54667" y="3569898"/>
            <a:ext cx="8736250" cy="4869538"/>
          </a:xfrm>
          <a:custGeom>
            <a:avLst/>
            <a:gdLst/>
            <a:ahLst/>
            <a:cxnLst/>
            <a:rect l="l" t="t" r="r" b="b"/>
            <a:pathLst>
              <a:path w="8736250" h="4869538">
                <a:moveTo>
                  <a:pt x="0" y="0"/>
                </a:moveTo>
                <a:lnTo>
                  <a:pt x="8736250" y="0"/>
                </a:lnTo>
                <a:lnTo>
                  <a:pt x="8736250" y="4869537"/>
                </a:lnTo>
                <a:lnTo>
                  <a:pt x="0" y="4869537"/>
                </a:lnTo>
                <a:lnTo>
                  <a:pt x="0" y="0"/>
                </a:lnTo>
                <a:close/>
              </a:path>
            </a:pathLst>
          </a:custGeom>
          <a:blipFill>
            <a:blip r:embed="rId3"/>
            <a:stretch>
              <a:fillRect b="-169109"/>
            </a:stretch>
          </a:blipFill>
        </p:spPr>
        <p:txBody>
          <a:bodyPr/>
          <a:lstStyle/>
          <a:p>
            <a:endParaRPr lang="en-US"/>
          </a:p>
        </p:txBody>
      </p:sp>
      <p:sp>
        <p:nvSpPr>
          <p:cNvPr id="3" name="Freeform 3"/>
          <p:cNvSpPr/>
          <p:nvPr/>
        </p:nvSpPr>
        <p:spPr>
          <a:xfrm>
            <a:off x="9706935" y="3569898"/>
            <a:ext cx="8581065" cy="3961206"/>
          </a:xfrm>
          <a:custGeom>
            <a:avLst/>
            <a:gdLst/>
            <a:ahLst/>
            <a:cxnLst/>
            <a:rect l="l" t="t" r="r" b="b"/>
            <a:pathLst>
              <a:path w="8581065" h="3961206">
                <a:moveTo>
                  <a:pt x="0" y="0"/>
                </a:moveTo>
                <a:lnTo>
                  <a:pt x="8581065" y="0"/>
                </a:lnTo>
                <a:lnTo>
                  <a:pt x="8581065" y="3961206"/>
                </a:lnTo>
                <a:lnTo>
                  <a:pt x="0" y="3961206"/>
                </a:lnTo>
                <a:lnTo>
                  <a:pt x="0" y="0"/>
                </a:lnTo>
                <a:close/>
              </a:path>
            </a:pathLst>
          </a:custGeom>
          <a:blipFill>
            <a:blip r:embed="rId4"/>
            <a:stretch>
              <a:fillRect b="-224941"/>
            </a:stretch>
          </a:blipFill>
        </p:spPr>
        <p:txBody>
          <a:bodyPr/>
          <a:lstStyle/>
          <a:p>
            <a:endParaRPr lang="en-US"/>
          </a:p>
        </p:txBody>
      </p:sp>
      <p:sp>
        <p:nvSpPr>
          <p:cNvPr id="4" name="Freeform 4"/>
          <p:cNvSpPr/>
          <p:nvPr/>
        </p:nvSpPr>
        <p:spPr>
          <a:xfrm>
            <a:off x="4775875" y="6805291"/>
            <a:ext cx="8736250" cy="2897940"/>
          </a:xfrm>
          <a:custGeom>
            <a:avLst/>
            <a:gdLst/>
            <a:ahLst/>
            <a:cxnLst/>
            <a:rect l="l" t="t" r="r" b="b"/>
            <a:pathLst>
              <a:path w="8736250" h="2897940">
                <a:moveTo>
                  <a:pt x="0" y="0"/>
                </a:moveTo>
                <a:lnTo>
                  <a:pt x="8736250" y="0"/>
                </a:lnTo>
                <a:lnTo>
                  <a:pt x="8736250" y="2897940"/>
                </a:lnTo>
                <a:lnTo>
                  <a:pt x="0" y="2897940"/>
                </a:lnTo>
                <a:lnTo>
                  <a:pt x="0" y="0"/>
                </a:lnTo>
                <a:close/>
              </a:path>
            </a:pathLst>
          </a:custGeom>
          <a:blipFill>
            <a:blip r:embed="rId5"/>
            <a:stretch>
              <a:fillRect r="-3504" b="-368043"/>
            </a:stretch>
          </a:blipFill>
        </p:spPr>
        <p:txBody>
          <a:bodyPr/>
          <a:lstStyle/>
          <a:p>
            <a:endParaRPr lang="en-US"/>
          </a:p>
        </p:txBody>
      </p:sp>
      <p:grpSp>
        <p:nvGrpSpPr>
          <p:cNvPr id="5" name="Group 5"/>
          <p:cNvGrpSpPr/>
          <p:nvPr/>
        </p:nvGrpSpPr>
        <p:grpSpPr>
          <a:xfrm>
            <a:off x="717753" y="355500"/>
            <a:ext cx="6733109" cy="2901529"/>
            <a:chOff x="0" y="0"/>
            <a:chExt cx="8977478" cy="3868705"/>
          </a:xfrm>
        </p:grpSpPr>
        <p:grpSp>
          <p:nvGrpSpPr>
            <p:cNvPr id="6" name="Group 6"/>
            <p:cNvGrpSpPr/>
            <p:nvPr/>
          </p:nvGrpSpPr>
          <p:grpSpPr>
            <a:xfrm>
              <a:off x="0" y="0"/>
              <a:ext cx="8977478" cy="3868705"/>
              <a:chOff x="0" y="0"/>
              <a:chExt cx="8253270" cy="3556619"/>
            </a:xfrm>
          </p:grpSpPr>
          <p:sp>
            <p:nvSpPr>
              <p:cNvPr id="7" name="Freeform 7"/>
              <p:cNvSpPr/>
              <p:nvPr/>
            </p:nvSpPr>
            <p:spPr>
              <a:xfrm>
                <a:off x="0" y="0"/>
                <a:ext cx="8253270" cy="3556619"/>
              </a:xfrm>
              <a:custGeom>
                <a:avLst/>
                <a:gdLst/>
                <a:ahLst/>
                <a:cxnLst/>
                <a:rect l="l" t="t" r="r" b="b"/>
                <a:pathLst>
                  <a:path w="8253270" h="3556619">
                    <a:moveTo>
                      <a:pt x="0" y="0"/>
                    </a:moveTo>
                    <a:lnTo>
                      <a:pt x="0" y="3556619"/>
                    </a:lnTo>
                    <a:lnTo>
                      <a:pt x="8253270" y="3556619"/>
                    </a:lnTo>
                    <a:lnTo>
                      <a:pt x="8253270" y="0"/>
                    </a:lnTo>
                    <a:lnTo>
                      <a:pt x="0" y="0"/>
                    </a:lnTo>
                    <a:close/>
                    <a:moveTo>
                      <a:pt x="8192310" y="3495658"/>
                    </a:moveTo>
                    <a:lnTo>
                      <a:pt x="59690" y="3495658"/>
                    </a:lnTo>
                    <a:lnTo>
                      <a:pt x="59690" y="59690"/>
                    </a:lnTo>
                    <a:lnTo>
                      <a:pt x="8192310" y="59690"/>
                    </a:lnTo>
                    <a:lnTo>
                      <a:pt x="8192310" y="3495658"/>
                    </a:lnTo>
                    <a:close/>
                  </a:path>
                </a:pathLst>
              </a:custGeom>
              <a:solidFill>
                <a:srgbClr val="13A399"/>
              </a:solidFill>
            </p:spPr>
            <p:txBody>
              <a:bodyPr/>
              <a:lstStyle/>
              <a:p>
                <a:endParaRPr lang="en-US"/>
              </a:p>
            </p:txBody>
          </p:sp>
        </p:grpSp>
        <p:sp>
          <p:nvSpPr>
            <p:cNvPr id="8" name="TextBox 8"/>
            <p:cNvSpPr txBox="1"/>
            <p:nvPr/>
          </p:nvSpPr>
          <p:spPr>
            <a:xfrm>
              <a:off x="685132" y="1029226"/>
              <a:ext cx="7607214" cy="1838827"/>
            </a:xfrm>
            <a:prstGeom prst="rect">
              <a:avLst/>
            </a:prstGeom>
          </p:spPr>
          <p:txBody>
            <a:bodyPr lIns="0" tIns="0" rIns="0" bIns="0" rtlCol="0" anchor="t">
              <a:spAutoFit/>
            </a:bodyPr>
            <a:lstStyle/>
            <a:p>
              <a:pPr>
                <a:lnSpc>
                  <a:spcPts val="5303"/>
                </a:lnSpc>
              </a:pPr>
              <a:r>
                <a:rPr lang="en-US" sz="4820" spc="96">
                  <a:solidFill>
                    <a:srgbClr val="000000"/>
                  </a:solidFill>
                  <a:latin typeface="Roboto Bold"/>
                </a:rPr>
                <a:t>COMMUNITY QUESTIONS</a:t>
              </a:r>
            </a:p>
          </p:txBody>
        </p:sp>
      </p:grpSp>
      <p:sp>
        <p:nvSpPr>
          <p:cNvPr id="9" name="AutoShape 9"/>
          <p:cNvSpPr/>
          <p:nvPr/>
        </p:nvSpPr>
        <p:spPr>
          <a:xfrm>
            <a:off x="-691947" y="1167147"/>
            <a:ext cx="1409700" cy="1278235"/>
          </a:xfrm>
          <a:prstGeom prst="rect">
            <a:avLst/>
          </a:prstGeom>
          <a:solidFill>
            <a:srgbClr val="13A399"/>
          </a:solidFill>
        </p:spPr>
        <p:txBody>
          <a:bodyPr/>
          <a:lstStyle/>
          <a:p>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7533417" y="8191500"/>
            <a:ext cx="228600" cy="4191000"/>
          </a:xfrm>
          <a:prstGeom prst="rect">
            <a:avLst/>
          </a:prstGeom>
          <a:solidFill>
            <a:srgbClr val="13A399"/>
          </a:solidFill>
        </p:spPr>
        <p:txBody>
          <a:bodyPr/>
          <a:lstStyle/>
          <a:p>
            <a:endParaRPr lang="en-US"/>
          </a:p>
        </p:txBody>
      </p:sp>
      <p:sp>
        <p:nvSpPr>
          <p:cNvPr id="3" name="Freeform 3"/>
          <p:cNvSpPr/>
          <p:nvPr/>
        </p:nvSpPr>
        <p:spPr>
          <a:xfrm>
            <a:off x="12714611" y="5179746"/>
            <a:ext cx="4818806" cy="6023508"/>
          </a:xfrm>
          <a:custGeom>
            <a:avLst/>
            <a:gdLst/>
            <a:ahLst/>
            <a:cxnLst/>
            <a:rect l="l" t="t" r="r" b="b"/>
            <a:pathLst>
              <a:path w="4818806" h="6023508">
                <a:moveTo>
                  <a:pt x="0" y="0"/>
                </a:moveTo>
                <a:lnTo>
                  <a:pt x="4818806" y="0"/>
                </a:lnTo>
                <a:lnTo>
                  <a:pt x="4818806" y="6023508"/>
                </a:lnTo>
                <a:lnTo>
                  <a:pt x="0" y="6023508"/>
                </a:lnTo>
                <a:lnTo>
                  <a:pt x="0" y="0"/>
                </a:lnTo>
                <a:close/>
              </a:path>
            </a:pathLst>
          </a:custGeom>
          <a:blipFill>
            <a:blip r:embed="rId3"/>
            <a:stretch>
              <a:fillRect/>
            </a:stretch>
          </a:blipFill>
        </p:spPr>
        <p:txBody>
          <a:bodyPr/>
          <a:lstStyle/>
          <a:p>
            <a:endParaRPr lang="en-US"/>
          </a:p>
        </p:txBody>
      </p:sp>
      <p:grpSp>
        <p:nvGrpSpPr>
          <p:cNvPr id="4" name="Group 4"/>
          <p:cNvGrpSpPr/>
          <p:nvPr/>
        </p:nvGrpSpPr>
        <p:grpSpPr>
          <a:xfrm>
            <a:off x="1028700" y="2142645"/>
            <a:ext cx="14113650" cy="3037101"/>
            <a:chOff x="0" y="0"/>
            <a:chExt cx="18818200" cy="4049468"/>
          </a:xfrm>
        </p:grpSpPr>
        <p:sp>
          <p:nvSpPr>
            <p:cNvPr id="5" name="TextBox 5"/>
            <p:cNvSpPr txBox="1"/>
            <p:nvPr/>
          </p:nvSpPr>
          <p:spPr>
            <a:xfrm>
              <a:off x="0" y="-95250"/>
              <a:ext cx="18818200" cy="1109466"/>
            </a:xfrm>
            <a:prstGeom prst="rect">
              <a:avLst/>
            </a:prstGeom>
          </p:spPr>
          <p:txBody>
            <a:bodyPr lIns="0" tIns="0" rIns="0" bIns="0" rtlCol="0" anchor="t">
              <a:spAutoFit/>
            </a:bodyPr>
            <a:lstStyle/>
            <a:p>
              <a:pPr>
                <a:lnSpc>
                  <a:spcPts val="6987"/>
                </a:lnSpc>
              </a:pPr>
              <a:endParaRPr/>
            </a:p>
          </p:txBody>
        </p:sp>
        <p:sp>
          <p:nvSpPr>
            <p:cNvPr id="6" name="TextBox 6"/>
            <p:cNvSpPr txBox="1"/>
            <p:nvPr/>
          </p:nvSpPr>
          <p:spPr>
            <a:xfrm>
              <a:off x="0" y="1062241"/>
              <a:ext cx="18818200" cy="2987227"/>
            </a:xfrm>
            <a:prstGeom prst="rect">
              <a:avLst/>
            </a:prstGeom>
          </p:spPr>
          <p:txBody>
            <a:bodyPr lIns="0" tIns="0" rIns="0" bIns="0" rtlCol="0" anchor="t">
              <a:spAutoFit/>
            </a:bodyPr>
            <a:lstStyle/>
            <a:p>
              <a:pPr marL="933925" lvl="1" indent="-466963">
                <a:lnSpc>
                  <a:spcPts val="6056"/>
                </a:lnSpc>
                <a:buFont typeface="Arial"/>
                <a:buChar char="•"/>
              </a:pPr>
              <a:r>
                <a:rPr lang="en-US" sz="4325">
                  <a:solidFill>
                    <a:srgbClr val="000000"/>
                  </a:solidFill>
                  <a:latin typeface="Roboto"/>
                </a:rPr>
                <a:t>Assembly retreat in January </a:t>
              </a:r>
            </a:p>
            <a:p>
              <a:pPr marL="933923" lvl="1" indent="-466962">
                <a:lnSpc>
                  <a:spcPts val="6056"/>
                </a:lnSpc>
                <a:buFont typeface="Arial"/>
                <a:buChar char="•"/>
              </a:pPr>
              <a:r>
                <a:rPr lang="en-US" sz="4325">
                  <a:solidFill>
                    <a:srgbClr val="000000"/>
                  </a:solidFill>
                  <a:latin typeface="Roboto"/>
                </a:rPr>
                <a:t>Refinement or Updates to the Strategic Plan</a:t>
              </a:r>
            </a:p>
            <a:p>
              <a:pPr marL="933923" lvl="1" indent="-466962">
                <a:lnSpc>
                  <a:spcPts val="6056"/>
                </a:lnSpc>
                <a:buFont typeface="Arial"/>
                <a:buChar char="•"/>
              </a:pPr>
              <a:r>
                <a:rPr lang="en-US" sz="4325">
                  <a:solidFill>
                    <a:srgbClr val="000000"/>
                  </a:solidFill>
                  <a:latin typeface="Roboto Bold"/>
                </a:rPr>
                <a:t>Continued implementation of the Strategic Plan</a:t>
              </a:r>
            </a:p>
          </p:txBody>
        </p:sp>
      </p:grpSp>
      <p:sp>
        <p:nvSpPr>
          <p:cNvPr id="7" name="TextBox 7"/>
          <p:cNvSpPr txBox="1"/>
          <p:nvPr/>
        </p:nvSpPr>
        <p:spPr>
          <a:xfrm>
            <a:off x="1028700" y="1362075"/>
            <a:ext cx="12980887" cy="1034415"/>
          </a:xfrm>
          <a:prstGeom prst="rect">
            <a:avLst/>
          </a:prstGeom>
        </p:spPr>
        <p:txBody>
          <a:bodyPr lIns="0" tIns="0" rIns="0" bIns="0" rtlCol="0" anchor="t">
            <a:spAutoFit/>
          </a:bodyPr>
          <a:lstStyle/>
          <a:p>
            <a:pPr>
              <a:lnSpc>
                <a:spcPts val="7920"/>
              </a:lnSpc>
            </a:pPr>
            <a:r>
              <a:rPr lang="en-US" sz="7200" spc="144">
                <a:solidFill>
                  <a:srgbClr val="000000"/>
                </a:solidFill>
                <a:latin typeface="Roboto Bold"/>
              </a:rPr>
              <a:t>NEXT STEPS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000693" y="2032535"/>
            <a:ext cx="8286614" cy="6255397"/>
            <a:chOff x="0" y="0"/>
            <a:chExt cx="9052174" cy="6833303"/>
          </a:xfrm>
        </p:grpSpPr>
        <p:sp>
          <p:nvSpPr>
            <p:cNvPr id="3" name="Freeform 3"/>
            <p:cNvSpPr/>
            <p:nvPr/>
          </p:nvSpPr>
          <p:spPr>
            <a:xfrm>
              <a:off x="0" y="0"/>
              <a:ext cx="9052175" cy="6833302"/>
            </a:xfrm>
            <a:custGeom>
              <a:avLst/>
              <a:gdLst/>
              <a:ahLst/>
              <a:cxnLst/>
              <a:rect l="l" t="t" r="r" b="b"/>
              <a:pathLst>
                <a:path w="9052175" h="6833302">
                  <a:moveTo>
                    <a:pt x="0" y="0"/>
                  </a:moveTo>
                  <a:lnTo>
                    <a:pt x="0" y="6833302"/>
                  </a:lnTo>
                  <a:lnTo>
                    <a:pt x="9052175" y="6833302"/>
                  </a:lnTo>
                  <a:lnTo>
                    <a:pt x="9052175" y="0"/>
                  </a:lnTo>
                  <a:lnTo>
                    <a:pt x="0" y="0"/>
                  </a:lnTo>
                  <a:close/>
                  <a:moveTo>
                    <a:pt x="8991214" y="6772342"/>
                  </a:moveTo>
                  <a:lnTo>
                    <a:pt x="59690" y="6772342"/>
                  </a:lnTo>
                  <a:lnTo>
                    <a:pt x="59690" y="59690"/>
                  </a:lnTo>
                  <a:lnTo>
                    <a:pt x="8991214" y="59690"/>
                  </a:lnTo>
                  <a:lnTo>
                    <a:pt x="8991214" y="6772342"/>
                  </a:lnTo>
                  <a:close/>
                </a:path>
              </a:pathLst>
            </a:custGeom>
            <a:solidFill>
              <a:srgbClr val="13A399"/>
            </a:solidFill>
          </p:spPr>
          <p:txBody>
            <a:bodyPr/>
            <a:lstStyle/>
            <a:p>
              <a:endParaRPr lang="en-US"/>
            </a:p>
          </p:txBody>
        </p:sp>
      </p:grpSp>
      <p:sp>
        <p:nvSpPr>
          <p:cNvPr id="4" name="AutoShape 4"/>
          <p:cNvSpPr/>
          <p:nvPr/>
        </p:nvSpPr>
        <p:spPr>
          <a:xfrm>
            <a:off x="1028700" y="-1775460"/>
            <a:ext cx="228600" cy="4191000"/>
          </a:xfrm>
          <a:prstGeom prst="rect">
            <a:avLst/>
          </a:prstGeom>
          <a:solidFill>
            <a:srgbClr val="13A399"/>
          </a:solidFill>
        </p:spPr>
        <p:txBody>
          <a:bodyPr/>
          <a:lstStyle/>
          <a:p>
            <a:endParaRPr lang="en-US"/>
          </a:p>
        </p:txBody>
      </p:sp>
      <p:sp>
        <p:nvSpPr>
          <p:cNvPr id="6" name="TextBox 6"/>
          <p:cNvSpPr txBox="1"/>
          <p:nvPr/>
        </p:nvSpPr>
        <p:spPr>
          <a:xfrm>
            <a:off x="4604561" y="3590271"/>
            <a:ext cx="9078878" cy="2034540"/>
          </a:xfrm>
          <a:prstGeom prst="rect">
            <a:avLst/>
          </a:prstGeom>
        </p:spPr>
        <p:txBody>
          <a:bodyPr lIns="0" tIns="0" rIns="0" bIns="0" rtlCol="0" anchor="t">
            <a:spAutoFit/>
          </a:bodyPr>
          <a:lstStyle/>
          <a:p>
            <a:pPr algn="ctr">
              <a:lnSpc>
                <a:spcPts val="7920"/>
              </a:lnSpc>
            </a:pPr>
            <a:r>
              <a:rPr lang="en-US" sz="7200" spc="144">
                <a:solidFill>
                  <a:srgbClr val="000000"/>
                </a:solidFill>
                <a:latin typeface="Roboto Bold"/>
              </a:rPr>
              <a:t>QUESTIONS + DISCUSSION</a:t>
            </a:r>
          </a:p>
        </p:txBody>
      </p:sp>
      <p:sp>
        <p:nvSpPr>
          <p:cNvPr id="7" name="TextBox 7"/>
          <p:cNvSpPr txBox="1"/>
          <p:nvPr/>
        </p:nvSpPr>
        <p:spPr>
          <a:xfrm>
            <a:off x="5495055" y="6526467"/>
            <a:ext cx="7297890" cy="533400"/>
          </a:xfrm>
          <a:prstGeom prst="rect">
            <a:avLst/>
          </a:prstGeom>
        </p:spPr>
        <p:txBody>
          <a:bodyPr lIns="0" tIns="0" rIns="0" bIns="0" rtlCol="0" anchor="t">
            <a:spAutoFit/>
          </a:bodyPr>
          <a:lstStyle/>
          <a:p>
            <a:pPr algn="ctr">
              <a:lnSpc>
                <a:spcPts val="4200"/>
              </a:lnSpc>
            </a:pPr>
            <a:r>
              <a:rPr lang="en-US" sz="3000" spc="359">
                <a:solidFill>
                  <a:srgbClr val="000000"/>
                </a:solidFill>
                <a:latin typeface="Roboto"/>
              </a:rPr>
              <a:t>THANK YOU!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BCD77EE8C3B774586668A7AF4E79975" ma:contentTypeVersion="14" ma:contentTypeDescription="Create a new document." ma:contentTypeScope="" ma:versionID="f96b768cd6f6166d226b8b5acaaee6da">
  <xsd:schema xmlns:xsd="http://www.w3.org/2001/XMLSchema" xmlns:xs="http://www.w3.org/2001/XMLSchema" xmlns:p="http://schemas.microsoft.com/office/2006/metadata/properties" xmlns:ns2="30d48a30-6776-43a8-9b5b-d337383742c9" xmlns:ns3="344e6d55-85d0-4fd1-9c86-82d5e24f8393" targetNamespace="http://schemas.microsoft.com/office/2006/metadata/properties" ma:root="true" ma:fieldsID="7e7b380a7334f5e691cb5abdbcf016c7" ns2:_="" ns3:_="">
    <xsd:import namespace="30d48a30-6776-43a8-9b5b-d337383742c9"/>
    <xsd:import namespace="344e6d55-85d0-4fd1-9c86-82d5e24f8393"/>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ServiceOCR" minOccurs="0"/>
                <xsd:element ref="ns2:MediaServiceLocation" minOccurs="0"/>
                <xsd:element ref="ns2:MediaLengthInSecond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0d48a30-6776-43a8-9b5b-d337383742c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0c9673c9-6afe-47da-b68b-57411ed7190b"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44e6d55-85d0-4fd1-9c86-82d5e24f8393"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c6d844cc-3ed4-4c31-81d2-1fbb04d10c66}" ma:internalName="TaxCatchAll" ma:showField="CatchAllData" ma:web="344e6d55-85d0-4fd1-9c86-82d5e24f839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E543B92-2439-4C91-8535-52428E991AB6}">
  <ds:schemaRefs>
    <ds:schemaRef ds:uri="http://schemas.microsoft.com/sharepoint/v3/contenttype/forms"/>
  </ds:schemaRefs>
</ds:datastoreItem>
</file>

<file path=customXml/itemProps2.xml><?xml version="1.0" encoding="utf-8"?>
<ds:datastoreItem xmlns:ds="http://schemas.openxmlformats.org/officeDocument/2006/customXml" ds:itemID="{1FB8F2FF-9D0C-4786-88CC-C740032A21E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0d48a30-6776-43a8-9b5b-d337383742c9"/>
    <ds:schemaRef ds:uri="344e6d55-85d0-4fd1-9c86-82d5e24f839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114</TotalTime>
  <Words>2555</Words>
  <Application>Microsoft Office PowerPoint</Application>
  <PresentationFormat>Custom</PresentationFormat>
  <Paragraphs>266</Paragraphs>
  <Slides>23</Slides>
  <Notes>23</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23</vt:i4>
      </vt:variant>
    </vt:vector>
  </HeadingPairs>
  <TitlesOfParts>
    <vt:vector size="36" baseType="lpstr">
      <vt:lpstr>Acherus Grotesque Light</vt:lpstr>
      <vt:lpstr>Acherus Grotesque Bold</vt:lpstr>
      <vt:lpstr>Catamaran Bold</vt:lpstr>
      <vt:lpstr>Arial</vt:lpstr>
      <vt:lpstr>HK Grotesk Pro Bold</vt:lpstr>
      <vt:lpstr>Montserrat Ultra-Bold</vt:lpstr>
      <vt:lpstr>Roboto</vt:lpstr>
      <vt:lpstr>Biryani</vt:lpstr>
      <vt:lpstr>Montserrat Heavy</vt:lpstr>
      <vt:lpstr>Acherus Grotesque Light Bold</vt:lpstr>
      <vt:lpstr>Calibri</vt:lpstr>
      <vt:lpstr>Roboto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Sitka Strategic Plan Town Hall - December 2023</dc:title>
  <dc:creator>Melissa Henshaw</dc:creator>
  <cp:lastModifiedBy>Melissa Henshaw</cp:lastModifiedBy>
  <cp:revision>9</cp:revision>
  <cp:lastPrinted>2023-12-19T23:47:27Z</cp:lastPrinted>
  <dcterms:created xsi:type="dcterms:W3CDTF">2006-08-16T00:00:00Z</dcterms:created>
  <dcterms:modified xsi:type="dcterms:W3CDTF">2023-12-19T23:47:35Z</dcterms:modified>
  <dc:identifier>DAF2-hksS7M</dc:identifier>
</cp:coreProperties>
</file>